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6" r:id="rId4"/>
    <p:sldId id="257" r:id="rId5"/>
    <p:sldId id="270" r:id="rId6"/>
    <p:sldId id="277" r:id="rId7"/>
    <p:sldId id="278" r:id="rId8"/>
    <p:sldId id="260" r:id="rId9"/>
    <p:sldId id="261" r:id="rId10"/>
    <p:sldId id="272" r:id="rId11"/>
    <p:sldId id="273" r:id="rId12"/>
    <p:sldId id="274" r:id="rId13"/>
    <p:sldId id="262" r:id="rId14"/>
    <p:sldId id="279" r:id="rId15"/>
    <p:sldId id="28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B761-EA70-4AB4-8CF4-1795112CE1B9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A27C-5338-49F1-9E50-5213AE96B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diagram from book p23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59E8-DF7D-4174-A363-9BA1C832EFF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8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utismpedia.org/wiki/images/5/5e/Adrenal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autismpedia.org/wiki/images/5/5e/Adrena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Hormones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5.1.4 a &amp;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Adrenal </a:t>
            </a:r>
            <a:r>
              <a:rPr lang="en-GB" smtClean="0"/>
              <a:t>Gland structure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441720"/>
            <a:ext cx="5926268" cy="3911337"/>
          </a:xfrm>
        </p:spPr>
      </p:pic>
      <p:pic>
        <p:nvPicPr>
          <p:cNvPr id="5" name="Picture 2" descr="http://www.autismpedia.org/wiki/images/5/5e/Adrena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54907" y="1094704"/>
            <a:ext cx="31353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6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Adrenal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39" y="2439727"/>
            <a:ext cx="4945595" cy="3416300"/>
          </a:xfrm>
        </p:spPr>
        <p:txBody>
          <a:bodyPr>
            <a:noAutofit/>
          </a:bodyPr>
          <a:lstStyle/>
          <a:p>
            <a:r>
              <a:rPr lang="en-GB" sz="2400" dirty="0" smtClean="0"/>
              <a:t>Zona glomerulosa</a:t>
            </a:r>
          </a:p>
          <a:p>
            <a:pPr lvl="1"/>
            <a:r>
              <a:rPr lang="en-GB" sz="2000" dirty="0" smtClean="0"/>
              <a:t>Secretes mineralocorticoids</a:t>
            </a:r>
          </a:p>
          <a:p>
            <a:pPr lvl="1"/>
            <a:r>
              <a:rPr lang="en-GB" sz="2000" dirty="0" smtClean="0"/>
              <a:t>E.g. aldosterone</a:t>
            </a:r>
          </a:p>
          <a:p>
            <a:r>
              <a:rPr lang="en-GB" sz="2400" dirty="0" smtClean="0"/>
              <a:t>Zona </a:t>
            </a:r>
            <a:r>
              <a:rPr lang="en-GB" sz="2400" dirty="0" err="1" smtClean="0"/>
              <a:t>fasciculata</a:t>
            </a:r>
            <a:endParaRPr lang="en-GB" sz="2400" dirty="0" smtClean="0"/>
          </a:p>
          <a:p>
            <a:pPr lvl="1"/>
            <a:r>
              <a:rPr lang="en-GB" sz="2000" dirty="0" smtClean="0"/>
              <a:t>Secretes glucocorticoids</a:t>
            </a:r>
          </a:p>
          <a:p>
            <a:pPr lvl="1"/>
            <a:r>
              <a:rPr lang="en-GB" sz="2000" dirty="0" smtClean="0"/>
              <a:t>E.g. cortisol</a:t>
            </a:r>
          </a:p>
          <a:p>
            <a:r>
              <a:rPr lang="en-GB" sz="2400" dirty="0" smtClean="0"/>
              <a:t>Zona reticularis</a:t>
            </a:r>
          </a:p>
          <a:p>
            <a:pPr lvl="1"/>
            <a:r>
              <a:rPr lang="en-GB" sz="2000" dirty="0" smtClean="0"/>
              <a:t>Secretes precursor molecules used to make sex hormones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38060" r="1032" b="7515"/>
          <a:stretch/>
        </p:blipFill>
        <p:spPr>
          <a:xfrm>
            <a:off x="5704763" y="2290820"/>
            <a:ext cx="5663822" cy="40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Adrenal Medulla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Not differentiated into regions</a:t>
            </a:r>
          </a:p>
          <a:p>
            <a:r>
              <a:rPr lang="en-GB" sz="2400" dirty="0" smtClean="0"/>
              <a:t>Consists of chromaffin cells</a:t>
            </a:r>
          </a:p>
          <a:p>
            <a:r>
              <a:rPr lang="en-GB" sz="2400" dirty="0" smtClean="0"/>
              <a:t>Extension of the sympathetic nervous system</a:t>
            </a:r>
          </a:p>
          <a:p>
            <a:r>
              <a:rPr lang="en-GB" sz="2400" dirty="0" smtClean="0"/>
              <a:t>Secretes adrenaline and noradrenaline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Function of Adrenal Glands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42" y="2256254"/>
            <a:ext cx="7239000" cy="26836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Adrenal Medulla</a:t>
            </a:r>
          </a:p>
          <a:p>
            <a:pPr lvl="1"/>
            <a:r>
              <a:rPr lang="en-GB" sz="2000" dirty="0" smtClean="0"/>
              <a:t>Responds to stress e.g. pain or shock</a:t>
            </a:r>
          </a:p>
          <a:p>
            <a:pPr lvl="1"/>
            <a:r>
              <a:rPr lang="en-GB" sz="2000" dirty="0" smtClean="0"/>
              <a:t>Widespread effect as most cells have receptors for adrenaline</a:t>
            </a:r>
          </a:p>
          <a:p>
            <a:r>
              <a:rPr lang="en-GB" sz="2400" dirty="0" smtClean="0"/>
              <a:t>Adrenal Cortex</a:t>
            </a:r>
          </a:p>
          <a:p>
            <a:pPr lvl="1"/>
            <a:r>
              <a:rPr lang="en-GB" sz="2000" dirty="0" smtClean="0"/>
              <a:t>Makes steroid hormones</a:t>
            </a:r>
            <a:endParaRPr lang="en-GB" sz="2000" dirty="0"/>
          </a:p>
        </p:txBody>
      </p:sp>
      <p:pic>
        <p:nvPicPr>
          <p:cNvPr id="2050" name="Picture 2" descr="http://www.autismpedia.org/wiki/images/5/5e/Adrena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48710" y="2674194"/>
            <a:ext cx="31353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8740" y="5294164"/>
            <a:ext cx="410445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FLIP </a:t>
            </a:r>
            <a:r>
              <a:rPr lang="en-GB" smtClean="0"/>
              <a:t>Learning Task: use </a:t>
            </a:r>
            <a:r>
              <a:rPr lang="en-GB" dirty="0" smtClean="0"/>
              <a:t>p66-67 (p23 old book) </a:t>
            </a:r>
            <a:r>
              <a:rPr lang="en-GB" dirty="0"/>
              <a:t>to add </a:t>
            </a:r>
            <a:r>
              <a:rPr lang="en-GB" dirty="0" smtClean="0"/>
              <a:t>more detail to </a:t>
            </a:r>
            <a:r>
              <a:rPr lang="en-GB" dirty="0"/>
              <a:t>the roles of AM &amp; AC</a:t>
            </a:r>
          </a:p>
        </p:txBody>
      </p:sp>
    </p:spTree>
    <p:extLst>
      <p:ext uri="{BB962C8B-B14F-4D97-AF65-F5344CB8AC3E}">
        <p14:creationId xmlns:p14="http://schemas.microsoft.com/office/powerpoint/2010/main" val="12023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5874" cy="34163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GB" sz="2800" dirty="0" smtClean="0"/>
              <a:t>Adrenaline affects a range of target tissues in the body. Suggest how the adrenaline molecule can cause different effects in different target tissues. (2)</a:t>
            </a:r>
          </a:p>
          <a:p>
            <a:pPr>
              <a:buAutoNum type="arabicPeriod"/>
            </a:pPr>
            <a:endParaRPr lang="en-GB" sz="2800" dirty="0" smtClean="0"/>
          </a:p>
          <a:p>
            <a:pPr>
              <a:buAutoNum type="arabicPeriod"/>
            </a:pPr>
            <a:r>
              <a:rPr lang="en-GB" sz="2800" dirty="0" smtClean="0"/>
              <a:t>Outline </a:t>
            </a:r>
            <a:r>
              <a:rPr lang="en-GB" sz="2800" dirty="0"/>
              <a:t>how adrenaline activates enzymes within the target cell [5]</a:t>
            </a:r>
            <a:endParaRPr lang="en-GB" sz="2800" dirty="0" smtClean="0"/>
          </a:p>
          <a:p>
            <a:pPr>
              <a:buAutoNum type="arabicPeriod"/>
            </a:pPr>
            <a:endParaRPr lang="en-GB" sz="2800" dirty="0" smtClean="0"/>
          </a:p>
          <a:p>
            <a:pPr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7142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7150"/>
            <a:ext cx="8761413" cy="706964"/>
          </a:xfrm>
        </p:spPr>
        <p:txBody>
          <a:bodyPr/>
          <a:lstStyle/>
          <a:p>
            <a:r>
              <a:rPr lang="en-GB" dirty="0" smtClean="0"/>
              <a:t>Plenary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204114"/>
            <a:ext cx="9495874" cy="3416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GB" sz="2800" dirty="0" smtClean="0"/>
              <a:t>Adrenaline affects a range of target tissues in the body. Suggest how the adrenaline molecule can cause different effects in different target tissues. (2)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62" y="2888011"/>
            <a:ext cx="10799211" cy="35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83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075" y="587301"/>
            <a:ext cx="8761413" cy="706964"/>
          </a:xfrm>
        </p:spPr>
        <p:txBody>
          <a:bodyPr/>
          <a:lstStyle/>
          <a:p>
            <a:r>
              <a:rPr lang="en-GB" dirty="0" smtClean="0"/>
              <a:t>Plenary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9" y="1429555"/>
            <a:ext cx="10573554" cy="37049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 smtClean="0"/>
              <a:t>2. Outline </a:t>
            </a:r>
            <a:r>
              <a:rPr lang="en-GB" sz="2800" dirty="0"/>
              <a:t>how adrenaline activates enzymes within the target cell [5]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Adrenaline can’t enter the cell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Adrenaline </a:t>
            </a:r>
            <a:r>
              <a:rPr lang="en-GB" sz="2400" dirty="0"/>
              <a:t>binds to receptor on target </a:t>
            </a:r>
            <a:r>
              <a:rPr lang="en-GB" sz="2400" dirty="0" smtClean="0"/>
              <a:t>cell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Complementary shape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Adrenaline first messenger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G protein activated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Activates </a:t>
            </a:r>
            <a:r>
              <a:rPr lang="en-GB" sz="2400" dirty="0" err="1"/>
              <a:t>adenyl</a:t>
            </a:r>
            <a:r>
              <a:rPr lang="en-GB" sz="2400" dirty="0"/>
              <a:t> cyclase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Changes ATP into </a:t>
            </a:r>
            <a:r>
              <a:rPr lang="en-GB" sz="2400" dirty="0" err="1"/>
              <a:t>cAMP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err="1"/>
              <a:t>cAMP</a:t>
            </a:r>
            <a:r>
              <a:rPr lang="en-GB" sz="2400" dirty="0"/>
              <a:t> second messenger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cAMP</a:t>
            </a:r>
            <a:r>
              <a:rPr lang="en-GB" sz="2400" dirty="0"/>
              <a:t> activates enzyme in the cell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08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 : </a:t>
            </a:r>
            <a:br>
              <a:rPr lang="en-GB" dirty="0" smtClean="0"/>
            </a:br>
            <a:r>
              <a:rPr lang="en-GB" dirty="0" smtClean="0"/>
              <a:t>Key terms: What do they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Hormone</a:t>
            </a:r>
          </a:p>
          <a:p>
            <a:r>
              <a:rPr lang="en-GB" sz="2800" dirty="0" smtClean="0"/>
              <a:t>Endocrine gland</a:t>
            </a:r>
          </a:p>
          <a:p>
            <a:r>
              <a:rPr lang="en-GB" sz="2800" dirty="0" smtClean="0"/>
              <a:t>Exocrine gland</a:t>
            </a:r>
          </a:p>
          <a:p>
            <a:r>
              <a:rPr lang="en-GB" sz="2800" dirty="0" smtClean="0"/>
              <a:t>Target cells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2398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Key terms: What do they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6" y="2080129"/>
            <a:ext cx="10084158" cy="518697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Hormone</a:t>
            </a:r>
          </a:p>
          <a:p>
            <a:pPr lvl="1"/>
            <a:r>
              <a:rPr lang="en-GB" sz="2000" dirty="0" smtClean="0"/>
              <a:t>Molecules released by endocrine glands directly into blood.  Act as messengers carrying signal from endocrine gland to target tissue</a:t>
            </a:r>
          </a:p>
          <a:p>
            <a:r>
              <a:rPr lang="en-GB" sz="2000" b="1" dirty="0" smtClean="0"/>
              <a:t>Endocrine gland</a:t>
            </a:r>
          </a:p>
          <a:p>
            <a:pPr lvl="1"/>
            <a:r>
              <a:rPr lang="en-GB" sz="2000" dirty="0" smtClean="0"/>
              <a:t>Secretes hormones directly into the blood </a:t>
            </a:r>
            <a:r>
              <a:rPr lang="en-GB" sz="2000" dirty="0" err="1" smtClean="0"/>
              <a:t>eg</a:t>
            </a:r>
            <a:r>
              <a:rPr lang="en-GB" sz="2000" dirty="0" smtClean="0"/>
              <a:t> pancreas</a:t>
            </a:r>
          </a:p>
          <a:p>
            <a:r>
              <a:rPr lang="en-GB" sz="2000" b="1" dirty="0" smtClean="0"/>
              <a:t>Exocrine gland</a:t>
            </a:r>
          </a:p>
          <a:p>
            <a:pPr lvl="1"/>
            <a:r>
              <a:rPr lang="en-GB" sz="2000" dirty="0" smtClean="0"/>
              <a:t>Secretes molecules into a duct which carries them to where they are used </a:t>
            </a:r>
            <a:r>
              <a:rPr lang="en-GB" sz="2000" dirty="0" err="1" smtClean="0"/>
              <a:t>eg</a:t>
            </a:r>
            <a:r>
              <a:rPr lang="en-GB" sz="2000" dirty="0" smtClean="0"/>
              <a:t> salivary gland</a:t>
            </a:r>
          </a:p>
          <a:p>
            <a:r>
              <a:rPr lang="en-GB" sz="2000" b="1" dirty="0" smtClean="0"/>
              <a:t>Target cells</a:t>
            </a:r>
          </a:p>
          <a:p>
            <a:pPr lvl="1"/>
            <a:r>
              <a:rPr lang="en-GB" sz="2000" dirty="0" smtClean="0"/>
              <a:t>Possess specific receptor on their plasma membrane. Shape of receptor is complementary to the shape of the hormone molecule.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96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(a)</a:t>
            </a:r>
            <a:r>
              <a:rPr lang="en-GB" sz="2400" dirty="0"/>
              <a:t>	endocrine communication by hormones	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include secretion of hormones into the blood, transport by the blood, and detection by target cells or tissues.	</a:t>
            </a:r>
          </a:p>
          <a:p>
            <a:pPr marL="0" indent="0">
              <a:buNone/>
            </a:pPr>
            <a:r>
              <a:rPr lang="en-GB" sz="2400" b="1" dirty="0" smtClean="0"/>
              <a:t>(b)</a:t>
            </a:r>
            <a:r>
              <a:rPr lang="en-GB" sz="2400" dirty="0" smtClean="0"/>
              <a:t>	the </a:t>
            </a:r>
            <a:r>
              <a:rPr lang="en-GB" sz="2400" dirty="0"/>
              <a:t>structure and functions of the adrenal glands	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Adrenal </a:t>
            </a:r>
            <a:r>
              <a:rPr lang="en-GB" sz="2400" dirty="0"/>
              <a:t>glands as an example of endocrine glands, to include the hormones secreted by the cortex and medulla and their functions.	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80" y="973668"/>
            <a:ext cx="9471546" cy="706964"/>
          </a:xfrm>
        </p:spPr>
        <p:txBody>
          <a:bodyPr/>
          <a:lstStyle/>
          <a:p>
            <a:r>
              <a:rPr lang="en-GB" dirty="0" smtClean="0"/>
              <a:t>Endocrine Communication by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2344193"/>
            <a:ext cx="11973636" cy="431591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Hormones are secreted into the blood</a:t>
            </a:r>
          </a:p>
          <a:p>
            <a:pPr lvl="1"/>
            <a:r>
              <a:rPr lang="en-GB" sz="2200" dirty="0" smtClean="0"/>
              <a:t>By endocrine (ductless) glands, a group of cells make the hormone and release it into capillaries running through the gland</a:t>
            </a:r>
          </a:p>
          <a:p>
            <a:r>
              <a:rPr lang="en-GB" sz="2400" dirty="0" smtClean="0"/>
              <a:t>Transported by the blood</a:t>
            </a:r>
          </a:p>
          <a:p>
            <a:r>
              <a:rPr lang="en-GB" sz="2400" dirty="0" smtClean="0"/>
              <a:t>Detected by target cells/tissues</a:t>
            </a:r>
          </a:p>
          <a:p>
            <a:pPr lvl="1"/>
            <a:r>
              <a:rPr lang="en-GB" sz="2200" dirty="0" smtClean="0"/>
              <a:t>Target cells can be grouped together or more widespread throughout the body</a:t>
            </a:r>
          </a:p>
          <a:p>
            <a:pPr lvl="1"/>
            <a:r>
              <a:rPr lang="en-GB" sz="2200" dirty="0" smtClean="0"/>
              <a:t>Have a receptor with a specific shape, complementary to the shape of the hormone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00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50"/>
          </a:xfrm>
        </p:spPr>
        <p:txBody>
          <a:bodyPr/>
          <a:lstStyle/>
          <a:p>
            <a:r>
              <a:rPr lang="en-GB" smtClean="0"/>
              <a:t>Major endocrine glands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453188" y="1571625"/>
          <a:ext cx="3971926" cy="447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963"/>
                <a:gridCol w="1985963"/>
              </a:tblGrid>
              <a:tr h="56957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Endocrine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gland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Hormone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56957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Pituitary</a:t>
                      </a:r>
                      <a:endParaRPr lang="en-GB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Growth </a:t>
                      </a:r>
                      <a:endParaRPr lang="en-GB" b="1" dirty="0"/>
                    </a:p>
                  </a:txBody>
                  <a:tcPr anchor="ctr" anchorCtr="1"/>
                </a:tc>
              </a:tr>
              <a:tr h="56957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Thyroid</a:t>
                      </a:r>
                      <a:endParaRPr lang="en-GB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Thyroxin</a:t>
                      </a:r>
                      <a:endParaRPr lang="en-GB" b="1" dirty="0"/>
                    </a:p>
                  </a:txBody>
                  <a:tcPr anchor="ctr" anchorCtr="1"/>
                </a:tc>
              </a:tr>
              <a:tr h="56957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Adrenal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Adrenalin</a:t>
                      </a:r>
                      <a:endParaRPr lang="en-GB" b="1" dirty="0"/>
                    </a:p>
                  </a:txBody>
                  <a:tcPr anchor="ctr" anchorCtr="1"/>
                </a:tc>
              </a:tr>
              <a:tr h="98310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Pancreas</a:t>
                      </a:r>
                      <a:endParaRPr lang="en-GB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Insulin</a:t>
                      </a:r>
                    </a:p>
                    <a:p>
                      <a:pPr algn="ctr"/>
                      <a:r>
                        <a:rPr lang="en-GB" b="1" dirty="0" smtClean="0"/>
                        <a:t>Glucagon</a:t>
                      </a:r>
                      <a:endParaRPr lang="en-GB" b="1" dirty="0"/>
                    </a:p>
                  </a:txBody>
                  <a:tcPr anchor="ctr" anchorCtr="1"/>
                </a:tc>
              </a:tr>
              <a:tr h="56957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Ovary</a:t>
                      </a:r>
                      <a:endParaRPr lang="en-GB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Oestrogen</a:t>
                      </a:r>
                      <a:endParaRPr lang="en-GB" b="1" dirty="0"/>
                    </a:p>
                  </a:txBody>
                  <a:tcPr anchor="ctr" anchorCtr="1"/>
                </a:tc>
              </a:tr>
              <a:tr h="56957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Testes</a:t>
                      </a:r>
                      <a:endParaRPr lang="en-GB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Testosterone</a:t>
                      </a:r>
                      <a:endParaRPr lang="en-GB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2318" name="Picture 2" descr="http://www.livingscience.co.uk/joomla/images/stories/endocrine%20system.jpg"/>
          <p:cNvPicPr>
            <a:picLocks noChangeAspect="1" noChangeArrowheads="1"/>
          </p:cNvPicPr>
          <p:nvPr/>
        </p:nvPicPr>
        <p:blipFill>
          <a:blip r:embed="rId2" cstate="print"/>
          <a:srcRect t="5386"/>
          <a:stretch>
            <a:fillRect/>
          </a:stretch>
        </p:blipFill>
        <p:spPr bwMode="auto">
          <a:xfrm>
            <a:off x="1524000" y="1023938"/>
            <a:ext cx="4643438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5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650" y="2191376"/>
            <a:ext cx="10023908" cy="34163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/>
              <a:t>There are 2 types</a:t>
            </a:r>
          </a:p>
          <a:p>
            <a:r>
              <a:rPr lang="en-GB" sz="2800" dirty="0" smtClean="0"/>
              <a:t>Protein and peptide hormones and derivatives of amino acids </a:t>
            </a:r>
            <a:r>
              <a:rPr lang="en-GB" sz="2800" dirty="0" err="1" smtClean="0"/>
              <a:t>eg</a:t>
            </a:r>
            <a:r>
              <a:rPr lang="en-GB" sz="2800" dirty="0" smtClean="0"/>
              <a:t> adrenalin and insulin</a:t>
            </a:r>
          </a:p>
          <a:p>
            <a:pPr lvl="1"/>
            <a:r>
              <a:rPr lang="en-GB" sz="2800" dirty="0" smtClean="0"/>
              <a:t>Not soluble in the phospholipid membrane and do not enter the cell</a:t>
            </a:r>
          </a:p>
          <a:p>
            <a:r>
              <a:rPr lang="en-GB" sz="2800" dirty="0" smtClean="0"/>
              <a:t>Steroid hormones </a:t>
            </a:r>
            <a:r>
              <a:rPr lang="en-GB" sz="2800" dirty="0" err="1" smtClean="0"/>
              <a:t>eg</a:t>
            </a:r>
            <a:r>
              <a:rPr lang="en-GB" sz="2800" dirty="0" smtClean="0"/>
              <a:t> sex hormones</a:t>
            </a:r>
          </a:p>
          <a:p>
            <a:pPr lvl="1"/>
            <a:r>
              <a:rPr lang="en-GB" sz="2800" dirty="0" smtClean="0"/>
              <a:t>Can pass through the membrane and enter the cell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89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and Second Messenger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Non-steroid hormones are first messengers (they do not enter the cell)</a:t>
            </a:r>
          </a:p>
          <a:p>
            <a:r>
              <a:rPr lang="en-GB" sz="2400" dirty="0" smtClean="0"/>
              <a:t>They bind to receptors on the outside of the cell and initiate effects inside.</a:t>
            </a:r>
          </a:p>
          <a:p>
            <a:r>
              <a:rPr lang="en-GB" sz="2400" dirty="0" smtClean="0"/>
              <a:t>They cause the release of secondary messengers which in turn stimulate a change in the activity of the cell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3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Second Messenger System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298" t="35871" r="22614" b="35079"/>
          <a:stretch/>
        </p:blipFill>
        <p:spPr>
          <a:xfrm>
            <a:off x="5692462" y="2768957"/>
            <a:ext cx="5755685" cy="3000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92439"/>
            <a:ext cx="45848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First messenger binds to receptor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G protein activated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This activates </a:t>
            </a:r>
            <a:r>
              <a:rPr lang="en-GB" sz="2000" dirty="0" err="1" smtClean="0"/>
              <a:t>adenyl</a:t>
            </a:r>
            <a:r>
              <a:rPr lang="en-GB" sz="2000" dirty="0" smtClean="0"/>
              <a:t> </a:t>
            </a:r>
            <a:r>
              <a:rPr lang="en-GB" sz="2000" dirty="0" err="1" smtClean="0"/>
              <a:t>cyclase</a:t>
            </a:r>
            <a:r>
              <a:rPr lang="en-GB" sz="2000" dirty="0" smtClean="0"/>
              <a:t>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This converts inactive ATP into cyclic AMP (</a:t>
            </a:r>
            <a:r>
              <a:rPr lang="en-GB" sz="2000" dirty="0" err="1" smtClean="0"/>
              <a:t>cAMP</a:t>
            </a:r>
            <a:r>
              <a:rPr lang="en-GB" sz="2000" dirty="0" smtClean="0"/>
              <a:t>). This is the secondary messenger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err="1" smtClean="0"/>
              <a:t>cAMP</a:t>
            </a:r>
            <a:r>
              <a:rPr lang="en-GB" sz="2000" dirty="0" smtClean="0"/>
              <a:t> may act directly on another protein or initiates a cascade </a:t>
            </a:r>
            <a:r>
              <a:rPr lang="en-GB" sz="2000" smtClean="0"/>
              <a:t>of enzymes </a:t>
            </a:r>
            <a:r>
              <a:rPr lang="en-GB" sz="2000" dirty="0" smtClean="0"/>
              <a:t>controlled reactions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70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</TotalTime>
  <Words>545</Words>
  <Application>Microsoft Office PowerPoint</Application>
  <PresentationFormat>Widescreen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Ion Boardroom</vt:lpstr>
      <vt:lpstr>Hormones</vt:lpstr>
      <vt:lpstr>Starter :  Key terms: What do they mean?</vt:lpstr>
      <vt:lpstr> Key terms: What do they mean?</vt:lpstr>
      <vt:lpstr>Success Criteria</vt:lpstr>
      <vt:lpstr>Endocrine Communication by Hormones</vt:lpstr>
      <vt:lpstr>Major endocrine glands</vt:lpstr>
      <vt:lpstr>Hormones</vt:lpstr>
      <vt:lpstr>First and Second Messenger systems</vt:lpstr>
      <vt:lpstr>Second Messenger System</vt:lpstr>
      <vt:lpstr>Adrenal Gland structure</vt:lpstr>
      <vt:lpstr>Adrenal Cortex</vt:lpstr>
      <vt:lpstr>Adrenal Medulla</vt:lpstr>
      <vt:lpstr>Function of Adrenal Glands</vt:lpstr>
      <vt:lpstr>Plenary </vt:lpstr>
      <vt:lpstr>Plenary </vt:lpstr>
      <vt:lpstr>Plenary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</dc:title>
  <dc:creator>Louise Wilson</dc:creator>
  <cp:lastModifiedBy>Helen Hawke</cp:lastModifiedBy>
  <cp:revision>20</cp:revision>
  <dcterms:created xsi:type="dcterms:W3CDTF">2016-08-11T19:48:27Z</dcterms:created>
  <dcterms:modified xsi:type="dcterms:W3CDTF">2017-10-27T08:51:11Z</dcterms:modified>
</cp:coreProperties>
</file>