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0" r:id="rId3"/>
    <p:sldId id="261" r:id="rId4"/>
    <p:sldId id="275" r:id="rId5"/>
    <p:sldId id="274" r:id="rId6"/>
    <p:sldId id="273" r:id="rId7"/>
    <p:sldId id="262" r:id="rId8"/>
    <p:sldId id="267" r:id="rId9"/>
    <p:sldId id="276" r:id="rId1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842" autoAdjust="0"/>
  </p:normalViewPr>
  <p:slideViewPr>
    <p:cSldViewPr snapToGrid="0">
      <p:cViewPr varScale="1">
        <p:scale>
          <a:sx n="62" d="100"/>
          <a:sy n="6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4EE2-D068-4A32-AFCD-DFCCC886F70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8D22F-D67C-43C7-B403-7437AE6AC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96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7B761-EA70-4AB4-8CF4-1795112CE1B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A27C-5338-49F1-9E50-5213AE96B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5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https://www.youtube.com/watch?v=Y2er_Dfgg44</a:t>
            </a:r>
          </a:p>
          <a:p>
            <a:r>
              <a:rPr lang="en-GB" dirty="0" smtClean="0"/>
              <a:t>https://www.youtube.com/watch?v=8dew9y7DxbU</a:t>
            </a:r>
          </a:p>
          <a:p>
            <a:r>
              <a:rPr lang="en-GB" dirty="0" smtClean="0"/>
              <a:t>http://www.vivo.colostate.edu/hbooks/pathphys/endocrine/moaction/surface.html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EA27C-5338-49F1-9E50-5213AE96B7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79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https://www.endocrineweb.com/endocrinology/overview-adrenal-glands</a:t>
            </a:r>
          </a:p>
          <a:p>
            <a:r>
              <a:rPr lang="en-GB" dirty="0" smtClean="0"/>
              <a:t>http://www.yourhormones.info/glands/adrenal-glands/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EA27C-5338-49F1-9E50-5213AE96B7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5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autismpedia.org/wiki/images/5/5e/Adrenal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Hormones: 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Explain endocrine communication by hormones</a:t>
            </a:r>
            <a:endParaRPr lang="en-GB" sz="2400" dirty="0"/>
          </a:p>
          <a:p>
            <a:r>
              <a:rPr lang="en-GB" sz="2400" dirty="0" smtClean="0"/>
              <a:t>Describe </a:t>
            </a:r>
            <a:r>
              <a:rPr lang="en-GB" sz="2400" dirty="0"/>
              <a:t>the </a:t>
            </a:r>
            <a:r>
              <a:rPr lang="en-GB" sz="2400" dirty="0" smtClean="0"/>
              <a:t>structure and functions </a:t>
            </a:r>
            <a:r>
              <a:rPr lang="en-GB" sz="2400" dirty="0"/>
              <a:t>of the adrenal glands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54954" y="4546242"/>
            <a:ext cx="9792088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Task: Read through the information on the </a:t>
            </a:r>
            <a:r>
              <a:rPr lang="en-GB" sz="2800" dirty="0" err="1" smtClean="0"/>
              <a:t>powerpoint</a:t>
            </a:r>
            <a:r>
              <a:rPr lang="en-GB" sz="2800" dirty="0" smtClean="0"/>
              <a:t>, complete all tasks (denoted by orange boxes).  There are some helpful website links in the notes sections.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15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80" y="973668"/>
            <a:ext cx="9471546" cy="706964"/>
          </a:xfrm>
        </p:spPr>
        <p:txBody>
          <a:bodyPr/>
          <a:lstStyle/>
          <a:p>
            <a:r>
              <a:rPr lang="en-GB" dirty="0" smtClean="0"/>
              <a:t>Endocrine Communication by 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2344193"/>
            <a:ext cx="11973636" cy="4315914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Hormones are secreted into the blood</a:t>
            </a:r>
          </a:p>
          <a:p>
            <a:pPr lvl="1"/>
            <a:r>
              <a:rPr lang="en-GB" sz="2200" dirty="0" smtClean="0"/>
              <a:t>By endocrine (ductless) glands, a group of cells make the hormone and release it into capillaries running through the gland</a:t>
            </a:r>
          </a:p>
          <a:p>
            <a:pPr lvl="1"/>
            <a:r>
              <a:rPr lang="en-GB" sz="2200" dirty="0" smtClean="0"/>
              <a:t>Two types of hormones:</a:t>
            </a:r>
          </a:p>
          <a:p>
            <a:pPr lvl="2"/>
            <a:r>
              <a:rPr lang="en-GB" sz="2000" dirty="0" smtClean="0"/>
              <a:t>Protein &amp; peptide hormones (and derivatives of amino acids)</a:t>
            </a:r>
          </a:p>
          <a:p>
            <a:pPr lvl="2"/>
            <a:r>
              <a:rPr lang="en-GB" sz="2000" dirty="0" smtClean="0"/>
              <a:t>Steroid hormones</a:t>
            </a:r>
          </a:p>
          <a:p>
            <a:r>
              <a:rPr lang="en-GB" sz="2400" dirty="0" smtClean="0"/>
              <a:t>Transported by the blood</a:t>
            </a:r>
          </a:p>
          <a:p>
            <a:r>
              <a:rPr lang="en-GB" sz="2400" dirty="0" smtClean="0"/>
              <a:t>Detected by target cells/tissues</a:t>
            </a:r>
          </a:p>
          <a:p>
            <a:pPr lvl="1"/>
            <a:r>
              <a:rPr lang="en-GB" sz="2200" dirty="0" smtClean="0"/>
              <a:t>Target cells can be grouped together or more widespread throughout the body</a:t>
            </a:r>
          </a:p>
          <a:p>
            <a:pPr lvl="1"/>
            <a:r>
              <a:rPr lang="en-GB" sz="2200" dirty="0" smtClean="0"/>
              <a:t>Have a receptor with a specific shape, complementary to the shape of the hormone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009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24" y="651697"/>
            <a:ext cx="8761413" cy="706964"/>
          </a:xfrm>
        </p:spPr>
        <p:txBody>
          <a:bodyPr>
            <a:normAutofit/>
          </a:bodyPr>
          <a:lstStyle/>
          <a:p>
            <a:r>
              <a:rPr lang="en-GB" dirty="0" smtClean="0"/>
              <a:t>Second Messenger System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9397" y="2603501"/>
            <a:ext cx="11436440" cy="167228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Task:</a:t>
            </a:r>
            <a:endParaRPr lang="en-GB" sz="2800" dirty="0" smtClean="0"/>
          </a:p>
          <a:p>
            <a:r>
              <a:rPr lang="en-GB" sz="2800" dirty="0" smtClean="0"/>
              <a:t>Draw Secondary messenger activation</a:t>
            </a:r>
          </a:p>
          <a:p>
            <a:r>
              <a:rPr lang="en-GB" sz="2800" dirty="0" smtClean="0"/>
              <a:t>Define first and second messengers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70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the Adrenal 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359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Task: Find a labelled diagram of the structure of the adrenal glands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823" y="909274"/>
            <a:ext cx="9620153" cy="706964"/>
          </a:xfrm>
        </p:spPr>
        <p:txBody>
          <a:bodyPr/>
          <a:lstStyle/>
          <a:p>
            <a:r>
              <a:rPr lang="en-GB" dirty="0" smtClean="0"/>
              <a:t>Adrenal Medulla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2603499"/>
            <a:ext cx="11535177" cy="34163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Not differentiated into regions</a:t>
            </a:r>
          </a:p>
          <a:p>
            <a:r>
              <a:rPr lang="en-GB" sz="2400" dirty="0" smtClean="0"/>
              <a:t>Consists of chromaffin cells</a:t>
            </a:r>
          </a:p>
          <a:p>
            <a:r>
              <a:rPr lang="en-GB" sz="2400" dirty="0" smtClean="0"/>
              <a:t>Extension of the sympathetic nervous system</a:t>
            </a:r>
          </a:p>
          <a:p>
            <a:r>
              <a:rPr lang="en-GB" sz="2400" dirty="0" smtClean="0"/>
              <a:t>Secretes adrenaline and noradrenaline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1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 Cortex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39" y="2439727"/>
            <a:ext cx="4945595" cy="3416300"/>
          </a:xfrm>
        </p:spPr>
        <p:txBody>
          <a:bodyPr>
            <a:noAutofit/>
          </a:bodyPr>
          <a:lstStyle/>
          <a:p>
            <a:r>
              <a:rPr lang="en-GB" sz="2400" dirty="0" smtClean="0"/>
              <a:t>Zona glomerulosa</a:t>
            </a:r>
          </a:p>
          <a:p>
            <a:pPr lvl="1"/>
            <a:r>
              <a:rPr lang="en-GB" sz="2000" dirty="0" smtClean="0"/>
              <a:t>Secretes mineralocorticoids</a:t>
            </a:r>
          </a:p>
          <a:p>
            <a:pPr lvl="1"/>
            <a:r>
              <a:rPr lang="en-GB" sz="2000" dirty="0" smtClean="0"/>
              <a:t>E.g. aldosterone</a:t>
            </a:r>
          </a:p>
          <a:p>
            <a:r>
              <a:rPr lang="en-GB" sz="2400" dirty="0" smtClean="0"/>
              <a:t>Zona </a:t>
            </a:r>
            <a:r>
              <a:rPr lang="en-GB" sz="2400" dirty="0" err="1" smtClean="0"/>
              <a:t>fasciculata</a:t>
            </a:r>
            <a:endParaRPr lang="en-GB" sz="2400" dirty="0" smtClean="0"/>
          </a:p>
          <a:p>
            <a:pPr lvl="1"/>
            <a:r>
              <a:rPr lang="en-GB" sz="2000" dirty="0" smtClean="0"/>
              <a:t>Secretes glucocorticoids</a:t>
            </a:r>
          </a:p>
          <a:p>
            <a:pPr lvl="1"/>
            <a:r>
              <a:rPr lang="en-GB" sz="2000" dirty="0" smtClean="0"/>
              <a:t>E.g. cortisol</a:t>
            </a:r>
          </a:p>
          <a:p>
            <a:r>
              <a:rPr lang="en-GB" sz="2400" dirty="0" smtClean="0"/>
              <a:t>Zona reticularis</a:t>
            </a:r>
          </a:p>
          <a:p>
            <a:pPr lvl="1"/>
            <a:r>
              <a:rPr lang="en-GB" sz="2000" dirty="0" smtClean="0"/>
              <a:t>Secretes precursor molecules used to make sex hormones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89" t="38060" r="1032" b="7515"/>
          <a:stretch/>
        </p:blipFill>
        <p:spPr>
          <a:xfrm>
            <a:off x="5704763" y="2290820"/>
            <a:ext cx="5663822" cy="404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9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Function of Adrenal Glands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42" y="2256254"/>
            <a:ext cx="7239000" cy="2683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Adrenal Medulla</a:t>
            </a:r>
          </a:p>
          <a:p>
            <a:pPr lvl="1"/>
            <a:r>
              <a:rPr lang="en-GB" sz="2000" dirty="0" smtClean="0"/>
              <a:t>Responds to stress e.g. pain or shock</a:t>
            </a:r>
          </a:p>
          <a:p>
            <a:pPr lvl="1"/>
            <a:r>
              <a:rPr lang="en-GB" sz="2000" dirty="0" smtClean="0"/>
              <a:t>Widespread effect as most cells have receptors for adrenaline</a:t>
            </a:r>
          </a:p>
          <a:p>
            <a:r>
              <a:rPr lang="en-GB" sz="2400" dirty="0" smtClean="0"/>
              <a:t>Adrenal Cortex</a:t>
            </a:r>
          </a:p>
          <a:p>
            <a:pPr lvl="1"/>
            <a:r>
              <a:rPr lang="en-GB" sz="2000" dirty="0" smtClean="0"/>
              <a:t>Makes steroid hormones</a:t>
            </a:r>
            <a:endParaRPr lang="en-GB" sz="2000" dirty="0"/>
          </a:p>
        </p:txBody>
      </p:sp>
      <p:pic>
        <p:nvPicPr>
          <p:cNvPr id="2050" name="Picture 2" descr="http://www.autismpedia.org/wiki/images/5/5e/Adrenal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348710" y="2674194"/>
            <a:ext cx="3135313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1348" y="5515556"/>
            <a:ext cx="8358388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Task: </a:t>
            </a:r>
            <a:r>
              <a:rPr lang="en-GB" sz="2800" dirty="0"/>
              <a:t>A</a:t>
            </a:r>
            <a:r>
              <a:rPr lang="en-GB" sz="2800" dirty="0" smtClean="0"/>
              <a:t>dd </a:t>
            </a:r>
            <a:r>
              <a:rPr lang="en-GB" sz="2800" dirty="0" smtClean="0"/>
              <a:t>more detail to </a:t>
            </a:r>
            <a:r>
              <a:rPr lang="en-GB" sz="2800" dirty="0"/>
              <a:t>the roles of AM &amp; AC</a:t>
            </a:r>
          </a:p>
        </p:txBody>
      </p:sp>
    </p:spTree>
    <p:extLst>
      <p:ext uri="{BB962C8B-B14F-4D97-AF65-F5344CB8AC3E}">
        <p14:creationId xmlns:p14="http://schemas.microsoft.com/office/powerpoint/2010/main" val="12023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61" y="819122"/>
            <a:ext cx="6495097" cy="7069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Task: 2 Past Paper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6295" y="5984524"/>
            <a:ext cx="1000866" cy="68794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[2]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70895"/>
          <a:stretch/>
        </p:blipFill>
        <p:spPr bwMode="auto">
          <a:xfrm>
            <a:off x="145962" y="3993816"/>
            <a:ext cx="12046038" cy="172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328560" y="2483742"/>
            <a:ext cx="11352578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Outline how adrenaline activates enzymes within the target cell [5]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8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09" y="896176"/>
            <a:ext cx="9476882" cy="7069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Above &amp; Beyond A Level Challenge 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Find out about causes of adrenal gland disorders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943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</TotalTime>
  <Words>307</Words>
  <Application>Microsoft Office PowerPoint</Application>
  <PresentationFormat>Widescreen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Hormones: Success Criteria</vt:lpstr>
      <vt:lpstr>Endocrine Communication by Hormones</vt:lpstr>
      <vt:lpstr>Second Messenger System</vt:lpstr>
      <vt:lpstr>Structure of the Adrenal Gland</vt:lpstr>
      <vt:lpstr>Adrenal Medulla</vt:lpstr>
      <vt:lpstr>Adrenal Cortex</vt:lpstr>
      <vt:lpstr>Function of Adrenal Glands</vt:lpstr>
      <vt:lpstr>Task: 2 Past Paper Questions</vt:lpstr>
      <vt:lpstr>Above &amp; Beyond A Level Challenge Task: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</dc:title>
  <dc:creator>Louise Wilson</dc:creator>
  <cp:lastModifiedBy>Louise Wilson</cp:lastModifiedBy>
  <cp:revision>13</cp:revision>
  <dcterms:created xsi:type="dcterms:W3CDTF">2016-08-11T19:48:27Z</dcterms:created>
  <dcterms:modified xsi:type="dcterms:W3CDTF">2017-10-20T20:50:37Z</dcterms:modified>
</cp:coreProperties>
</file>