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7" r:id="rId2"/>
    <p:sldId id="278" r:id="rId3"/>
    <p:sldId id="279" r:id="rId4"/>
    <p:sldId id="280" r:id="rId5"/>
    <p:sldId id="285" r:id="rId6"/>
    <p:sldId id="275" r:id="rId7"/>
    <p:sldId id="276" r:id="rId8"/>
    <p:sldId id="265" r:id="rId9"/>
    <p:sldId id="271" r:id="rId10"/>
    <p:sldId id="272" r:id="rId11"/>
    <p:sldId id="274" r:id="rId12"/>
    <p:sldId id="283" r:id="rId13"/>
    <p:sldId id="281" r:id="rId14"/>
    <p:sldId id="282" r:id="rId15"/>
    <p:sldId id="261" r:id="rId16"/>
    <p:sldId id="260" r:id="rId17"/>
    <p:sldId id="268" r:id="rId18"/>
    <p:sldId id="264" r:id="rId19"/>
    <p:sldId id="284" r:id="rId20"/>
    <p:sldId id="263" r:id="rId21"/>
    <p:sldId id="286" r:id="rId22"/>
  </p:sldIdLst>
  <p:sldSz cx="9144000" cy="6858000" type="screen4x3"/>
  <p:notesSz cx="6799263" cy="99298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B14EE-7943-4F3E-AB76-79A1F716357E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56E51-8A49-4B16-A761-AC89AD369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12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48A4F-E973-4129-B421-48CF65958CB7}" type="datetimeFigureOut">
              <a:rPr lang="en-GB" smtClean="0"/>
              <a:pPr/>
              <a:t>07/09/2017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829F1-4F96-4FCB-A1B8-4911F4D189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82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B5DF8-6C70-43BC-BC13-B024BE9BB11D}" type="slidenum">
              <a:rPr lang="en-GB"/>
              <a:pPr/>
              <a:t>9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192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Teacher notes</a:t>
            </a:r>
          </a:p>
          <a:p>
            <a:r>
              <a:rPr lang="en-GB"/>
              <a:t>Note that the slider uses a logarithmic scale.</a:t>
            </a:r>
          </a:p>
        </p:txBody>
      </p:sp>
    </p:spTree>
    <p:extLst>
      <p:ext uri="{BB962C8B-B14F-4D97-AF65-F5344CB8AC3E}">
        <p14:creationId xmlns:p14="http://schemas.microsoft.com/office/powerpoint/2010/main" val="282798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1000nm = 1 micrometre    1000 micrometres = 1 mm  1000mm = 1m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024B-9DE7-4D66-A57D-E20CAF3B5D89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6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Actual size is 15mm. More</a:t>
            </a:r>
            <a:r>
              <a:rPr lang="en-GB" baseline="0" dirty="0" smtClean="0"/>
              <a:t> practice on worksheet – cell size and </a:t>
            </a:r>
            <a:r>
              <a:rPr lang="en-GB" baseline="0" dirty="0" err="1" smtClean="0"/>
              <a:t>mags</a:t>
            </a:r>
            <a:r>
              <a:rPr lang="en-GB" baseline="0" dirty="0" smtClean="0"/>
              <a:t> in folder.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829F1-4F96-4FCB-A1B8-4911F4D1894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8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mitosis PAG1 sheet in the folder explains this well – they could use the</a:t>
            </a:r>
            <a:r>
              <a:rPr lang="en-GB" baseline="0" dirty="0" smtClean="0"/>
              <a:t> relevant </a:t>
            </a:r>
            <a:r>
              <a:rPr lang="en-GB" dirty="0" smtClean="0"/>
              <a:t>page and measure something</a:t>
            </a:r>
            <a:r>
              <a:rPr lang="en-GB" baseline="0" dirty="0" smtClean="0"/>
              <a:t> on prepared slides, or make cheek cell/onion cell/leaf peel slides.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829F1-4F96-4FCB-A1B8-4911F4D1894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0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Total magnification = mag of eyepiece x mag of objective lens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829F1-4F96-4FCB-A1B8-4911F4D1894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17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100 000 micrometers = 100 mm.</a:t>
            </a:r>
            <a:r>
              <a:rPr lang="en-GB" baseline="0" dirty="0" smtClean="0"/>
              <a:t> 100 000/ 10 000 (magnification) = 10 micrometers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829F1-4F96-4FCB-A1B8-4911F4D1894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75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C0980-CE36-485D-AF38-5A4587AA09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58DCC-623A-4EF6-92FF-54030B7908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74F62-DCAE-4A9A-A593-98327F427C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44057-4743-4A4C-87C0-F72A368961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B4558-E176-411C-A8D1-020539DB45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C62C1-B871-43C6-9565-6CA0CE1F78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462E1-37B3-42D3-8645-8649AA3DB8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CB57D-E23B-4E17-9114-440AED4808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4E9B8-3B80-481C-A3D0-4F2D67274C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D54FA-A2F0-46EC-9D42-ECFF0820F3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8DAC5-4491-40F2-A798-75DA294639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ED7B7D2-96E4-44FF-A263-850B45E889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</p:spPr>
        <p:txBody>
          <a:bodyPr/>
          <a:lstStyle/>
          <a:p>
            <a:r>
              <a:rPr lang="en-GB" dirty="0" smtClean="0"/>
              <a:t>Block 1A - Cell structure 2.1.1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752600"/>
          </a:xfrm>
        </p:spPr>
        <p:txBody>
          <a:bodyPr/>
          <a:lstStyle/>
          <a:p>
            <a:r>
              <a:rPr lang="en-GB" dirty="0" smtClean="0"/>
              <a:t>Using the magnification formula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92902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Foundations in Biology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893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1"/>
            <a:ext cx="5921067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914775"/>
            <a:ext cx="58674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0152" y="476672"/>
            <a:ext cx="1685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 key terms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3902750" cy="688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87824" y="40466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Light microscope</a:t>
            </a:r>
            <a:endParaRPr lang="en-GB" sz="4000" u="sng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35896" y="1844824"/>
            <a:ext cx="5698976" cy="2476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GB" kern="0" smtClean="0"/>
              <a:t>Actual size = </a:t>
            </a:r>
            <a:r>
              <a:rPr lang="en-GB" u="sng" kern="0" smtClean="0"/>
              <a:t>image size</a:t>
            </a:r>
          </a:p>
          <a:p>
            <a:pPr eaLnBrk="1" hangingPunct="1">
              <a:buFontTx/>
              <a:buNone/>
            </a:pPr>
            <a:r>
              <a:rPr lang="en-GB" kern="0" smtClean="0"/>
              <a:t>				magnification</a:t>
            </a:r>
          </a:p>
          <a:p>
            <a:pPr eaLnBrk="1" hangingPunct="1"/>
            <a:r>
              <a:rPr lang="en-GB" kern="0" smtClean="0"/>
              <a:t>Magnification = </a:t>
            </a:r>
            <a:r>
              <a:rPr lang="en-GB" u="sng" kern="0" smtClean="0"/>
              <a:t>image size</a:t>
            </a:r>
          </a:p>
          <a:p>
            <a:pPr eaLnBrk="1" hangingPunct="1">
              <a:buFontTx/>
              <a:buNone/>
            </a:pPr>
            <a:r>
              <a:rPr lang="en-GB" kern="0" smtClean="0"/>
              <a:t>				    actual size</a:t>
            </a:r>
          </a:p>
          <a:p>
            <a:pPr eaLnBrk="1" hangingPunct="1">
              <a:buFontTx/>
              <a:buNone/>
            </a:pPr>
            <a:endParaRPr lang="en-GB" kern="0" dirty="0" smtClean="0"/>
          </a:p>
        </p:txBody>
      </p:sp>
      <p:pic>
        <p:nvPicPr>
          <p:cNvPr id="7" name="Picture 6" descr="magnification trian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9323" y="4509120"/>
            <a:ext cx="3872121" cy="18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Worked Example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542971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4664"/>
            <a:ext cx="36766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5373216"/>
            <a:ext cx="2666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Image size is 15mm </a:t>
            </a:r>
          </a:p>
          <a:p>
            <a:r>
              <a:rPr lang="en-GB" dirty="0" smtClean="0"/>
              <a:t>(15 000 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m)</a:t>
            </a:r>
          </a:p>
          <a:p>
            <a:endParaRPr lang="en-GB" dirty="0" smtClean="0"/>
          </a:p>
          <a:p>
            <a:r>
              <a:rPr lang="en-GB" dirty="0" smtClean="0"/>
              <a:t>15 000/2.6 = 5769 times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3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33" y="285388"/>
            <a:ext cx="7773338" cy="5116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273" y="1124745"/>
            <a:ext cx="8925059" cy="57332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600" dirty="0">
                <a:solidFill>
                  <a:prstClr val="black"/>
                </a:solidFill>
                <a:latin typeface="Calibri"/>
              </a:rPr>
              <a:t>You may have to work out the magnification of an </a:t>
            </a:r>
            <a:r>
              <a:rPr lang="en-GB" sz="3600" dirty="0" smtClean="0">
                <a:solidFill>
                  <a:prstClr val="black"/>
                </a:solidFill>
                <a:latin typeface="Calibri"/>
              </a:rPr>
              <a:t>image</a:t>
            </a:r>
          </a:p>
          <a:p>
            <a:pPr marL="0" indent="0">
              <a:buNone/>
            </a:pPr>
            <a:endParaRPr lang="en-GB" sz="3600" dirty="0">
              <a:solidFill>
                <a:prstClr val="black"/>
              </a:solidFill>
              <a:latin typeface="Calibri"/>
            </a:endParaRPr>
          </a:p>
          <a:p>
            <a:pPr marL="385763" indent="-385763">
              <a:buAutoNum type="arabicPeriod"/>
            </a:pPr>
            <a:r>
              <a:rPr lang="en-GB" sz="3600" dirty="0" smtClean="0">
                <a:solidFill>
                  <a:srgbClr val="000000"/>
                </a:solidFill>
                <a:cs typeface="Arial"/>
              </a:rPr>
              <a:t>A </a:t>
            </a:r>
            <a:r>
              <a:rPr lang="en-GB" sz="3600" dirty="0">
                <a:solidFill>
                  <a:srgbClr val="000000"/>
                </a:solidFill>
                <a:cs typeface="Arial"/>
              </a:rPr>
              <a:t>micrograph of a plant cell is 150mm long. The plant cell measures 120</a:t>
            </a:r>
            <a:r>
              <a:rPr lang="el-GR" sz="3600" dirty="0"/>
              <a:t> μ</a:t>
            </a:r>
            <a:r>
              <a:rPr lang="en-GB" sz="3600" dirty="0"/>
              <a:t>m long. Calculate the magnification.</a:t>
            </a:r>
            <a:r>
              <a:rPr lang="en-GB" sz="3600" dirty="0">
                <a:solidFill>
                  <a:srgbClr val="000000"/>
                </a:solidFill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  <a:cs typeface="Arial"/>
              </a:rPr>
              <a:t>	step 1 – convert </a:t>
            </a:r>
            <a:r>
              <a:rPr lang="el-GR" sz="3600" dirty="0"/>
              <a:t>μ</a:t>
            </a:r>
            <a:r>
              <a:rPr lang="en-GB" sz="3600" dirty="0"/>
              <a:t>m into mm (1000</a:t>
            </a:r>
            <a:r>
              <a:rPr lang="el-GR" sz="3600" dirty="0">
                <a:solidFill>
                  <a:prstClr val="black"/>
                </a:solidFill>
              </a:rPr>
              <a:t> </a:t>
            </a:r>
            <a:r>
              <a:rPr lang="el-GR" sz="3600" dirty="0"/>
              <a:t>μ</a:t>
            </a:r>
            <a:r>
              <a:rPr lang="en-GB" sz="3600" dirty="0"/>
              <a:t>m = 1mm) so 120/1000 = 0.12 </a:t>
            </a:r>
            <a:r>
              <a:rPr lang="en-GB" sz="3600" dirty="0" smtClean="0"/>
              <a:t>    	mm</a:t>
            </a:r>
            <a:endParaRPr lang="en-GB" sz="3600" dirty="0"/>
          </a:p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  <a:cs typeface="Arial"/>
              </a:rPr>
              <a:t>	step 2 – Use equation = 150/0.12 =  x </a:t>
            </a:r>
            <a:r>
              <a:rPr lang="en-GB" sz="3600" dirty="0" smtClean="0">
                <a:solidFill>
                  <a:srgbClr val="000000"/>
                </a:solidFill>
                <a:cs typeface="Arial"/>
              </a:rPr>
              <a:t>1250</a:t>
            </a:r>
          </a:p>
          <a:p>
            <a:pPr marL="0" indent="0">
              <a:buNone/>
            </a:pPr>
            <a:endParaRPr lang="en-GB" sz="3600" dirty="0">
              <a:solidFill>
                <a:srgbClr val="000000"/>
              </a:solidFill>
              <a:cs typeface="Arial"/>
            </a:endParaRPr>
          </a:p>
          <a:p>
            <a:pPr marL="385763" indent="-385763">
              <a:buAutoNum type="arabicPeriod" startAt="2"/>
            </a:pPr>
            <a:r>
              <a:rPr lang="en-GB" sz="3600" dirty="0">
                <a:solidFill>
                  <a:srgbClr val="000000"/>
                </a:solidFill>
                <a:cs typeface="Arial"/>
              </a:rPr>
              <a:t>A cell is 50mm across on a page, the magnification is x1250</a:t>
            </a:r>
            <a:r>
              <a:rPr lang="en-GB" sz="3600" dirty="0"/>
              <a:t>. What is its actual (real size) in </a:t>
            </a:r>
            <a:r>
              <a:rPr lang="el-GR" sz="3600" dirty="0"/>
              <a:t>μ</a:t>
            </a:r>
            <a:r>
              <a:rPr lang="en-GB" sz="3600" dirty="0"/>
              <a:t>m?</a:t>
            </a:r>
          </a:p>
          <a:p>
            <a:pPr marL="0" indent="0">
              <a:buNone/>
            </a:pPr>
            <a:r>
              <a:rPr lang="en-GB" sz="3600" dirty="0"/>
              <a:t>	Actual = image/magnification	</a:t>
            </a:r>
          </a:p>
          <a:p>
            <a:pPr marL="0" indent="0">
              <a:buNone/>
            </a:pPr>
            <a:r>
              <a:rPr lang="en-GB" sz="3600" dirty="0"/>
              <a:t>	                50 000/1250  =  40</a:t>
            </a:r>
            <a:r>
              <a:rPr lang="el-GR" sz="3600" dirty="0">
                <a:solidFill>
                  <a:prstClr val="black"/>
                </a:solidFill>
              </a:rPr>
              <a:t> μ</a:t>
            </a:r>
            <a:r>
              <a:rPr lang="en-GB" sz="3600" dirty="0">
                <a:solidFill>
                  <a:prstClr val="black"/>
                </a:solidFill>
              </a:rPr>
              <a:t>m </a:t>
            </a:r>
            <a:endParaRPr lang="en-GB" sz="36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3600" dirty="0">
              <a:solidFill>
                <a:srgbClr val="000000"/>
              </a:solidFill>
              <a:latin typeface="Arial"/>
              <a:cs typeface="Arial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GB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1800" dirty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457" y="0"/>
            <a:ext cx="1375543" cy="116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Magnification used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None/>
            </a:pPr>
            <a:r>
              <a:rPr lang="en-GB" sz="2800" b="1" dirty="0">
                <a:solidFill>
                  <a:srgbClr val="000000"/>
                </a:solidFill>
              </a:rPr>
              <a:t>The magnified image is produced by 2 lens, and eye piece and an objective lens, these can be used to work out the total magnification</a:t>
            </a:r>
          </a:p>
          <a:p>
            <a:r>
              <a:rPr lang="en-GB" sz="2800" dirty="0">
                <a:solidFill>
                  <a:srgbClr val="000000"/>
                </a:solidFill>
              </a:rPr>
              <a:t>Magnification used= Magnification of eyepiece × Magnification of objective lens										</a:t>
            </a:r>
          </a:p>
          <a:p>
            <a:pPr marL="338138" indent="-338138">
              <a:spcBef>
                <a:spcPts val="324"/>
              </a:spcBef>
              <a:buNone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Magnification of eyepiece = 10</a:t>
            </a:r>
          </a:p>
          <a:p>
            <a:pPr marL="338138" indent="-338138">
              <a:spcBef>
                <a:spcPts val="324"/>
              </a:spcBef>
              <a:buNone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Magnification of objective lens = 100</a:t>
            </a:r>
          </a:p>
          <a:p>
            <a:pPr marL="338138" indent="-338138">
              <a:spcBef>
                <a:spcPts val="324"/>
              </a:spcBef>
              <a:buNone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Magnification used = 10 × 100 = </a:t>
            </a: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x 1000</a:t>
            </a:r>
            <a:endParaRPr lang="en-GB" sz="28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1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Eye Piece Graticule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13125"/>
          </a:xfrm>
        </p:spPr>
        <p:txBody>
          <a:bodyPr/>
          <a:lstStyle/>
          <a:p>
            <a:pPr eaLnBrk="1" hangingPunct="1"/>
            <a:r>
              <a:rPr lang="en-GB" sz="2400" dirty="0" smtClean="0"/>
              <a:t>Microscopes can be fitted with an EPG</a:t>
            </a:r>
          </a:p>
          <a:p>
            <a:pPr eaLnBrk="1" hangingPunct="1"/>
            <a:r>
              <a:rPr lang="en-GB" sz="2400" dirty="0" smtClean="0"/>
              <a:t>Ruler etched on it</a:t>
            </a:r>
          </a:p>
          <a:p>
            <a:pPr eaLnBrk="1" hangingPunct="1"/>
            <a:r>
              <a:rPr lang="en-GB" sz="2400" dirty="0" smtClean="0"/>
              <a:t>A specimen can be measured in eyepiece units (an arbitrary measurement) the image changes size depending on the magnification, but the </a:t>
            </a:r>
            <a:r>
              <a:rPr lang="en-GB" sz="2400" dirty="0" err="1" smtClean="0"/>
              <a:t>graticule</a:t>
            </a:r>
            <a:r>
              <a:rPr lang="en-GB" sz="2400" dirty="0" smtClean="0"/>
              <a:t> stays the same size for each magnification.</a:t>
            </a:r>
          </a:p>
          <a:p>
            <a:pPr eaLnBrk="1" hangingPunct="1"/>
            <a:r>
              <a:rPr lang="en-GB" sz="2400" dirty="0" smtClean="0"/>
              <a:t>To measure the size of objects in the field of view, the </a:t>
            </a:r>
            <a:r>
              <a:rPr lang="en-GB" sz="2400" dirty="0" err="1" smtClean="0"/>
              <a:t>graticule</a:t>
            </a:r>
            <a:r>
              <a:rPr lang="en-GB" sz="2400" dirty="0" smtClean="0"/>
              <a:t> needs to be calibrated)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941168"/>
            <a:ext cx="33337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Calibration - Using Stage Micrometer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t="27155" b="27155"/>
          <a:stretch>
            <a:fillRect/>
          </a:stretch>
        </p:blipFill>
        <p:spPr bwMode="auto">
          <a:xfrm>
            <a:off x="1907704" y="3789040"/>
            <a:ext cx="48069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dirty="0" smtClean="0"/>
              <a:t>1) Place a stage </a:t>
            </a:r>
            <a:r>
              <a:rPr lang="en-GB" dirty="0" err="1" smtClean="0"/>
              <a:t>graticule</a:t>
            </a:r>
            <a:r>
              <a:rPr lang="en-GB" dirty="0" smtClean="0"/>
              <a:t> on the stage</a:t>
            </a:r>
          </a:p>
          <a:p>
            <a:pPr marL="0" indent="0" eaLnBrk="1" hangingPunct="1">
              <a:buNone/>
            </a:pPr>
            <a:r>
              <a:rPr lang="en-GB" dirty="0" smtClean="0"/>
              <a:t>2) The ruler is 1mm long and split into 100 divisions</a:t>
            </a:r>
          </a:p>
          <a:p>
            <a:pPr eaLnBrk="1" hangingPunct="1"/>
            <a:r>
              <a:rPr lang="en-GB" dirty="0" smtClean="0"/>
              <a:t>Each division = 10</a:t>
            </a:r>
            <a:r>
              <a:rPr lang="en-US" dirty="0" smtClean="0"/>
              <a:t>µ</a:t>
            </a:r>
            <a:r>
              <a:rPr lang="en-GB" dirty="0" smtClean="0"/>
              <a:t>m (0.01mm)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1</a:t>
            </a:r>
            <a:r>
              <a:rPr lang="en-US" dirty="0" smtClean="0"/>
              <a:t>µ</a:t>
            </a:r>
            <a:r>
              <a:rPr lang="en-GB" dirty="0" smtClean="0"/>
              <a:t>m is equal to 1 millionth of a metre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79243"/>
            <a:ext cx="9808805" cy="1143000"/>
          </a:xfrm>
        </p:spPr>
        <p:txBody>
          <a:bodyPr/>
          <a:lstStyle/>
          <a:p>
            <a:pPr algn="l"/>
            <a:r>
              <a:rPr lang="en-GB" dirty="0" smtClean="0"/>
              <a:t>Calibration - Using Stage </a:t>
            </a:r>
            <a:r>
              <a:rPr lang="en-GB" dirty="0" err="1" smtClean="0"/>
              <a:t>Micrometer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3) Align the eyepiece </a:t>
            </a:r>
            <a:r>
              <a:rPr lang="en-GB" dirty="0" err="1" smtClean="0"/>
              <a:t>graticule</a:t>
            </a:r>
            <a:r>
              <a:rPr lang="en-GB" dirty="0" smtClean="0"/>
              <a:t> with the stage micrometer</a:t>
            </a:r>
          </a:p>
          <a:p>
            <a:pPr marL="0" indent="0">
              <a:buNone/>
            </a:pPr>
            <a:r>
              <a:rPr lang="en-GB" dirty="0" smtClean="0"/>
              <a:t>4) Find the value of one eyepiece division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026" y="3501008"/>
            <a:ext cx="4742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64418" y="3352760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(a) where </a:t>
            </a:r>
            <a:r>
              <a:rPr lang="en-GB" dirty="0" err="1" smtClean="0"/>
              <a:t>mag</a:t>
            </a:r>
            <a:r>
              <a:rPr lang="en-GB" dirty="0" smtClean="0"/>
              <a:t> = x40,</a:t>
            </a:r>
          </a:p>
          <a:p>
            <a:r>
              <a:rPr lang="en-GB" dirty="0" smtClean="0"/>
              <a:t>The stage </a:t>
            </a:r>
            <a:r>
              <a:rPr lang="en-GB" dirty="0" err="1" smtClean="0"/>
              <a:t>graticule</a:t>
            </a:r>
            <a:r>
              <a:rPr lang="en-GB" dirty="0" smtClean="0"/>
              <a:t> is equal to 40 eyepiece divisions.</a:t>
            </a:r>
          </a:p>
          <a:p>
            <a:endParaRPr lang="en-GB" dirty="0" smtClean="0"/>
          </a:p>
          <a:p>
            <a:r>
              <a:rPr lang="en-GB" dirty="0" smtClean="0"/>
              <a:t>Each eyepiece division = </a:t>
            </a:r>
          </a:p>
          <a:p>
            <a:r>
              <a:rPr lang="en-GB" dirty="0" smtClean="0"/>
              <a:t>1000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m/40 = </a:t>
            </a:r>
            <a:r>
              <a:rPr lang="en-GB" b="1" u="sng" dirty="0" smtClean="0"/>
              <a:t>25</a:t>
            </a:r>
            <a:r>
              <a:rPr lang="en-GB" b="1" u="sng" dirty="0" smtClean="0">
                <a:latin typeface="Symbol" pitchFamily="18" charset="2"/>
              </a:rPr>
              <a:t>m</a:t>
            </a:r>
            <a:r>
              <a:rPr lang="en-GB" b="1" u="sng" dirty="0" smtClean="0"/>
              <a:t>m</a:t>
            </a:r>
          </a:p>
          <a:p>
            <a:endParaRPr lang="en-GB" dirty="0" smtClean="0"/>
          </a:p>
          <a:p>
            <a:r>
              <a:rPr lang="en-GB" dirty="0" smtClean="0"/>
              <a:t>In (b) where </a:t>
            </a:r>
            <a:r>
              <a:rPr lang="en-GB" dirty="0" err="1" smtClean="0"/>
              <a:t>mag</a:t>
            </a:r>
            <a:r>
              <a:rPr lang="en-GB" dirty="0" smtClean="0"/>
              <a:t> = x100</a:t>
            </a:r>
          </a:p>
          <a:p>
            <a:r>
              <a:rPr lang="en-GB" dirty="0" smtClean="0"/>
              <a:t>The stage </a:t>
            </a:r>
            <a:r>
              <a:rPr lang="en-GB" dirty="0" err="1" smtClean="0"/>
              <a:t>graticule</a:t>
            </a:r>
            <a:r>
              <a:rPr lang="en-GB" dirty="0" smtClean="0"/>
              <a:t> is equal to 100 </a:t>
            </a:r>
            <a:r>
              <a:rPr lang="en-GB" dirty="0" err="1" smtClean="0"/>
              <a:t>epd</a:t>
            </a:r>
            <a:endParaRPr lang="en-GB" dirty="0" smtClean="0"/>
          </a:p>
          <a:p>
            <a:r>
              <a:rPr lang="en-GB" dirty="0" smtClean="0"/>
              <a:t>Each </a:t>
            </a:r>
            <a:r>
              <a:rPr lang="en-GB" dirty="0" err="1" smtClean="0"/>
              <a:t>epd</a:t>
            </a:r>
            <a:r>
              <a:rPr lang="en-GB" dirty="0" smtClean="0"/>
              <a:t> = 1000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m/100 = </a:t>
            </a:r>
            <a:r>
              <a:rPr lang="en-GB" b="1" u="sng" dirty="0" smtClean="0"/>
              <a:t>10</a:t>
            </a:r>
            <a:r>
              <a:rPr lang="en-GB" b="1" u="sng" dirty="0" smtClean="0">
                <a:latin typeface="Symbol" pitchFamily="18" charset="2"/>
              </a:rPr>
              <a:t>m</a:t>
            </a:r>
            <a:r>
              <a:rPr lang="en-GB" b="1" u="sng" dirty="0" smtClean="0"/>
              <a:t>m</a:t>
            </a:r>
            <a:endParaRPr lang="en-GB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965448"/>
            <a:ext cx="56268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Remember the stage </a:t>
            </a:r>
            <a:r>
              <a:rPr lang="en-GB" b="1" dirty="0" err="1" smtClean="0">
                <a:solidFill>
                  <a:srgbClr val="FF0000"/>
                </a:solidFill>
              </a:rPr>
              <a:t>graticule</a:t>
            </a:r>
            <a:r>
              <a:rPr lang="en-GB" b="1" dirty="0" smtClean="0">
                <a:solidFill>
                  <a:srgbClr val="FF0000"/>
                </a:solidFill>
              </a:rPr>
              <a:t> is 1mm or 1000</a:t>
            </a:r>
            <a:r>
              <a:rPr lang="en-GB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GB" b="1" dirty="0" smtClean="0">
                <a:solidFill>
                  <a:srgbClr val="FF0000"/>
                </a:solidFill>
              </a:rPr>
              <a:t>m)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prstClr val="black"/>
                </a:solidFill>
                <a:latin typeface="Calibri"/>
                <a:cs typeface="+mn-cs"/>
              </a:rPr>
              <a:t>Total magnification = mag of eyepiece x mag of objective lens 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2696" y="116632"/>
            <a:ext cx="8229600" cy="1143000"/>
          </a:xfrm>
        </p:spPr>
        <p:txBody>
          <a:bodyPr/>
          <a:lstStyle/>
          <a:p>
            <a:r>
              <a:rPr lang="en-GB" dirty="0" smtClean="0"/>
              <a:t>Calculating 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35761"/>
            <a:ext cx="8579296" cy="4525963"/>
          </a:xfrm>
        </p:spPr>
        <p:txBody>
          <a:bodyPr/>
          <a:lstStyle/>
          <a:p>
            <a:r>
              <a:rPr lang="en-GB" sz="2400" dirty="0" smtClean="0"/>
              <a:t>In the image (a), the nucleus is</a:t>
            </a:r>
          </a:p>
          <a:p>
            <a:pPr>
              <a:buNone/>
            </a:pPr>
            <a:r>
              <a:rPr lang="en-GB" sz="2400" dirty="0" smtClean="0"/>
              <a:t>3.2epd</a:t>
            </a:r>
          </a:p>
          <a:p>
            <a:pPr>
              <a:buNone/>
            </a:pPr>
            <a:r>
              <a:rPr lang="en-GB" sz="2400" b="1" dirty="0" smtClean="0"/>
              <a:t>With x100 mag.</a:t>
            </a:r>
          </a:p>
          <a:p>
            <a:pPr>
              <a:buNone/>
            </a:pPr>
            <a:r>
              <a:rPr lang="en-GB" sz="2400" b="1" dirty="0" smtClean="0"/>
              <a:t> 1epd = 10</a:t>
            </a:r>
            <a:r>
              <a:rPr lang="en-GB" sz="2400" b="1" dirty="0" smtClean="0">
                <a:latin typeface="Symbol" pitchFamily="18" charset="2"/>
              </a:rPr>
              <a:t>m</a:t>
            </a:r>
            <a:r>
              <a:rPr lang="en-GB" sz="2400" b="1" dirty="0" smtClean="0"/>
              <a:t>m</a:t>
            </a:r>
          </a:p>
          <a:p>
            <a:pPr>
              <a:buNone/>
            </a:pPr>
            <a:r>
              <a:rPr lang="en-GB" sz="2400" dirty="0" smtClean="0"/>
              <a:t>So: the nucleus is </a:t>
            </a:r>
          </a:p>
          <a:p>
            <a:pPr>
              <a:buNone/>
            </a:pPr>
            <a:r>
              <a:rPr lang="en-GB" sz="2400" dirty="0" smtClean="0"/>
              <a:t>3.2x10 = 32</a:t>
            </a:r>
            <a:r>
              <a:rPr lang="en-GB" sz="2400" dirty="0" smtClean="0">
                <a:latin typeface="Symbol" pitchFamily="18" charset="2"/>
              </a:rPr>
              <a:t>m</a:t>
            </a:r>
            <a:r>
              <a:rPr lang="en-GB" sz="2400" dirty="0" smtClean="0"/>
              <a:t>m</a:t>
            </a:r>
          </a:p>
          <a:p>
            <a:pPr marL="0" indent="0">
              <a:buNone/>
            </a:pPr>
            <a:r>
              <a:rPr lang="en-GB" sz="2400" b="1" dirty="0"/>
              <a:t>You are observing a </a:t>
            </a:r>
            <a:r>
              <a:rPr lang="en-GB" sz="2400" b="1" dirty="0" smtClean="0"/>
              <a:t>specimen</a:t>
            </a:r>
          </a:p>
          <a:p>
            <a:pPr marL="0" indent="0">
              <a:buNone/>
            </a:pPr>
            <a:r>
              <a:rPr lang="en-GB" sz="2400" b="1" dirty="0" smtClean="0"/>
              <a:t> </a:t>
            </a:r>
            <a:r>
              <a:rPr lang="en-GB" sz="2400" b="1" dirty="0"/>
              <a:t>of squamous tissue under </a:t>
            </a:r>
            <a:r>
              <a:rPr lang="en-GB" sz="2400" b="1" dirty="0" smtClean="0"/>
              <a:t>high</a:t>
            </a:r>
          </a:p>
          <a:p>
            <a:pPr marL="0" indent="0">
              <a:buNone/>
            </a:pPr>
            <a:r>
              <a:rPr lang="en-GB" sz="2400" b="1" dirty="0" smtClean="0"/>
              <a:t> </a:t>
            </a:r>
            <a:r>
              <a:rPr lang="en-GB" sz="2400" b="1" dirty="0"/>
              <a:t>power. </a:t>
            </a:r>
            <a:r>
              <a:rPr lang="en-GB" sz="2400" b="1" dirty="0" smtClean="0"/>
              <a:t>Each </a:t>
            </a:r>
            <a:r>
              <a:rPr lang="en-GB" sz="2400" b="1" dirty="0"/>
              <a:t>individual cell has </a:t>
            </a: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an </a:t>
            </a:r>
            <a:r>
              <a:rPr lang="en-GB" sz="2400" b="1" dirty="0"/>
              <a:t>average diameter of 60</a:t>
            </a:r>
            <a:r>
              <a:rPr lang="en-GB" sz="2400" b="1" dirty="0">
                <a:latin typeface="Symbol" pitchFamily="18" charset="2"/>
              </a:rPr>
              <a:t>m</a:t>
            </a:r>
            <a:r>
              <a:rPr lang="en-GB" sz="2400" b="1" dirty="0"/>
              <a:t>m </a:t>
            </a:r>
            <a:r>
              <a:rPr lang="en-GB" sz="2400" b="1" dirty="0" smtClean="0"/>
              <a:t>&amp; </a:t>
            </a:r>
          </a:p>
          <a:p>
            <a:pPr marL="0" indent="0">
              <a:buNone/>
            </a:pPr>
            <a:r>
              <a:rPr lang="en-GB" sz="2400" b="1" dirty="0" smtClean="0"/>
              <a:t>the </a:t>
            </a:r>
            <a:r>
              <a:rPr lang="en-GB" sz="2400" b="1" dirty="0"/>
              <a:t>diameter of the field of view is 2mm.</a:t>
            </a:r>
          </a:p>
          <a:p>
            <a:r>
              <a:rPr lang="en-GB" sz="2400" b="1" dirty="0"/>
              <a:t>Calculate the maximum number of cells that are visible in the field of view.</a:t>
            </a:r>
          </a:p>
          <a:p>
            <a:pPr>
              <a:buNone/>
            </a:pPr>
            <a:endParaRPr lang="en-GB" sz="2400" dirty="0" smtClean="0"/>
          </a:p>
          <a:p>
            <a:endParaRPr lang="en-GB" sz="2400" dirty="0"/>
          </a:p>
        </p:txBody>
      </p:sp>
      <p:pic>
        <p:nvPicPr>
          <p:cNvPr id="21506" name="Picture 2" descr="C:\Users\seranb\Pictures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3957904" cy="5277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worksheet organelle sizes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1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18" y="1700808"/>
            <a:ext cx="9029636" cy="1132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4" y="3645024"/>
            <a:ext cx="9365407" cy="100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Plenary Question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GB" dirty="0" smtClean="0"/>
              <a:t>If a nucleus measures 100mm on a diagram, with a magnification of x10000, what is the actual size of the nucleus?</a:t>
            </a:r>
          </a:p>
          <a:p>
            <a:pPr marL="0" indent="0" eaLnBrk="1" hangingPunct="1">
              <a:buNone/>
            </a:pPr>
            <a:r>
              <a:rPr lang="en-GB" dirty="0" smtClean="0"/>
              <a:t>Actual = Image size/Magnification</a:t>
            </a:r>
          </a:p>
          <a:p>
            <a:pPr marL="0" indent="0" eaLnBrk="1" hangingPunct="1">
              <a:buNone/>
            </a:pPr>
            <a:r>
              <a:rPr lang="en-GB" dirty="0"/>
              <a:t>	</a:t>
            </a:r>
            <a:r>
              <a:rPr lang="en-GB" dirty="0" smtClean="0"/>
              <a:t>	100000/10000 = 10 </a:t>
            </a:r>
            <a:r>
              <a:rPr lang="en-GB" dirty="0" err="1" smtClean="0"/>
              <a:t>micrometers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/>
              <a:t>Objectives and Success Criteria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2174875"/>
            <a:ext cx="3610744" cy="3951288"/>
          </a:xfrm>
        </p:spPr>
        <p:txBody>
          <a:bodyPr/>
          <a:lstStyle/>
          <a:p>
            <a:pPr eaLnBrk="1" hangingPunct="1"/>
            <a:r>
              <a:rPr lang="en-GB" dirty="0" smtClean="0"/>
              <a:t>Use the magnification formula</a:t>
            </a:r>
          </a:p>
          <a:p>
            <a:pPr eaLnBrk="1" hangingPunct="1"/>
            <a:endParaRPr lang="en-GB" dirty="0" smtClean="0"/>
          </a:p>
          <a:p>
            <a:pPr marL="0" indent="0" eaLnBrk="1" hangingPunct="1">
              <a:buNone/>
            </a:pPr>
            <a:endParaRPr lang="en-GB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Recall the magnification formula (Grade E)</a:t>
            </a:r>
          </a:p>
          <a:p>
            <a:endParaRPr lang="en-GB" dirty="0"/>
          </a:p>
          <a:p>
            <a:r>
              <a:rPr lang="en-GB" dirty="0" smtClean="0"/>
              <a:t>Describe how to use an eye piece </a:t>
            </a:r>
            <a:r>
              <a:rPr lang="en-GB" dirty="0" err="1" smtClean="0"/>
              <a:t>graticule</a:t>
            </a:r>
            <a:r>
              <a:rPr lang="en-GB" dirty="0" smtClean="0"/>
              <a:t> (Grade C)</a:t>
            </a:r>
          </a:p>
          <a:p>
            <a:endParaRPr lang="en-GB" dirty="0"/>
          </a:p>
          <a:p>
            <a:r>
              <a:rPr lang="en-GB" dirty="0" smtClean="0"/>
              <a:t>Manipulate the magnification formula (Grade 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4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0287"/>
            <a:ext cx="7773338" cy="1197133"/>
          </a:xfrm>
        </p:spPr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03" y="296150"/>
            <a:ext cx="1614488" cy="7500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78458" y="1161940"/>
            <a:ext cx="5705910" cy="5902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of these specimens could be viewed by a light or electron microscope or both? Justify your answers.</a:t>
            </a: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endParaRPr lang="en-GB" sz="2400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 wall</a:t>
            </a:r>
            <a:endParaRPr lang="en-GB" sz="2400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Mitochondria</a:t>
            </a:r>
            <a:endParaRPr lang="en-GB" sz="2400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White blood cell ingesting a bacteria</a:t>
            </a:r>
            <a:endParaRPr lang="en-GB" sz="2400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Chloroplast</a:t>
            </a:r>
            <a:endParaRPr lang="en-GB" sz="2400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Embryo dividing</a:t>
            </a:r>
            <a:endParaRPr lang="en-GB" sz="2400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Sperm cell swimming</a:t>
            </a:r>
            <a:endParaRPr lang="en-GB" sz="2400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Ribosomes</a:t>
            </a:r>
            <a:endParaRPr lang="en-GB" sz="2400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Detailed structure of the cytoplasm</a:t>
            </a:r>
            <a:endParaRPr lang="en-GB" sz="2400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Fertilisation taking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en-GB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38" y="4851627"/>
            <a:ext cx="1904969" cy="1707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03" y="2047897"/>
            <a:ext cx="2022515" cy="1698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" y="160287"/>
            <a:ext cx="2112704" cy="1408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61" y="3956271"/>
            <a:ext cx="2192291" cy="106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5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Answers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0913" y="1196752"/>
            <a:ext cx="8423575" cy="5661248"/>
          </a:xfrm>
        </p:spPr>
        <p:txBody>
          <a:bodyPr>
            <a:normAutofit fontScale="47500" lnSpcReduction="20000"/>
          </a:bodyPr>
          <a:lstStyle/>
          <a:p>
            <a:pPr marL="257175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5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Nucleus – visible under both microscopes</a:t>
            </a:r>
            <a:endParaRPr lang="en-GB" sz="5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5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 wall – visible under both microscopes</a:t>
            </a:r>
            <a:endParaRPr lang="en-GB" sz="5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5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Mitochondria – mainly visible by electron microscope; too small for optical</a:t>
            </a:r>
            <a:endParaRPr lang="en-GB" sz="5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5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White blood cell ingesting a bacteria – only optical as the cells must be alive</a:t>
            </a:r>
            <a:endParaRPr lang="en-GB" sz="5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5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Chloroplast – electron</a:t>
            </a:r>
            <a:endParaRPr lang="en-GB" sz="5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5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Embryo dividing – only optical as cells must be alive</a:t>
            </a:r>
            <a:endParaRPr lang="en-GB" sz="5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5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Sperm cell swimming – only optical as cell must be alive</a:t>
            </a:r>
            <a:endParaRPr lang="en-GB" sz="5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5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Ribosomes – electron microscope</a:t>
            </a:r>
            <a:endParaRPr lang="en-GB" sz="5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5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Detailed structure of the cytoplasm – electron microscope. Fertilisation taking place – only optical as cells must be alive</a:t>
            </a:r>
            <a:endParaRPr lang="en-GB" sz="5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4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/>
              <a:t>Objectives and Success Criteria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2174875"/>
            <a:ext cx="3610744" cy="3951288"/>
          </a:xfrm>
        </p:spPr>
        <p:txBody>
          <a:bodyPr/>
          <a:lstStyle/>
          <a:p>
            <a:pPr eaLnBrk="1" hangingPunct="1"/>
            <a:r>
              <a:rPr lang="en-GB" dirty="0" smtClean="0"/>
              <a:t>Use the magnification formula</a:t>
            </a:r>
          </a:p>
          <a:p>
            <a:pPr eaLnBrk="1" hangingPunct="1"/>
            <a:endParaRPr lang="en-GB" dirty="0" smtClean="0"/>
          </a:p>
          <a:p>
            <a:pPr marL="0" indent="0" eaLnBrk="1" hangingPunct="1">
              <a:buNone/>
            </a:pPr>
            <a:endParaRPr lang="en-GB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Recall the magnification formula (Grade E)</a:t>
            </a:r>
          </a:p>
          <a:p>
            <a:endParaRPr lang="en-GB" dirty="0"/>
          </a:p>
          <a:p>
            <a:r>
              <a:rPr lang="en-GB" dirty="0" smtClean="0"/>
              <a:t>Describe how to use an eye piece </a:t>
            </a:r>
            <a:r>
              <a:rPr lang="en-GB" dirty="0" err="1" smtClean="0"/>
              <a:t>graticule</a:t>
            </a:r>
            <a:r>
              <a:rPr lang="en-GB" dirty="0" smtClean="0"/>
              <a:t> (Grade C)</a:t>
            </a:r>
          </a:p>
          <a:p>
            <a:endParaRPr lang="en-GB" dirty="0"/>
          </a:p>
          <a:p>
            <a:r>
              <a:rPr lang="en-GB" dirty="0" smtClean="0"/>
              <a:t>Manipulate the magnification formula (Grade 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7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exam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6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57" t="55735" r="16711" b="17687"/>
          <a:stretch/>
        </p:blipFill>
        <p:spPr>
          <a:xfrm>
            <a:off x="457200" y="274638"/>
            <a:ext cx="7992888" cy="1944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961" t="19103" r="10057" b="17256"/>
          <a:stretch/>
        </p:blipFill>
        <p:spPr>
          <a:xfrm>
            <a:off x="251520" y="2218854"/>
            <a:ext cx="8686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Practicing magnification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GB" sz="2400" dirty="0" smtClean="0"/>
              <a:t>There are: </a:t>
            </a:r>
          </a:p>
          <a:p>
            <a:r>
              <a:rPr lang="en-GB" sz="2400" dirty="0" smtClean="0"/>
              <a:t>1 000 000 nanometres (nm) in a millimetre (mm)</a:t>
            </a:r>
          </a:p>
          <a:p>
            <a:endParaRPr lang="en-GB" sz="2400" dirty="0" smtClean="0"/>
          </a:p>
          <a:p>
            <a:r>
              <a:rPr lang="en-GB" sz="2400" dirty="0" smtClean="0"/>
              <a:t>1000 micrometres (</a:t>
            </a:r>
            <a:r>
              <a:rPr lang="en-GB" sz="2400" dirty="0" smtClean="0">
                <a:latin typeface="Symbol" pitchFamily="18" charset="2"/>
              </a:rPr>
              <a:t>m</a:t>
            </a:r>
            <a:r>
              <a:rPr lang="en-GB" sz="2400" dirty="0" smtClean="0"/>
              <a:t>m) in a millimetre </a:t>
            </a:r>
          </a:p>
          <a:p>
            <a:endParaRPr lang="en-GB" sz="2400" dirty="0" smtClean="0"/>
          </a:p>
          <a:p>
            <a:r>
              <a:rPr lang="en-GB" sz="2400" dirty="0" smtClean="0"/>
              <a:t>1000 millimetres in a metre (m)</a:t>
            </a:r>
          </a:p>
          <a:p>
            <a:endParaRPr lang="en-GB" sz="2400" dirty="0" smtClean="0"/>
          </a:p>
          <a:p>
            <a:r>
              <a:rPr lang="en-GB" sz="2400" dirty="0" smtClean="0"/>
              <a:t>1 000 000 micrometres in  a metre </a:t>
            </a:r>
          </a:p>
          <a:p>
            <a:endParaRPr lang="en-GB" sz="2400" dirty="0" smtClean="0"/>
          </a:p>
          <a:p>
            <a:r>
              <a:rPr lang="en-GB" sz="2400" dirty="0" smtClean="0"/>
              <a:t>1 000 000 000 nanometres in a metre.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84" name="Rectangle 8"/>
          <p:cNvSpPr>
            <a:spLocks noGrp="1" noChangeArrowheads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en-GB"/>
              <a:t>How small is a cell?</a:t>
            </a:r>
          </a:p>
        </p:txBody>
      </p:sp>
      <p:pic>
        <p:nvPicPr>
          <p:cNvPr id="1918994" name="Picture 18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pic>
        <p:nvPicPr>
          <p:cNvPr id="1918995" name="Picture 19" descr="flash_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</p:spPr>
      </p:pic>
      <p:pic>
        <p:nvPicPr>
          <p:cNvPr id="1918996" name="Picture 20" descr="notes_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12725" y="800100"/>
            <a:ext cx="8699500" cy="5308600"/>
            <a:chOff x="134" y="504"/>
            <a:chExt cx="5480" cy="3344"/>
          </a:xfrm>
        </p:grpSpPr>
        <p:pic>
          <p:nvPicPr>
            <p:cNvPr id="1919000" name="S6_14_units_slider.swf" descr="6_14_units_slid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4" y="504"/>
              <a:ext cx="5480" cy="3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2067" name="ShockwaveFlash1" r:id="rId2" imgW="1828800" imgH="1828800"/>
        </mc:Choice>
        <mc:Fallback>
          <p:control name="ShockwaveFlash1" r:id="rId2" imgW="1828800" imgH="182880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444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817</Words>
  <Application>Microsoft Office PowerPoint</Application>
  <PresentationFormat>On-screen Show (4:3)</PresentationFormat>
  <Paragraphs>150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</vt:lpstr>
      <vt:lpstr>Times New Roman</vt:lpstr>
      <vt:lpstr>Default Design</vt:lpstr>
      <vt:lpstr>Block 1A - Cell structure 2.1.1</vt:lpstr>
      <vt:lpstr>Spec</vt:lpstr>
      <vt:lpstr>Starter</vt:lpstr>
      <vt:lpstr>Answers</vt:lpstr>
      <vt:lpstr>Objectives and Success Criteria</vt:lpstr>
      <vt:lpstr>Task</vt:lpstr>
      <vt:lpstr>PowerPoint Presentation</vt:lpstr>
      <vt:lpstr>Practicing magnification maths</vt:lpstr>
      <vt:lpstr>How small is a cell?</vt:lpstr>
      <vt:lpstr>PowerPoint Presentation</vt:lpstr>
      <vt:lpstr>PowerPoint Presentation</vt:lpstr>
      <vt:lpstr>Worked Example</vt:lpstr>
      <vt:lpstr>Task</vt:lpstr>
      <vt:lpstr>Magnification used</vt:lpstr>
      <vt:lpstr>Eye Piece Graticule</vt:lpstr>
      <vt:lpstr>Calibration - Using Stage Micrometer</vt:lpstr>
      <vt:lpstr>Calibration - Using Stage Micrometer</vt:lpstr>
      <vt:lpstr>Calculating size</vt:lpstr>
      <vt:lpstr>TASK</vt:lpstr>
      <vt:lpstr>Plenary Question</vt:lpstr>
      <vt:lpstr>Objectives and Success Criteria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Cell Size</dc:title>
  <dc:creator>bromley</dc:creator>
  <cp:lastModifiedBy>Nisreen Kharaz</cp:lastModifiedBy>
  <cp:revision>44</cp:revision>
  <cp:lastPrinted>2017-09-07T16:09:36Z</cp:lastPrinted>
  <dcterms:created xsi:type="dcterms:W3CDTF">2008-09-14T12:06:35Z</dcterms:created>
  <dcterms:modified xsi:type="dcterms:W3CDTF">2017-09-07T16:09:40Z</dcterms:modified>
</cp:coreProperties>
</file>