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272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285" y="0"/>
            <a:ext cx="2921272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B8954-FAC9-4FE3-9C5C-6B6ABC59AF9E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650"/>
            <a:ext cx="2921272" cy="495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285" y="9377650"/>
            <a:ext cx="2921272" cy="495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76B9-6BD4-403F-9551-722A39BE9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978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1582" cy="495347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2" y="1"/>
            <a:ext cx="2921582" cy="495347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B07922BF-AC11-4DB9-80EC-5E62CADDD005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5346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2" y="9377317"/>
            <a:ext cx="2921582" cy="495346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02B7771-34F8-47B4-B8D0-3BB62A2C59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3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71B01C-1C4F-423A-A963-1D84BA98A210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55689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3D7D63-2F73-4B8F-A0F7-263AEF61385F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3691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9B0545-BBC0-4F6B-A438-5926935A4E84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4919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67616" indent="-295237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80948" indent="-23619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53327" indent="-23619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125706" indent="-23619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98085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70464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542843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015222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777A3A4-BA3E-4EB9-AA0B-6ADF2C2E33F0}" type="slidenum">
              <a:rPr lang="en-GB" sz="1200"/>
              <a:pPr eaLnBrk="1" hangingPunct="1"/>
              <a:t>5</a:t>
            </a:fld>
            <a:endParaRPr lang="en-GB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88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67616" indent="-295237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80948" indent="-23619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53327" indent="-23619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125706" indent="-23619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98085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70464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542843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015222" indent="-23619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32CBEFC-21A6-4EF0-8CE7-C85BA4940E39}" type="slidenum">
              <a:rPr lang="en-GB" sz="1200"/>
              <a:pPr eaLnBrk="1" hangingPunct="1"/>
              <a:t>6</a:t>
            </a:fld>
            <a:endParaRPr lang="en-GB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12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44ADAC-216F-47DD-B4E3-31E9A134FE22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9684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F36F32-455C-478C-B0E3-185C897C261D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73155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BA55B1-6B74-405D-B688-832658B89D0B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4696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1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7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1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46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99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8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7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37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69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43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34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779F1-2DE6-4A35-8598-603D7ED3039F}" type="datetimeFigureOut">
              <a:rPr lang="en-GB" smtClean="0"/>
              <a:t>09/02/2015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9542-DEEA-41BD-BE74-64B7C250C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Metabolites – primary </a:t>
            </a:r>
            <a:r>
              <a:rPr lang="en-GB" smtClean="0"/>
              <a:t>and secondary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61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anose="030F0702030302020204" pitchFamily="66" charset="0"/>
              </a:rPr>
              <a:t>Why use Batch?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  <a:latin typeface="Comic Sans MS" panose="030F0702030302020204" pitchFamily="66" charset="0"/>
              </a:rPr>
              <a:t>Many secondary products are not growth associated</a:t>
            </a:r>
          </a:p>
          <a:p>
            <a:pPr>
              <a:buFontTx/>
              <a:buNone/>
            </a:pPr>
            <a:r>
              <a:rPr lang="en-GB">
                <a:solidFill>
                  <a:srgbClr val="CDCDFF"/>
                </a:solidFill>
                <a:latin typeface="Comic Sans MS" panose="030F0702030302020204" pitchFamily="66" charset="0"/>
              </a:rPr>
              <a:t>• </a:t>
            </a:r>
            <a:r>
              <a:rPr lang="en-GB">
                <a:solidFill>
                  <a:srgbClr val="000000"/>
                </a:solidFill>
                <a:latin typeface="Comic Sans MS" panose="030F0702030302020204" pitchFamily="66" charset="0"/>
              </a:rPr>
              <a:t>Genetic instability</a:t>
            </a:r>
          </a:p>
          <a:p>
            <a:pPr>
              <a:buFontTx/>
              <a:buNone/>
            </a:pPr>
            <a:r>
              <a:rPr lang="en-GB">
                <a:solidFill>
                  <a:srgbClr val="CDCDFF"/>
                </a:solidFill>
                <a:latin typeface="Comic Sans MS" panose="030F0702030302020204" pitchFamily="66" charset="0"/>
              </a:rPr>
              <a:t>• </a:t>
            </a:r>
            <a:r>
              <a:rPr lang="en-GB">
                <a:solidFill>
                  <a:srgbClr val="000000"/>
                </a:solidFill>
                <a:latin typeface="Comic Sans MS" panose="030F0702030302020204" pitchFamily="66" charset="0"/>
              </a:rPr>
              <a:t>Operability and reliability</a:t>
            </a:r>
          </a:p>
          <a:p>
            <a:pPr>
              <a:buFontTx/>
              <a:buNone/>
            </a:pPr>
            <a:r>
              <a:rPr lang="en-GB">
                <a:solidFill>
                  <a:srgbClr val="CDCDFF"/>
                </a:solidFill>
                <a:latin typeface="Comic Sans MS" panose="030F0702030302020204" pitchFamily="66" charset="0"/>
              </a:rPr>
              <a:t>• </a:t>
            </a:r>
            <a:r>
              <a:rPr lang="en-GB">
                <a:solidFill>
                  <a:srgbClr val="000000"/>
                </a:solidFill>
                <a:latin typeface="Comic Sans MS" panose="030F0702030302020204" pitchFamily="66" charset="0"/>
              </a:rPr>
              <a:t>Economic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2013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Practice – Unit 5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99, 125, 141, 170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Q141 Unit 5 questions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14568"/>
            <a:ext cx="10715688" cy="466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037" y="445852"/>
            <a:ext cx="8577598" cy="651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7" y="590281"/>
            <a:ext cx="2484459" cy="25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34" y="4066847"/>
            <a:ext cx="2482402" cy="258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3283" y="220949"/>
            <a:ext cx="208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Primary metabolites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02504" y="3695367"/>
            <a:ext cx="23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Secondary metabolites</a:t>
            </a:r>
            <a:endParaRPr lang="en-GB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 l="13773" t="13889" r="11147" b="12204"/>
          <a:stretch>
            <a:fillRect/>
          </a:stretch>
        </p:blipFill>
        <p:spPr bwMode="auto">
          <a:xfrm>
            <a:off x="4118720" y="1607712"/>
            <a:ext cx="7686914" cy="47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47774" y="1081825"/>
            <a:ext cx="132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fermenter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6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Learning Outcomes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Compare and contrast the processes of continuous culture and batch culture.</a:t>
            </a:r>
          </a:p>
          <a:p>
            <a:r>
              <a:rPr lang="en-GB" altLang="en-US" smtClean="0"/>
              <a:t>Describe the differences between primary and secondary metabolites.</a:t>
            </a:r>
          </a:p>
        </p:txBody>
      </p:sp>
    </p:spTree>
    <p:extLst>
      <p:ext uri="{BB962C8B-B14F-4D97-AF65-F5344CB8AC3E}">
        <p14:creationId xmlns:p14="http://schemas.microsoft.com/office/powerpoint/2010/main" val="16808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Metabolism and metabolites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Metabolism	 (process)</a:t>
            </a:r>
          </a:p>
          <a:p>
            <a:pPr lvl="1"/>
            <a:r>
              <a:rPr lang="en-GB" altLang="en-US" smtClean="0"/>
              <a:t>Sum total of all the chemical reactions</a:t>
            </a:r>
          </a:p>
          <a:p>
            <a:pPr lvl="1"/>
            <a:r>
              <a:rPr lang="en-GB" altLang="en-US" smtClean="0"/>
              <a:t>Processes produce</a:t>
            </a:r>
          </a:p>
          <a:p>
            <a:pPr lvl="2"/>
            <a:r>
              <a:rPr lang="en-GB" altLang="en-US" smtClean="0"/>
              <a:t>New cell and cell components</a:t>
            </a:r>
          </a:p>
          <a:p>
            <a:pPr lvl="2"/>
            <a:r>
              <a:rPr lang="en-GB" altLang="en-US" smtClean="0"/>
              <a:t>Chemicals</a:t>
            </a:r>
          </a:p>
          <a:p>
            <a:pPr lvl="2"/>
            <a:r>
              <a:rPr lang="en-GB" altLang="en-US" smtClean="0"/>
              <a:t>Waste products</a:t>
            </a:r>
          </a:p>
          <a:p>
            <a:r>
              <a:rPr lang="en-GB" altLang="en-US" smtClean="0"/>
              <a:t>Metabolites (products)</a:t>
            </a:r>
          </a:p>
          <a:p>
            <a:pPr lvl="1"/>
            <a:r>
              <a:rPr lang="en-GB" altLang="en-US" smtClean="0"/>
              <a:t>A substance produced during cell processes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2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z="4100"/>
              <a:t>Primary and secondary metabolites</a:t>
            </a:r>
            <a:endParaRPr lang="en-US" altLang="en-US" sz="4100"/>
          </a:p>
        </p:txBody>
      </p:sp>
      <p:sp>
        <p:nvSpPr>
          <p:cNvPr id="19459" name="Rectangle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mtClean="0"/>
              <a:t>Primary metabolite</a:t>
            </a:r>
          </a:p>
          <a:p>
            <a:pPr lvl="1"/>
            <a:r>
              <a:rPr lang="en-GB" altLang="en-US" smtClean="0"/>
              <a:t>Substance produced by organism as part of it’s normal growth</a:t>
            </a:r>
          </a:p>
          <a:p>
            <a:pPr lvl="1"/>
            <a:r>
              <a:rPr lang="en-GB" altLang="en-US" smtClean="0"/>
              <a:t>E.g. amino acids, proteins, enzymes</a:t>
            </a:r>
          </a:p>
          <a:p>
            <a:pPr lvl="1"/>
            <a:r>
              <a:rPr lang="en-GB" altLang="en-US" smtClean="0"/>
              <a:t>Production of primary metabolites matches the growth in population</a:t>
            </a:r>
            <a:endParaRPr lang="en-US" altLang="en-US" smtClean="0"/>
          </a:p>
        </p:txBody>
      </p:sp>
      <p:sp>
        <p:nvSpPr>
          <p:cNvPr id="19460" name="Rectangle 5"/>
          <p:cNvSpPr>
            <a:spLocks noGrp="1"/>
          </p:cNvSpPr>
          <p:nvPr>
            <p:ph type="body" sz="half" idx="2"/>
          </p:nvPr>
        </p:nvSpPr>
        <p:spPr>
          <a:xfrm>
            <a:off x="6024563" y="1774826"/>
            <a:ext cx="4464050" cy="4625975"/>
          </a:xfrm>
        </p:spPr>
        <p:txBody>
          <a:bodyPr/>
          <a:lstStyle/>
          <a:p>
            <a:r>
              <a:rPr lang="en-GB" altLang="en-US" smtClean="0"/>
              <a:t>Secondary metabolite</a:t>
            </a:r>
          </a:p>
          <a:p>
            <a:pPr lvl="1"/>
            <a:r>
              <a:rPr lang="en-GB" altLang="en-US" smtClean="0"/>
              <a:t>A substance only produced at a particular growth phase</a:t>
            </a:r>
          </a:p>
          <a:p>
            <a:pPr lvl="1"/>
            <a:r>
              <a:rPr lang="en-GB" altLang="en-US" smtClean="0"/>
              <a:t>No direct involvement in fundamental metabolite processes</a:t>
            </a:r>
          </a:p>
          <a:p>
            <a:pPr lvl="1"/>
            <a:r>
              <a:rPr lang="en-GB" altLang="en-US" smtClean="0"/>
              <a:t>Production usually begins after the main growth phase of the micro organisms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0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Primary Metabolites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400" b="1"/>
              <a:t>Primary metabolites </a:t>
            </a:r>
            <a:r>
              <a:rPr lang="en-GB" sz="2400"/>
              <a:t>are produced during active cell growth [</a:t>
            </a:r>
            <a:r>
              <a:rPr lang="en-GB" sz="2400" i="1"/>
              <a:t>lag, exponential, stationary</a:t>
            </a:r>
            <a:r>
              <a:rPr lang="en-GB" sz="2400"/>
              <a:t>], matches the growth in population of the organisms</a:t>
            </a:r>
          </a:p>
          <a:p>
            <a:pPr eaLnBrk="1" hangingPunct="1"/>
            <a:r>
              <a:rPr lang="en-GB" sz="2400"/>
              <a:t>Produced by all microorganisms</a:t>
            </a:r>
          </a:p>
          <a:p>
            <a:pPr eaLnBrk="1" hangingPunct="1"/>
            <a:endParaRPr lang="en-GB" sz="240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1" y="1981200"/>
            <a:ext cx="38830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3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Secondary Metabolites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</a:t>
            </a:r>
            <a:r>
              <a:rPr lang="en-GB" b="1" smtClean="0"/>
              <a:t>econdary metabolites</a:t>
            </a:r>
            <a:r>
              <a:rPr lang="en-GB" smtClean="0"/>
              <a:t> are produced near the onset of stationary phase e.g antibiotic chemicals</a:t>
            </a:r>
          </a:p>
          <a:p>
            <a:pPr eaLnBrk="1" hangingPunct="1"/>
            <a:r>
              <a:rPr lang="en-GB" smtClean="0"/>
              <a:t>Not produced by all microorganisms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38036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4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Batch culture</a:t>
            </a:r>
            <a:endParaRPr lang="en-US" altLang="en-US" smtClean="0"/>
          </a:p>
        </p:txBody>
      </p:sp>
      <p:sp>
        <p:nvSpPr>
          <p:cNvPr id="20483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Starter population is mixed with a specific quantity of nutrient solution</a:t>
            </a:r>
          </a:p>
          <a:p>
            <a:r>
              <a:rPr lang="en-GB" altLang="en-US" smtClean="0"/>
              <a:t>Allowed to grow for a fixed period</a:t>
            </a:r>
          </a:p>
          <a:p>
            <a:r>
              <a:rPr lang="en-GB" altLang="en-US" smtClean="0"/>
              <a:t>Products removed</a:t>
            </a:r>
          </a:p>
          <a:p>
            <a:r>
              <a:rPr lang="en-GB" altLang="en-US" smtClean="0"/>
              <a:t>Fermentation tank emptied</a:t>
            </a:r>
          </a:p>
          <a:p>
            <a:r>
              <a:rPr lang="en-GB" altLang="en-US" smtClean="0"/>
              <a:t>Examples</a:t>
            </a:r>
          </a:p>
          <a:p>
            <a:pPr lvl="2"/>
            <a:r>
              <a:rPr lang="en-GB" altLang="en-US" smtClean="0"/>
              <a:t>Penicillin production</a:t>
            </a:r>
          </a:p>
          <a:p>
            <a:pPr lvl="2"/>
            <a:r>
              <a:rPr lang="en-GB" altLang="en-US" smtClean="0"/>
              <a:t>Enzyme production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77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Continuous Culture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Nutrients are added and products are removed from the fermentation tank at regular intervals</a:t>
            </a:r>
          </a:p>
          <a:p>
            <a:r>
              <a:rPr lang="en-GB" altLang="en-US" smtClean="0"/>
              <a:t>Examples</a:t>
            </a:r>
          </a:p>
          <a:p>
            <a:pPr lvl="2"/>
            <a:r>
              <a:rPr lang="en-GB" altLang="en-US" smtClean="0"/>
              <a:t>Insulin production from genetically modified </a:t>
            </a:r>
            <a:r>
              <a:rPr lang="en-GB" altLang="en-US" i="1" smtClean="0"/>
              <a:t>E.Coli</a:t>
            </a:r>
          </a:p>
          <a:p>
            <a:pPr lvl="2"/>
            <a:r>
              <a:rPr lang="en-GB" altLang="en-US" smtClean="0"/>
              <a:t>Production of mycoprotein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 batch fermenter</a:t>
            </a:r>
            <a:endParaRPr lang="en-US" altLang="en-US" smtClean="0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 cstate="print"/>
          <a:srcRect l="13773" t="13889" r="11147" b="12204"/>
          <a:stretch>
            <a:fillRect/>
          </a:stretch>
        </p:blipFill>
        <p:spPr bwMode="auto">
          <a:xfrm>
            <a:off x="1992313" y="1628775"/>
            <a:ext cx="8208962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01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255</Words>
  <Application>Microsoft Office PowerPoint</Application>
  <PresentationFormat>Widescreen</PresentationFormat>
  <Paragraphs>61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Times New Roman</vt:lpstr>
      <vt:lpstr>Office Theme</vt:lpstr>
      <vt:lpstr>Metabolites – primary and secondary</vt:lpstr>
      <vt:lpstr>Learning Outcomes</vt:lpstr>
      <vt:lpstr>Metabolism and metabolites</vt:lpstr>
      <vt:lpstr>Primary and secondary metabolites</vt:lpstr>
      <vt:lpstr>Primary Metabolites</vt:lpstr>
      <vt:lpstr>Secondary Metabolites</vt:lpstr>
      <vt:lpstr>Batch culture</vt:lpstr>
      <vt:lpstr>Continuous Culture</vt:lpstr>
      <vt:lpstr>A batch fermenter</vt:lpstr>
      <vt:lpstr>Why use Batch?</vt:lpstr>
      <vt:lpstr>Exam Practice – Unit 5 questions</vt:lpstr>
      <vt:lpstr>Q141 Unit 5 questions</vt:lpstr>
      <vt:lpstr>PowerPoint Presentation</vt:lpstr>
      <vt:lpstr>PowerPoint Presentation</vt:lpstr>
    </vt:vector>
  </TitlesOfParts>
  <Company>Groby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Metabolites – primary and secondary</dc:title>
  <dc:creator>Seran Bradley</dc:creator>
  <cp:lastModifiedBy>Seran Bradley</cp:lastModifiedBy>
  <cp:revision>5</cp:revision>
  <cp:lastPrinted>2015-02-10T09:15:50Z</cp:lastPrinted>
  <dcterms:created xsi:type="dcterms:W3CDTF">2015-01-19T21:44:49Z</dcterms:created>
  <dcterms:modified xsi:type="dcterms:W3CDTF">2015-02-10T20:47:04Z</dcterms:modified>
</cp:coreProperties>
</file>