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4" r:id="rId6"/>
    <p:sldId id="296" r:id="rId7"/>
    <p:sldId id="297" r:id="rId8"/>
    <p:sldId id="276" r:id="rId9"/>
    <p:sldId id="280" r:id="rId10"/>
    <p:sldId id="298" r:id="rId11"/>
    <p:sldId id="299" r:id="rId12"/>
    <p:sldId id="279" r:id="rId13"/>
    <p:sldId id="292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307" r:id="rId22"/>
    <p:sldId id="309" r:id="rId23"/>
    <p:sldId id="291" r:id="rId24"/>
    <p:sldId id="262" r:id="rId25"/>
    <p:sldId id="310" r:id="rId26"/>
    <p:sldId id="311" r:id="rId27"/>
    <p:sldId id="312" r:id="rId28"/>
    <p:sldId id="293" r:id="rId29"/>
    <p:sldId id="273" r:id="rId30"/>
    <p:sldId id="274" r:id="rId31"/>
    <p:sldId id="275" r:id="rId32"/>
    <p:sldId id="277" r:id="rId33"/>
    <p:sldId id="283" r:id="rId34"/>
    <p:sldId id="286" r:id="rId35"/>
    <p:sldId id="313" r:id="rId36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B356B-8FE0-43C4-B353-5545CB6F1191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07E6C-3F0F-44DA-A980-CC7B3E88A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5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D4499-4924-4020-8CA4-5E45D8B4EBA6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E9A4-DC18-4B23-B08B-75CF2C9958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0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Ribosomes</a:t>
            </a:r>
            <a:r>
              <a:rPr lang="en-GB" dirty="0"/>
              <a:t>, </a:t>
            </a:r>
            <a:r>
              <a:rPr lang="en-GB" dirty="0" err="1"/>
              <a:t>centrioles</a:t>
            </a:r>
            <a:r>
              <a:rPr lang="en-GB" dirty="0"/>
              <a:t> and cytoskeleton not membrane</a:t>
            </a:r>
            <a:r>
              <a:rPr lang="en-GB" baseline="0" dirty="0"/>
              <a:t> bound.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E9A4-DC18-4B23-B08B-75CF2C99580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03FBA-B8DB-47EF-89AD-30FA2B52AE03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163A-FEDE-407B-9079-03B00CC53223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Boardworks AS Biology </a:t>
            </a:r>
          </a:p>
          <a:p>
            <a:r>
              <a:rPr lang="en-GB">
                <a:solidFill>
                  <a:prstClr val="black"/>
                </a:solidFill>
              </a:rPr>
              <a:t>Cell Structure</a:t>
            </a:r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 the eukaryote kingdoms.</a:t>
            </a:r>
          </a:p>
        </p:txBody>
      </p:sp>
    </p:spTree>
    <p:extLst>
      <p:ext uri="{BB962C8B-B14F-4D97-AF65-F5344CB8AC3E}">
        <p14:creationId xmlns:p14="http://schemas.microsoft.com/office/powerpoint/2010/main" val="423026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Small </a:t>
            </a:r>
            <a:r>
              <a:rPr lang="en-GB" dirty="0" err="1"/>
              <a:t>mrna</a:t>
            </a:r>
            <a:r>
              <a:rPr lang="en-GB" dirty="0"/>
              <a:t> binding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E9A4-DC18-4B23-B08B-75CF2C9958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0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Apoptosis</a:t>
            </a:r>
          </a:p>
          <a:p>
            <a:r>
              <a:rPr lang="en-GB" dirty="0"/>
              <a:t>Cell membrane, vesicle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E9A4-DC18-4B23-B08B-75CF2C99580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5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Microtubule organising centres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Undulipodia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slender, actively flexing extension arising from the surface of a cell in all organisms except bacteria, used mainly for locomotion and feeding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E9A4-DC18-4B23-B08B-75CF2C99580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7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7D0B7-B56F-4DFA-8F79-9BEE85A48216}" type="slidenum">
              <a:rPr lang="en-GB"/>
              <a:pPr/>
              <a:t>21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0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Eye Of Science / Science Photo Library</a:t>
            </a:r>
          </a:p>
          <a:p>
            <a:r>
              <a:rPr lang="en-GB"/>
              <a:t>Coloured scanning electron micrograph (SEM) of the walls of plant cells (oblong) from a bamboo (family Gramineae). Unlike animal cells, plant cells are enclosed in a protective rigid cell wall. Channels (round) in the walls, known as plasmodesmata, allow transport and communication between the cells. Magnification: x1250 when printed at 10 centimetres wide.</a:t>
            </a:r>
          </a:p>
          <a:p>
            <a:endParaRPr lang="en-GB" b="1"/>
          </a:p>
          <a:p>
            <a:r>
              <a:rPr lang="en-GB" b="1"/>
              <a:t>Teacher notes</a:t>
            </a:r>
            <a:endParaRPr lang="en-GB"/>
          </a:p>
          <a:p>
            <a:r>
              <a:rPr lang="en-GB"/>
              <a:t>See the ‘</a:t>
            </a:r>
            <a:r>
              <a:rPr lang="en-GB" b="1"/>
              <a:t>Biological Molecules 1: Water &amp; Carbohydrates</a:t>
            </a:r>
            <a:r>
              <a:rPr lang="en-GB"/>
              <a:t>’ presentation for more information about cellulose.</a:t>
            </a:r>
          </a:p>
        </p:txBody>
      </p:sp>
    </p:spTree>
    <p:extLst>
      <p:ext uri="{BB962C8B-B14F-4D97-AF65-F5344CB8AC3E}">
        <p14:creationId xmlns:p14="http://schemas.microsoft.com/office/powerpoint/2010/main" val="66150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UcPeriod"/>
            </a:pPr>
            <a:r>
              <a:rPr lang="en-GB" dirty="0"/>
              <a:t>nucleus/nuclear</a:t>
            </a:r>
            <a:r>
              <a:rPr lang="en-GB" baseline="0" dirty="0"/>
              <a:t> envelope B. nucleolus, C. chromatin, D. mitochondria - </a:t>
            </a:r>
            <a:r>
              <a:rPr lang="en-GB" baseline="0" dirty="0" err="1"/>
              <a:t>ribosomes</a:t>
            </a:r>
            <a:r>
              <a:rPr lang="en-GB" baseline="0" dirty="0"/>
              <a:t> indicated, E. chloroplast, F. ER, smooth then rough, G, vesicle, H. Golgi, I cell surface membrane.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E9A4-DC18-4B23-B08B-75CF2C99580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3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53975"/>
            <a:ext cx="72405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73" name="Picture 25" descr="title_slide_cell_structu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667667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42B32EF9-382E-42D2-93FF-3E2FEEA987E3}" type="slidenum">
              <a:rPr lang="en-GB" sz="1000">
                <a:solidFill>
                  <a:srgbClr val="5B0091"/>
                </a:solidFill>
                <a:cs typeface="Arial" charset="0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37</a:t>
            </a:r>
          </a:p>
        </p:txBody>
      </p:sp>
      <p:sp>
        <p:nvSpPr>
          <p:cNvPr id="667668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2008</a:t>
            </a:r>
          </a:p>
        </p:txBody>
      </p:sp>
      <p:pic>
        <p:nvPicPr>
          <p:cNvPr id="667669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53975"/>
            <a:ext cx="2116137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53975"/>
            <a:ext cx="6196013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53975"/>
            <a:ext cx="72405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53975"/>
            <a:ext cx="72405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35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2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5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3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7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7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6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94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63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78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37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21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2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84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27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0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63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3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2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5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6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D4B8-FC3B-4C06-A32B-A62D6C91E251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8837-DE28-46D3-A636-735C146347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61" descr="slide b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F88F0590-2DA6-41C4-B441-2DE66027E027}" type="slidenum">
              <a:rPr lang="en-GB" sz="1000">
                <a:solidFill>
                  <a:srgbClr val="5B0091"/>
                </a:solidFill>
                <a:cs typeface="Arial" charset="0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37</a:t>
            </a: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2008</a:t>
            </a:r>
          </a:p>
        </p:txBody>
      </p:sp>
      <p:pic>
        <p:nvPicPr>
          <p:cNvPr id="1074" name="Picture 5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</p:spPr>
      </p:pic>
      <p:sp>
        <p:nvSpPr>
          <p:cNvPr id="107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53975"/>
            <a:ext cx="7240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84" name="Picture 60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D4B8-FC3B-4C06-A32B-A62D6C91E2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8837-DE28-46D3-A636-735C146347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41E7-D234-4F6E-8AA2-700125697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CCB-9CEB-4895-BAE4-D57B1A2A5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5/57/Micrograph_of_a_cell_nucleus.png" TargetMode="Externa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0/0c/Mitochondria,_mammalian_lung_-_TEM.jpg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hyperlink" Target="http://upload.wikimedia.org/wikipedia/commons/3/39/Mitochondrie.sv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c/c2/Clara_cell_lung_-_TEM.jpg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Foundations in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Block 1A – 2.1 Cell structure</a:t>
            </a:r>
          </a:p>
          <a:p>
            <a:r>
              <a:rPr lang="en-GB" dirty="0"/>
              <a:t>The ultrastructure of eukaryotic cells</a:t>
            </a:r>
          </a:p>
        </p:txBody>
      </p:sp>
      <p:pic>
        <p:nvPicPr>
          <p:cNvPr id="5" name="Picture 2" descr="Cytoskeletal components of intestinal epithelial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3923928" cy="196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Plant cell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" y="1196752"/>
            <a:ext cx="8581853" cy="4874493"/>
          </a:xfrm>
        </p:spPr>
      </p:pic>
      <p:sp>
        <p:nvSpPr>
          <p:cNvPr id="3" name="TextBox 2"/>
          <p:cNvSpPr txBox="1"/>
          <p:nvPr/>
        </p:nvSpPr>
        <p:spPr>
          <a:xfrm>
            <a:off x="512722" y="590188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Label the organelles on the worksheet for plant and animal cell</a:t>
            </a:r>
          </a:p>
        </p:txBody>
      </p:sp>
    </p:spTree>
    <p:extLst>
      <p:ext uri="{BB962C8B-B14F-4D97-AF65-F5344CB8AC3E}">
        <p14:creationId xmlns:p14="http://schemas.microsoft.com/office/powerpoint/2010/main" val="346397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/>
              <a:t>The internal structures of a cell</a:t>
            </a:r>
            <a:endParaRPr lang="en-US" dirty="0"/>
          </a:p>
        </p:txBody>
      </p:sp>
      <p:pic>
        <p:nvPicPr>
          <p:cNvPr id="19458" name="Picture 2" descr="http://www.dkimages.com/discover/previews/810/45030611.JPG"/>
          <p:cNvPicPr>
            <a:picLocks noChangeAspect="1" noChangeArrowheads="1"/>
          </p:cNvPicPr>
          <p:nvPr/>
        </p:nvPicPr>
        <p:blipFill>
          <a:blip r:embed="rId2"/>
          <a:srcRect l="4854" t="8824" b="6470"/>
          <a:stretch>
            <a:fillRect/>
          </a:stretch>
        </p:blipFill>
        <p:spPr bwMode="auto">
          <a:xfrm>
            <a:off x="4786314" y="1500174"/>
            <a:ext cx="3805262" cy="46595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071546"/>
            <a:ext cx="40005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The structures within the cell are called </a:t>
            </a:r>
            <a:r>
              <a:rPr lang="en-GB" sz="3000" b="1" dirty="0">
                <a:solidFill>
                  <a:srgbClr val="FF0000"/>
                </a:solidFill>
              </a:rPr>
              <a:t>ORGANELLES</a:t>
            </a:r>
            <a:r>
              <a:rPr lang="en-GB" sz="3000" dirty="0"/>
              <a:t>.</a:t>
            </a:r>
          </a:p>
          <a:p>
            <a:r>
              <a:rPr lang="en-GB" sz="3000" dirty="0"/>
              <a:t>Each type of organelle has a </a:t>
            </a:r>
            <a:r>
              <a:rPr lang="en-GB" sz="3000" b="1" dirty="0">
                <a:solidFill>
                  <a:srgbClr val="FF0000"/>
                </a:solidFill>
              </a:rPr>
              <a:t>SPECIFIC FUNCTION</a:t>
            </a:r>
            <a:r>
              <a:rPr lang="en-GB" sz="3000" dirty="0"/>
              <a:t>.</a:t>
            </a:r>
          </a:p>
          <a:p>
            <a:r>
              <a:rPr lang="en-GB" sz="3000" dirty="0"/>
              <a:t>The types of organelle present in a cell, reflects the function of that cell.</a:t>
            </a:r>
          </a:p>
          <a:p>
            <a:r>
              <a:rPr lang="en-GB" sz="3000" b="1" dirty="0"/>
              <a:t>Task – Complete cut and stick page 36+ to help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02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GB" dirty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15040"/>
          </a:xfrm>
        </p:spPr>
        <p:txBody>
          <a:bodyPr>
            <a:norm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nucleus </a:t>
            </a:r>
            <a:r>
              <a:rPr lang="en-GB" sz="2800" dirty="0"/>
              <a:t>is the largest organelle (</a:t>
            </a:r>
            <a:r>
              <a:rPr lang="en-GB" dirty="0"/>
              <a:t>10-20</a:t>
            </a:r>
            <a:r>
              <a:rPr lang="en-GB" dirty="0">
                <a:sym typeface="Symbol" panose="05050102010706020507" pitchFamily="18" charset="2"/>
              </a:rPr>
              <a:t></a:t>
            </a:r>
            <a:r>
              <a:rPr lang="en-GB" dirty="0"/>
              <a:t>m in diameter)</a:t>
            </a:r>
            <a:r>
              <a:rPr lang="en-GB" sz="2800" dirty="0"/>
              <a:t> and is surrounded by it’s own membrane called the </a:t>
            </a:r>
            <a:r>
              <a:rPr lang="en-GB" sz="2800" b="1" dirty="0">
                <a:solidFill>
                  <a:srgbClr val="00B050"/>
                </a:solidFill>
              </a:rPr>
              <a:t>nuclear envelope</a:t>
            </a:r>
            <a:r>
              <a:rPr lang="en-GB" sz="2800" dirty="0"/>
              <a:t>.</a:t>
            </a:r>
          </a:p>
          <a:p>
            <a:r>
              <a:rPr lang="en-GB" sz="2800" dirty="0"/>
              <a:t>The nucleus contains the </a:t>
            </a:r>
            <a:r>
              <a:rPr lang="en-GB" sz="2800" b="1" dirty="0">
                <a:solidFill>
                  <a:srgbClr val="FF0000"/>
                </a:solidFill>
              </a:rPr>
              <a:t>DNA </a:t>
            </a:r>
            <a:r>
              <a:rPr lang="en-GB" sz="2800" dirty="0"/>
              <a:t>of the cell and is the site of </a:t>
            </a:r>
            <a:r>
              <a:rPr lang="en-GB" sz="2800" b="1" dirty="0"/>
              <a:t>DNA replication</a:t>
            </a:r>
            <a:r>
              <a:rPr lang="en-GB" sz="2800" dirty="0"/>
              <a:t>, and controls protein synthesis.</a:t>
            </a:r>
          </a:p>
          <a:p>
            <a:r>
              <a:rPr lang="en-GB" sz="2800" dirty="0"/>
              <a:t>The nucleus contains a small dark structure called the </a:t>
            </a:r>
            <a:r>
              <a:rPr lang="en-GB" sz="2800" b="1" dirty="0">
                <a:solidFill>
                  <a:srgbClr val="FF0000"/>
                </a:solidFill>
              </a:rPr>
              <a:t>nucleolus</a:t>
            </a:r>
            <a:r>
              <a:rPr lang="en-GB" sz="2800" dirty="0"/>
              <a:t>, which synthesises </a:t>
            </a:r>
            <a:r>
              <a:rPr lang="en-GB" sz="2800" b="1" dirty="0" err="1"/>
              <a:t>ribosomes</a:t>
            </a:r>
            <a:r>
              <a:rPr lang="en-GB" sz="2800" b="1" dirty="0"/>
              <a:t>.</a:t>
            </a:r>
            <a:endParaRPr lang="en-US" sz="2800" dirty="0"/>
          </a:p>
        </p:txBody>
      </p:sp>
      <p:pic>
        <p:nvPicPr>
          <p:cNvPr id="21506" name="Picture 2" descr="Image:Micrograph of a cell nucleu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983" y="3857628"/>
            <a:ext cx="2643206" cy="26299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14818"/>
            <a:ext cx="5572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 The DNA in a nucleus usually exists as </a:t>
            </a:r>
            <a:r>
              <a:rPr lang="en-GB" sz="2800" b="1" dirty="0">
                <a:solidFill>
                  <a:srgbClr val="FF0000"/>
                </a:solidFill>
              </a:rPr>
              <a:t>CHROMATIN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The nucleus controls all the activities of the cell.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0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GB" dirty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1504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Mitochondria</a:t>
            </a:r>
            <a:r>
              <a:rPr lang="en-GB" sz="2800" dirty="0"/>
              <a:t> are the sites of </a:t>
            </a:r>
            <a:r>
              <a:rPr lang="en-GB" sz="2800" b="1" dirty="0">
                <a:solidFill>
                  <a:srgbClr val="FF0000"/>
                </a:solidFill>
              </a:rPr>
              <a:t>aerobic respiration</a:t>
            </a:r>
            <a:r>
              <a:rPr lang="en-GB" sz="2800" dirty="0"/>
              <a:t>.</a:t>
            </a:r>
          </a:p>
          <a:p>
            <a:r>
              <a:rPr lang="en-GB" sz="2800" dirty="0"/>
              <a:t>They provide all of the </a:t>
            </a:r>
            <a:r>
              <a:rPr lang="en-GB" sz="2800" b="1" dirty="0"/>
              <a:t>energy</a:t>
            </a:r>
            <a:r>
              <a:rPr lang="en-GB" sz="2800" dirty="0"/>
              <a:t> a cell requires – so more </a:t>
            </a:r>
            <a:r>
              <a:rPr lang="en-GB" sz="2800" b="1" dirty="0"/>
              <a:t>active cells</a:t>
            </a:r>
            <a:r>
              <a:rPr lang="en-GB" sz="2800" dirty="0"/>
              <a:t> (muscles) will have </a:t>
            </a:r>
            <a:r>
              <a:rPr lang="en-GB" sz="2800" b="1" dirty="0">
                <a:solidFill>
                  <a:srgbClr val="FF0000"/>
                </a:solidFill>
              </a:rPr>
              <a:t>greater numbers</a:t>
            </a:r>
            <a:r>
              <a:rPr lang="en-GB" sz="2800" dirty="0"/>
              <a:t> of mitochondria. </a:t>
            </a:r>
          </a:p>
          <a:p>
            <a:r>
              <a:rPr lang="en-GB" sz="2800" dirty="0"/>
              <a:t>They too, have a double membrane – the </a:t>
            </a:r>
            <a:r>
              <a:rPr lang="en-GB" sz="2800" b="1" dirty="0"/>
              <a:t>inner</a:t>
            </a:r>
            <a:r>
              <a:rPr lang="en-GB" sz="2800" dirty="0"/>
              <a:t> one is folded to form </a:t>
            </a:r>
            <a:r>
              <a:rPr lang="en-GB" sz="2800" b="1" dirty="0" err="1">
                <a:solidFill>
                  <a:srgbClr val="FF0000"/>
                </a:solidFill>
              </a:rPr>
              <a:t>cristae</a:t>
            </a:r>
            <a:r>
              <a:rPr lang="en-GB" sz="2800" b="1" dirty="0">
                <a:solidFill>
                  <a:srgbClr val="FF0000"/>
                </a:solidFill>
              </a:rPr>
              <a:t> – where ATP is produced.</a:t>
            </a:r>
            <a:endParaRPr lang="en-US" sz="2800" dirty="0"/>
          </a:p>
        </p:txBody>
      </p:sp>
      <p:pic>
        <p:nvPicPr>
          <p:cNvPr id="22530" name="Picture 2" descr="Image:Mitochondria, mammalian lung - 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9688" r="56640" b="10937"/>
          <a:stretch>
            <a:fillRect/>
          </a:stretch>
        </p:blipFill>
        <p:spPr bwMode="auto">
          <a:xfrm rot="5400000">
            <a:off x="1104437" y="4110481"/>
            <a:ext cx="2434532" cy="2500330"/>
          </a:xfrm>
          <a:prstGeom prst="rect">
            <a:avLst/>
          </a:prstGeom>
          <a:noFill/>
        </p:spPr>
      </p:pic>
      <p:pic>
        <p:nvPicPr>
          <p:cNvPr id="22534" name="Picture 6" descr="Image:Mitochondrie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143380"/>
            <a:ext cx="3571868" cy="2527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7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/>
              <a:t>Endoplasmic Reticulum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endoplasmic reticulum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is a series of </a:t>
            </a:r>
            <a:r>
              <a:rPr lang="en-GB" sz="2800" b="1" dirty="0"/>
              <a:t>membrane folds</a:t>
            </a:r>
            <a:r>
              <a:rPr lang="en-GB" sz="2800" dirty="0"/>
              <a:t> that </a:t>
            </a:r>
            <a:r>
              <a:rPr lang="en-GB" sz="2800" b="1" dirty="0"/>
              <a:t>connect </a:t>
            </a:r>
            <a:r>
              <a:rPr lang="en-GB" sz="2800" dirty="0"/>
              <a:t>to the nuclear envelope.</a:t>
            </a:r>
          </a:p>
          <a:p>
            <a:r>
              <a:rPr lang="en-GB" sz="2800" dirty="0"/>
              <a:t>The space between these folds is filled with </a:t>
            </a:r>
            <a:r>
              <a:rPr lang="en-GB" sz="2800" b="1" dirty="0">
                <a:solidFill>
                  <a:srgbClr val="FF0000"/>
                </a:solidFill>
              </a:rPr>
              <a:t>fluid</a:t>
            </a:r>
            <a:r>
              <a:rPr lang="en-GB" sz="2800" dirty="0"/>
              <a:t>, which </a:t>
            </a:r>
            <a:r>
              <a:rPr lang="en-GB" sz="2800" b="1" dirty="0"/>
              <a:t>transports substances</a:t>
            </a:r>
            <a:r>
              <a:rPr lang="en-GB" sz="2800" dirty="0"/>
              <a:t> around within the cell.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dirty="0"/>
              <a:t>There are </a:t>
            </a:r>
            <a:r>
              <a:rPr lang="en-GB" sz="2800" b="1" dirty="0">
                <a:solidFill>
                  <a:srgbClr val="FF0000"/>
                </a:solidFill>
              </a:rPr>
              <a:t>2 types of ER</a:t>
            </a:r>
            <a:r>
              <a:rPr lang="en-GB" sz="2800" b="1" dirty="0"/>
              <a:t>:</a:t>
            </a:r>
          </a:p>
          <a:p>
            <a:pPr marL="514350" indent="-514350">
              <a:buAutoNum type="arabicPeriod"/>
            </a:pPr>
            <a:r>
              <a:rPr lang="en-GB" sz="2800" b="1" u="sng" dirty="0"/>
              <a:t>Smooth Endoplasmic Reticulum</a:t>
            </a:r>
            <a:endParaRPr lang="en-GB" sz="2800" dirty="0"/>
          </a:p>
          <a:p>
            <a:pPr marL="514350" indent="-514350">
              <a:buFontTx/>
              <a:buChar char="-"/>
            </a:pPr>
            <a:r>
              <a:rPr lang="en-GB" sz="2800" dirty="0"/>
              <a:t>This type of ER </a:t>
            </a:r>
            <a:r>
              <a:rPr lang="en-GB" sz="2800" b="1" dirty="0"/>
              <a:t>synthesis &amp; processes </a:t>
            </a:r>
            <a:r>
              <a:rPr lang="en-GB" sz="2800" b="1" dirty="0">
                <a:solidFill>
                  <a:srgbClr val="FF0000"/>
                </a:solidFill>
              </a:rPr>
              <a:t>lipids</a:t>
            </a:r>
            <a:r>
              <a:rPr lang="en-GB" sz="2800" dirty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800" b="1" u="sng" dirty="0"/>
              <a:t>Rough Endoplasmic Reticulum</a:t>
            </a:r>
          </a:p>
          <a:p>
            <a:pPr marL="514350" indent="-514350">
              <a:buFontTx/>
              <a:buChar char="-"/>
            </a:pPr>
            <a:r>
              <a:rPr lang="en-GB" sz="2800" dirty="0"/>
              <a:t>This type of ER is </a:t>
            </a:r>
            <a:r>
              <a:rPr lang="en-GB" sz="2800" b="1" dirty="0"/>
              <a:t>studded with </a:t>
            </a:r>
            <a:r>
              <a:rPr lang="en-GB" sz="2800" b="1" dirty="0" err="1">
                <a:solidFill>
                  <a:srgbClr val="FF0000"/>
                </a:solidFill>
              </a:rPr>
              <a:t>ribosomes</a:t>
            </a:r>
            <a:r>
              <a:rPr lang="en-GB" sz="2800" b="1" dirty="0"/>
              <a:t>. </a:t>
            </a:r>
            <a:r>
              <a:rPr lang="en-GB" sz="2800" dirty="0"/>
              <a:t>It’s function is to </a:t>
            </a:r>
            <a:r>
              <a:rPr lang="en-GB" sz="2800" b="1" dirty="0"/>
              <a:t>process proteins</a:t>
            </a:r>
            <a:r>
              <a:rPr lang="en-GB" sz="2800" dirty="0"/>
              <a:t> produced by the </a:t>
            </a:r>
            <a:r>
              <a:rPr lang="en-GB" sz="2800" dirty="0" err="1"/>
              <a:t>ribosomes</a:t>
            </a:r>
            <a:r>
              <a:rPr lang="en-GB" sz="2800" dirty="0"/>
              <a:t>.</a:t>
            </a:r>
          </a:p>
          <a:p>
            <a:pPr marL="514350" indent="-514350">
              <a:buFontTx/>
              <a:buChar char="-"/>
            </a:pPr>
            <a:endParaRPr lang="en-GB" sz="2800" dirty="0"/>
          </a:p>
          <a:p>
            <a:pPr marL="514350" indent="-514350">
              <a:buNone/>
            </a:pPr>
            <a:endParaRPr lang="en-GB" sz="2800" b="1" u="sng" dirty="0"/>
          </a:p>
          <a:p>
            <a:pPr marL="514350" indent="-514350">
              <a:buNone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906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:Clara cell lung - 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5625" r="24999" b="17187"/>
          <a:stretch>
            <a:fillRect/>
          </a:stretch>
        </p:blipFill>
        <p:spPr bwMode="auto">
          <a:xfrm>
            <a:off x="2285984" y="357166"/>
            <a:ext cx="4572032" cy="3071834"/>
          </a:xfrm>
          <a:prstGeom prst="rect">
            <a:avLst/>
          </a:prstGeom>
          <a:noFill/>
        </p:spPr>
      </p:pic>
      <p:pic>
        <p:nvPicPr>
          <p:cNvPr id="23556" name="Picture 4" descr="http://www.cartage.org.lb/en/themes/Sciences/Zoology/AnimalPhysiology/Anatomy/AnimalCellStructure/EndoplasmicReticulum/endoplasm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3312125" cy="2428892"/>
          </a:xfrm>
          <a:prstGeom prst="rect">
            <a:avLst/>
          </a:prstGeom>
          <a:noFill/>
        </p:spPr>
      </p:pic>
      <p:pic>
        <p:nvPicPr>
          <p:cNvPr id="23558" name="Picture 6" descr="http://61.19.145.8/student/web42106/501/501-3144/image/smooth_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82802" y="3732050"/>
            <a:ext cx="2820678" cy="307183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2145512">
            <a:off x="2503104" y="2740901"/>
            <a:ext cx="857256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274954">
            <a:off x="4902446" y="2762084"/>
            <a:ext cx="857256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cademic.brooklyn.cuny.edu/biology/bio4fv/page/roug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357850" cy="6167481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4359499" y="0"/>
            <a:ext cx="1356574" cy="6774287"/>
          </a:xfrm>
          <a:custGeom>
            <a:avLst/>
            <a:gdLst>
              <a:gd name="connsiteX0" fmla="*/ 302653 w 1356574"/>
              <a:gd name="connsiteY0" fmla="*/ 0 h 6774287"/>
              <a:gd name="connsiteX1" fmla="*/ 379926 w 1356574"/>
              <a:gd name="connsiteY1" fmla="*/ 785611 h 6774287"/>
              <a:gd name="connsiteX2" fmla="*/ 727656 w 1356574"/>
              <a:gd name="connsiteY2" fmla="*/ 1661375 h 6774287"/>
              <a:gd name="connsiteX3" fmla="*/ 482957 w 1356574"/>
              <a:gd name="connsiteY3" fmla="*/ 2614411 h 6774287"/>
              <a:gd name="connsiteX4" fmla="*/ 109470 w 1356574"/>
              <a:gd name="connsiteY4" fmla="*/ 3477296 h 6774287"/>
              <a:gd name="connsiteX5" fmla="*/ 57955 w 1356574"/>
              <a:gd name="connsiteY5" fmla="*/ 4623515 h 6774287"/>
              <a:gd name="connsiteX6" fmla="*/ 457200 w 1356574"/>
              <a:gd name="connsiteY6" fmla="*/ 5344732 h 6774287"/>
              <a:gd name="connsiteX7" fmla="*/ 1088264 w 1356574"/>
              <a:gd name="connsiteY7" fmla="*/ 6053070 h 6774287"/>
              <a:gd name="connsiteX8" fmla="*/ 1332963 w 1356574"/>
              <a:gd name="connsiteY8" fmla="*/ 6645499 h 6774287"/>
              <a:gd name="connsiteX9" fmla="*/ 1229932 w 1356574"/>
              <a:gd name="connsiteY9" fmla="*/ 6774287 h 677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6574" h="6774287">
                <a:moveTo>
                  <a:pt x="302653" y="0"/>
                </a:moveTo>
                <a:cubicBezTo>
                  <a:pt x="305872" y="254357"/>
                  <a:pt x="309092" y="508715"/>
                  <a:pt x="379926" y="785611"/>
                </a:cubicBezTo>
                <a:cubicBezTo>
                  <a:pt x="450760" y="1062507"/>
                  <a:pt x="710484" y="1356575"/>
                  <a:pt x="727656" y="1661375"/>
                </a:cubicBezTo>
                <a:cubicBezTo>
                  <a:pt x="744828" y="1966175"/>
                  <a:pt x="585988" y="2311758"/>
                  <a:pt x="482957" y="2614411"/>
                </a:cubicBezTo>
                <a:cubicBezTo>
                  <a:pt x="379926" y="2917064"/>
                  <a:pt x="180304" y="3142445"/>
                  <a:pt x="109470" y="3477296"/>
                </a:cubicBezTo>
                <a:cubicBezTo>
                  <a:pt x="38636" y="3812147"/>
                  <a:pt x="0" y="4312276"/>
                  <a:pt x="57955" y="4623515"/>
                </a:cubicBezTo>
                <a:cubicBezTo>
                  <a:pt x="115910" y="4934754"/>
                  <a:pt x="285482" y="5106473"/>
                  <a:pt x="457200" y="5344732"/>
                </a:cubicBezTo>
                <a:cubicBezTo>
                  <a:pt x="628918" y="5582991"/>
                  <a:pt x="942304" y="5836276"/>
                  <a:pt x="1088264" y="6053070"/>
                </a:cubicBezTo>
                <a:cubicBezTo>
                  <a:pt x="1234224" y="6269864"/>
                  <a:pt x="1309352" y="6525296"/>
                  <a:pt x="1332963" y="6645499"/>
                </a:cubicBezTo>
                <a:cubicBezTo>
                  <a:pt x="1356574" y="6765702"/>
                  <a:pt x="1247104" y="6748529"/>
                  <a:pt x="1229932" y="6774287"/>
                </a:cubicBezTo>
              </a:path>
            </a:pathLst>
          </a:custGeom>
          <a:ln w="139700">
            <a:solidFill>
              <a:srgbClr val="FFFF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0000"/>
                </a:solidFill>
              </a:rPr>
              <a:t>ribosome </a:t>
            </a:r>
            <a:r>
              <a:rPr lang="en-GB" sz="2800" dirty="0"/>
              <a:t>are tiny organelles that either:</a:t>
            </a:r>
          </a:p>
          <a:p>
            <a:pPr>
              <a:buFontTx/>
              <a:buChar char="-"/>
            </a:pPr>
            <a:r>
              <a:rPr lang="en-GB" sz="2800" b="1" dirty="0"/>
              <a:t>Float free in the cytoplasm</a:t>
            </a:r>
          </a:p>
          <a:p>
            <a:pPr>
              <a:buFontTx/>
              <a:buChar char="-"/>
            </a:pPr>
            <a:r>
              <a:rPr lang="en-GB" sz="2800" b="1" dirty="0"/>
              <a:t>Attached to the endoplasmic reticulum (= RER)</a:t>
            </a:r>
          </a:p>
          <a:p>
            <a:pPr>
              <a:buNone/>
            </a:pPr>
            <a:endParaRPr lang="en-GB" sz="2800" b="1" dirty="0"/>
          </a:p>
          <a:p>
            <a:r>
              <a:rPr lang="en-GB" sz="2800" dirty="0"/>
              <a:t>Ribosome’s are the site where </a:t>
            </a:r>
            <a:r>
              <a:rPr lang="en-GB" sz="2800" b="1" dirty="0">
                <a:solidFill>
                  <a:srgbClr val="FF0000"/>
                </a:solidFill>
              </a:rPr>
              <a:t>proteins are synthesised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  <a:p>
            <a:r>
              <a:rPr lang="en-GB" sz="2800" dirty="0"/>
              <a:t>mRNA from the nucleus is read and used to assemble amino acids</a:t>
            </a:r>
            <a:r>
              <a:rPr lang="en-GB" dirty="0"/>
              <a:t>. </a:t>
            </a:r>
            <a:endParaRPr lang="en-US" sz="2800" dirty="0"/>
          </a:p>
        </p:txBody>
      </p:sp>
      <p:pic>
        <p:nvPicPr>
          <p:cNvPr id="27650" name="Picture 2" descr="http://www.modares.ac.ir/elearning/Dalimi/Proto/Lectures/week2/ribosome_1%5B1%5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163491"/>
            <a:ext cx="2292932" cy="244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3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/>
              <a:t>Golgi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Golgi Body</a:t>
            </a:r>
            <a:r>
              <a:rPr lang="en-GB" sz="2800" b="1" dirty="0"/>
              <a:t> </a:t>
            </a:r>
            <a:r>
              <a:rPr lang="en-GB" sz="2800" dirty="0"/>
              <a:t>appears as </a:t>
            </a:r>
            <a:r>
              <a:rPr lang="en-GB" sz="2800" b="1" dirty="0"/>
              <a:t>flattened sacs </a:t>
            </a:r>
            <a:r>
              <a:rPr lang="en-GB" sz="2800" dirty="0"/>
              <a:t>that produce vesicles.</a:t>
            </a:r>
          </a:p>
          <a:p>
            <a:r>
              <a:rPr lang="en-GB" sz="2800" dirty="0"/>
              <a:t>It is like the </a:t>
            </a:r>
            <a:r>
              <a:rPr lang="en-GB" sz="2800" b="1" dirty="0"/>
              <a:t>processing department</a:t>
            </a:r>
            <a:r>
              <a:rPr lang="en-GB" sz="2800" dirty="0"/>
              <a:t> of the cell.</a:t>
            </a:r>
          </a:p>
          <a:p>
            <a:r>
              <a:rPr lang="en-GB" sz="2800" dirty="0"/>
              <a:t>All the substances produced by the </a:t>
            </a:r>
            <a:r>
              <a:rPr lang="en-GB" sz="2800" b="1" dirty="0"/>
              <a:t>smooth &amp; rough endoplasmic reticulum </a:t>
            </a:r>
            <a:r>
              <a:rPr lang="en-GB" sz="2800" dirty="0"/>
              <a:t>are processed and packages by the Golgi body.</a:t>
            </a:r>
            <a:endParaRPr lang="en-US" sz="2800" dirty="0"/>
          </a:p>
        </p:txBody>
      </p:sp>
      <p:pic>
        <p:nvPicPr>
          <p:cNvPr id="26626" name="Picture 2" descr="http://tainano.com/Molecular%20Biology%20Glossary.files/image107.gif"/>
          <p:cNvPicPr>
            <a:picLocks noChangeAspect="1" noChangeArrowheads="1"/>
          </p:cNvPicPr>
          <p:nvPr/>
        </p:nvPicPr>
        <p:blipFill>
          <a:blip r:embed="rId2"/>
          <a:srcRect l="5844" t="14402" r="12337" b="10190"/>
          <a:stretch>
            <a:fillRect/>
          </a:stretch>
        </p:blipFill>
        <p:spPr bwMode="auto">
          <a:xfrm>
            <a:off x="2928926" y="3500438"/>
            <a:ext cx="3357586" cy="295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GB" dirty="0" err="1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5072098" cy="578645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Lysosomes </a:t>
            </a:r>
            <a:r>
              <a:rPr lang="en-GB" sz="2800" dirty="0"/>
              <a:t>are small, round organelles.</a:t>
            </a:r>
          </a:p>
          <a:p>
            <a:endParaRPr lang="en-GB" sz="2800" dirty="0"/>
          </a:p>
          <a:p>
            <a:r>
              <a:rPr lang="en-GB" sz="2800" dirty="0"/>
              <a:t>They contain </a:t>
            </a:r>
            <a:r>
              <a:rPr lang="en-GB" sz="2800" b="1" dirty="0"/>
              <a:t>digestive enzymes</a:t>
            </a:r>
            <a:r>
              <a:rPr lang="en-GB" sz="2800" dirty="0"/>
              <a:t> which need to be </a:t>
            </a:r>
            <a:r>
              <a:rPr lang="en-GB" sz="2800" b="1" dirty="0"/>
              <a:t>kept separate </a:t>
            </a:r>
            <a:r>
              <a:rPr lang="en-GB" sz="2800" dirty="0"/>
              <a:t>from the rest of the cell by a membrane.</a:t>
            </a:r>
          </a:p>
          <a:p>
            <a:endParaRPr lang="en-GB" sz="2800" dirty="0"/>
          </a:p>
          <a:p>
            <a:r>
              <a:rPr lang="en-GB" sz="2800" dirty="0"/>
              <a:t>The digestive enzymes of the </a:t>
            </a:r>
            <a:r>
              <a:rPr lang="en-GB" sz="2800" dirty="0" err="1"/>
              <a:t>lysosome</a:t>
            </a:r>
            <a:r>
              <a:rPr lang="en-GB" sz="2800" dirty="0"/>
              <a:t> are used to </a:t>
            </a:r>
            <a:r>
              <a:rPr lang="en-GB" sz="2800" b="1" dirty="0"/>
              <a:t>digest invading cells </a:t>
            </a:r>
            <a:r>
              <a:rPr lang="en-GB" sz="2800" dirty="0"/>
              <a:t>or even </a:t>
            </a:r>
            <a:r>
              <a:rPr lang="en-GB" sz="2800" b="1" dirty="0">
                <a:solidFill>
                  <a:srgbClr val="FF0000"/>
                </a:solidFill>
              </a:rPr>
              <a:t>destroy the cell itself </a:t>
            </a:r>
            <a:r>
              <a:rPr lang="en-GB" sz="2800" dirty="0"/>
              <a:t>when needed.</a:t>
            </a:r>
            <a:endParaRPr lang="en-US" sz="2800" dirty="0"/>
          </a:p>
        </p:txBody>
      </p:sp>
      <p:pic>
        <p:nvPicPr>
          <p:cNvPr id="32770" name="Picture 2" descr="http://bioweb.wku.edu/courses/Biol22000/11Organelles/images/F05-4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689839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5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7" y="1844824"/>
            <a:ext cx="9095363" cy="190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" y="3745515"/>
            <a:ext cx="9284232" cy="12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Centrioles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220072" cy="4525963"/>
          </a:xfrm>
        </p:spPr>
        <p:txBody>
          <a:bodyPr/>
          <a:lstStyle/>
          <a:p>
            <a:r>
              <a:rPr lang="en-GB" sz="2400" dirty="0"/>
              <a:t>Two bundles of microtubules at right angles to each other</a:t>
            </a:r>
          </a:p>
          <a:p>
            <a:endParaRPr lang="en-GB" sz="2400" dirty="0"/>
          </a:p>
          <a:p>
            <a:r>
              <a:rPr lang="en-GB" sz="2400" dirty="0"/>
              <a:t>Essential to cell division – enables movement of chromosomes to opposite ends of cell</a:t>
            </a:r>
          </a:p>
          <a:p>
            <a:endParaRPr lang="en-GB" sz="2400" dirty="0"/>
          </a:p>
          <a:p>
            <a:r>
              <a:rPr lang="en-GB" sz="2400" dirty="0"/>
              <a:t>Involved in the formation of cilia and </a:t>
            </a:r>
            <a:r>
              <a:rPr lang="en-GB" sz="2400" dirty="0" err="1"/>
              <a:t>undulipodia</a:t>
            </a:r>
            <a:r>
              <a:rPr lang="en-GB" sz="2400" dirty="0"/>
              <a:t>. Involved in movement of substances outside of or of the whole cell</a:t>
            </a:r>
          </a:p>
        </p:txBody>
      </p:sp>
      <p:pic>
        <p:nvPicPr>
          <p:cNvPr id="4" name="Picture 3" descr="centri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5150" y="-27384"/>
            <a:ext cx="2228850" cy="2047875"/>
          </a:xfrm>
          <a:prstGeom prst="rect">
            <a:avLst/>
          </a:prstGeom>
        </p:spPr>
      </p:pic>
      <p:pic>
        <p:nvPicPr>
          <p:cNvPr id="5" name="Picture 4" descr="human-cell-centrio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708920"/>
            <a:ext cx="4067944" cy="34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071" name="Text Box 7"/>
          <p:cNvSpPr txBox="1">
            <a:spLocks noChangeArrowheads="1"/>
          </p:cNvSpPr>
          <p:nvPr/>
        </p:nvSpPr>
        <p:spPr bwMode="auto">
          <a:xfrm>
            <a:off x="557213" y="2687638"/>
            <a:ext cx="4014787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/>
              <a:t>The cell wall does not seal off a cell completely from its neighbours. There are pores within the walls called </a:t>
            </a:r>
            <a:r>
              <a:rPr lang="en-GB" sz="2400" b="1" dirty="0" err="1">
                <a:solidFill>
                  <a:srgbClr val="10BC45"/>
                </a:solidFill>
              </a:rPr>
              <a:t>plasmodesmata</a:t>
            </a:r>
            <a:r>
              <a:rPr lang="en-GB" sz="2400" dirty="0"/>
              <a:t>. These connect two cells together by their cytoplasm, enabling the exchange and transport of substances.</a:t>
            </a:r>
          </a:p>
        </p:txBody>
      </p:sp>
      <p:sp>
        <p:nvSpPr>
          <p:cNvPr id="2008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cell wall</a:t>
            </a:r>
          </a:p>
        </p:txBody>
      </p:sp>
      <p:sp>
        <p:nvSpPr>
          <p:cNvPr id="2008073" name="Text Box 9"/>
          <p:cNvSpPr txBox="1">
            <a:spLocks noChangeArrowheads="1"/>
          </p:cNvSpPr>
          <p:nvPr/>
        </p:nvSpPr>
        <p:spPr bwMode="auto">
          <a:xfrm>
            <a:off x="557213" y="800100"/>
            <a:ext cx="815181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The </a:t>
            </a:r>
            <a:r>
              <a:rPr lang="en-GB" sz="2400" b="1" dirty="0">
                <a:solidFill>
                  <a:srgbClr val="10BC45"/>
                </a:solidFill>
              </a:rPr>
              <a:t>cell wall</a:t>
            </a:r>
            <a:r>
              <a:rPr lang="en-GB" sz="2400" dirty="0"/>
              <a:t> of a plant cell gives it support and structure. It is made of the polysaccharide cellulose, and can function as a carbohydrate store by varying the amount of cellulose it holds.</a:t>
            </a:r>
          </a:p>
        </p:txBody>
      </p:sp>
      <p:pic>
        <p:nvPicPr>
          <p:cNvPr id="2008074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2008075" name="Picture 11" descr="notes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</p:spPr>
      </p:pic>
      <p:pic>
        <p:nvPicPr>
          <p:cNvPr id="2008080" name="Picture 16" descr="cell_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825" y="2676525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80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FF0000"/>
                </a:solidFill>
              </a:rPr>
              <a:t>Chloroplasts </a:t>
            </a:r>
            <a:r>
              <a:rPr lang="en-GB" sz="2700" dirty="0"/>
              <a:t>are organelles surrounded by a </a:t>
            </a:r>
            <a:r>
              <a:rPr lang="en-GB" sz="2700" b="1" dirty="0"/>
              <a:t>double membrane</a:t>
            </a:r>
            <a:r>
              <a:rPr lang="en-GB" sz="2700" dirty="0"/>
              <a:t>. </a:t>
            </a:r>
            <a:endParaRPr lang="en-US" sz="2700" dirty="0"/>
          </a:p>
          <a:p>
            <a:r>
              <a:rPr lang="en-GB" sz="2700" dirty="0"/>
              <a:t>The inner membrane is folded into </a:t>
            </a:r>
            <a:r>
              <a:rPr lang="en-GB" sz="2700" b="1" dirty="0" err="1">
                <a:solidFill>
                  <a:srgbClr val="FF0000"/>
                </a:solidFill>
              </a:rPr>
              <a:t>thylakoid</a:t>
            </a:r>
            <a:r>
              <a:rPr lang="en-GB" sz="2700" b="1" dirty="0">
                <a:solidFill>
                  <a:srgbClr val="FF0000"/>
                </a:solidFill>
              </a:rPr>
              <a:t> membranes,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/>
              <a:t>which are where </a:t>
            </a:r>
            <a:r>
              <a:rPr lang="en-GB" sz="2700" b="1" dirty="0"/>
              <a:t>PHOTOSYNTHESIS TAKES PLACE</a:t>
            </a:r>
            <a:r>
              <a:rPr lang="en-GB" sz="2700" dirty="0"/>
              <a:t>.</a:t>
            </a:r>
          </a:p>
          <a:p>
            <a:r>
              <a:rPr lang="en-GB" sz="2700" dirty="0"/>
              <a:t>The chloroplasts contain a </a:t>
            </a:r>
            <a:r>
              <a:rPr lang="en-GB" sz="2700" b="1" dirty="0"/>
              <a:t>light-absorbing pigment </a:t>
            </a:r>
            <a:r>
              <a:rPr lang="en-GB" sz="2700" dirty="0"/>
              <a:t>called </a:t>
            </a:r>
            <a:r>
              <a:rPr lang="en-GB" sz="2700" b="1" dirty="0"/>
              <a:t>chlorophyll</a:t>
            </a:r>
            <a:r>
              <a:rPr lang="en-GB" sz="2700" dirty="0"/>
              <a:t> which give plants their green colour.</a:t>
            </a:r>
          </a:p>
        </p:txBody>
      </p:sp>
      <p:pic>
        <p:nvPicPr>
          <p:cNvPr id="30722" name="Picture 2" descr="http://www.helpsavetheclimate.com/chloroplas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40195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9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/>
              <a:t>Vacuole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/>
          <a:lstStyle/>
          <a:p>
            <a:r>
              <a:rPr lang="en-GB" dirty="0"/>
              <a:t>Mature plant cells have a </a:t>
            </a:r>
            <a:r>
              <a:rPr lang="en-GB" b="1" dirty="0"/>
              <a:t>large permanent  </a:t>
            </a:r>
            <a:r>
              <a:rPr lang="en-GB" b="1" dirty="0">
                <a:solidFill>
                  <a:srgbClr val="FF0000"/>
                </a:solidFill>
              </a:rPr>
              <a:t>vacuole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/>
              <a:t>The vacuole contains </a:t>
            </a:r>
            <a:r>
              <a:rPr lang="en-GB" b="1" dirty="0"/>
              <a:t>liquid</a:t>
            </a:r>
            <a:r>
              <a:rPr lang="en-GB" dirty="0"/>
              <a:t> (water), </a:t>
            </a:r>
            <a:r>
              <a:rPr lang="en-GB" b="1" dirty="0"/>
              <a:t>pigments</a:t>
            </a:r>
            <a:r>
              <a:rPr lang="en-GB" dirty="0"/>
              <a:t>, </a:t>
            </a:r>
            <a:r>
              <a:rPr lang="en-GB" b="1" dirty="0"/>
              <a:t>waste</a:t>
            </a:r>
            <a:r>
              <a:rPr lang="en-GB" dirty="0"/>
              <a:t> etc.</a:t>
            </a:r>
          </a:p>
          <a:p>
            <a:r>
              <a:rPr lang="en-GB" dirty="0"/>
              <a:t>It is important in keeping the cell </a:t>
            </a:r>
            <a:r>
              <a:rPr lang="en-GB" b="1" dirty="0">
                <a:solidFill>
                  <a:srgbClr val="FF0000"/>
                </a:solidFill>
              </a:rPr>
              <a:t>turgid. </a:t>
            </a:r>
            <a:r>
              <a:rPr lang="en-GB" dirty="0"/>
              <a:t>When it is full, it provides support.</a:t>
            </a:r>
            <a:endParaRPr lang="en-US" dirty="0"/>
          </a:p>
        </p:txBody>
      </p:sp>
      <p:pic>
        <p:nvPicPr>
          <p:cNvPr id="31746" name="Picture 2" descr="http://www.franklin.k12.ma.us/~allenc/014E2A6A-0066418D.18/vacuole--plan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2962" y="4293096"/>
            <a:ext cx="2949239" cy="2347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5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organelle structure and function worksheet</a:t>
            </a:r>
          </a:p>
          <a:p>
            <a:r>
              <a:rPr lang="en-GB" dirty="0"/>
              <a:t>Optional cut and stick statements in or write them in – use pages 36-40 - help</a:t>
            </a:r>
          </a:p>
        </p:txBody>
      </p:sp>
    </p:spTree>
    <p:extLst>
      <p:ext uri="{BB962C8B-B14F-4D97-AF65-F5344CB8AC3E}">
        <p14:creationId xmlns:p14="http://schemas.microsoft.com/office/powerpoint/2010/main" val="95580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 junctions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529" y="1196752"/>
            <a:ext cx="4248471" cy="3758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665" y="836712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Location – depends on junction type</a:t>
            </a:r>
          </a:p>
          <a:p>
            <a:r>
              <a:rPr lang="en-GB" sz="2400" dirty="0"/>
              <a:t>They are contact points between the plasma membranes of tissue cells </a:t>
            </a:r>
          </a:p>
          <a:p>
            <a:endParaRPr lang="en-GB" sz="2400" dirty="0"/>
          </a:p>
          <a:p>
            <a:r>
              <a:rPr lang="en-GB" sz="2400" dirty="0" err="1"/>
              <a:t>eg</a:t>
            </a:r>
            <a:r>
              <a:rPr lang="en-GB" sz="2400" dirty="0"/>
              <a:t>. Gap junctions – Allows adjacent cells to communicate for electric and metabolic functions</a:t>
            </a:r>
          </a:p>
          <a:p>
            <a:r>
              <a:rPr lang="en-GB" sz="2400" dirty="0"/>
              <a:t>Desmosomes – fasten cells together</a:t>
            </a:r>
          </a:p>
          <a:p>
            <a:r>
              <a:rPr lang="en-GB" sz="2400" dirty="0"/>
              <a:t>Tight junctions – prevent leakage of extracellular fluid from layers of epithelial cells</a:t>
            </a:r>
          </a:p>
        </p:txBody>
      </p:sp>
    </p:spTree>
    <p:extLst>
      <p:ext uri="{BB962C8B-B14F-4D97-AF65-F5344CB8AC3E}">
        <p14:creationId xmlns:p14="http://schemas.microsoft.com/office/powerpoint/2010/main" val="242881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Cytoskeleton - microfilaments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en-GB" sz="2400" dirty="0"/>
              <a:t>The cytoskeleton is both a muscle and a skeleton, and is responsible for cell movement, </a:t>
            </a:r>
            <a:r>
              <a:rPr lang="en-GB" sz="2400" dirty="0" err="1"/>
              <a:t>cytokinesis</a:t>
            </a:r>
            <a:r>
              <a:rPr lang="en-GB" sz="2400" dirty="0"/>
              <a:t>, and the organization of the organelles within the cell.</a:t>
            </a:r>
          </a:p>
        </p:txBody>
      </p:sp>
      <p:pic>
        <p:nvPicPr>
          <p:cNvPr id="1026" name="Picture 2" descr="Microfilaments with fluorescent 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184512" cy="19442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2364616"/>
            <a:ext cx="666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cytoskeleton is unique to eukaryotic cells. It is a dynamic three-dimensional structure that fills the cytoplasm. It holds organelles in place as well as allowing their movement.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83768" y="4077072"/>
          <a:ext cx="6660232" cy="2651760"/>
        </p:xfrm>
        <a:graphic>
          <a:graphicData uri="http://schemas.openxmlformats.org/drawingml/2006/table">
            <a:tbl>
              <a:tblPr/>
              <a:tblGrid>
                <a:gridCol w="6660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/>
                        <a:t>Microfilaments </a:t>
                      </a:r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Microfilaments are fine, thread-like protein </a:t>
                      </a:r>
                      <a:r>
                        <a:rPr lang="en-GB" dirty="0" err="1"/>
                        <a:t>fibers</a:t>
                      </a:r>
                      <a:r>
                        <a:rPr lang="en-GB" dirty="0"/>
                        <a:t>, 3-6 nm in diameter. They are composed predominantly of a contractile protein called </a:t>
                      </a:r>
                      <a:r>
                        <a:rPr lang="en-GB" dirty="0" err="1"/>
                        <a:t>actin</a:t>
                      </a:r>
                      <a:r>
                        <a:rPr lang="en-GB" dirty="0"/>
                        <a:t>, which is the most abundant cellular protein.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Microfilaments' association with the protein myosin is responsible for muscle contraction. Microfilaments can also carry out cellular movements including gliding, contraction, and </a:t>
                      </a:r>
                      <a:r>
                        <a:rPr lang="en-GB" dirty="0" err="1"/>
                        <a:t>cytokinesis</a:t>
                      </a:r>
                      <a:r>
                        <a:rPr lang="en-GB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581128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Three components:</a:t>
            </a:r>
          </a:p>
          <a:p>
            <a:r>
              <a:rPr lang="en-GB" b="1" dirty="0"/>
              <a:t>Microfilaments</a:t>
            </a:r>
          </a:p>
          <a:p>
            <a:r>
              <a:rPr lang="en-GB" b="1" dirty="0"/>
              <a:t>Microtubules</a:t>
            </a:r>
          </a:p>
          <a:p>
            <a:r>
              <a:rPr lang="en-GB" b="1" dirty="0"/>
              <a:t>Intermediate fibres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Cytoskeleton - Microtubules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GB" sz="2400" b="1" dirty="0"/>
              <a:t>Microtubules </a:t>
            </a:r>
            <a:r>
              <a:rPr lang="en-GB" sz="2400" dirty="0" err="1"/>
              <a:t>Microtubules</a:t>
            </a:r>
            <a:r>
              <a:rPr lang="en-GB" sz="2400" dirty="0"/>
              <a:t> are cylindrical tubes, 20-25 nm in diameter. They are composed of subunits of the protein </a:t>
            </a:r>
            <a:r>
              <a:rPr lang="en-GB" sz="2400" dirty="0" err="1"/>
              <a:t>tubulin</a:t>
            </a:r>
            <a:r>
              <a:rPr lang="en-GB" sz="2400" dirty="0"/>
              <a:t>--these subunits are termed alpha and beta. </a:t>
            </a:r>
          </a:p>
          <a:p>
            <a:endParaRPr lang="en-GB" sz="2400" dirty="0"/>
          </a:p>
          <a:p>
            <a:r>
              <a:rPr lang="en-GB" sz="2400" dirty="0"/>
              <a:t>Microtubules act as a scaffold to determine cell shape, and provide a set of "tracks" for cell organelles and vesicles to move on. </a:t>
            </a:r>
          </a:p>
          <a:p>
            <a:endParaRPr lang="en-GB" sz="2400" dirty="0"/>
          </a:p>
          <a:p>
            <a:r>
              <a:rPr lang="en-GB" sz="2400" dirty="0"/>
              <a:t>Microtubules also form the spindle fibres for separating chromosomes during mitosis. When arranged in geometric patterns inside flagella and cilia, they are used for locomotion.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Cytoskeleton – Microtubule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4525963"/>
          </a:xfrm>
        </p:spPr>
        <p:txBody>
          <a:bodyPr/>
          <a:lstStyle/>
          <a:p>
            <a:r>
              <a:rPr lang="en-GB" sz="2400" dirty="0"/>
              <a:t>Proteins attached to microtubules – move organelles and other components along fibres</a:t>
            </a:r>
          </a:p>
          <a:p>
            <a:r>
              <a:rPr lang="en-GB" sz="2400" dirty="0" err="1"/>
              <a:t>eg</a:t>
            </a:r>
            <a:r>
              <a:rPr lang="en-GB" sz="2400" dirty="0"/>
              <a:t> chromosomes during mitosis</a:t>
            </a:r>
          </a:p>
          <a:p>
            <a:endParaRPr lang="en-GB" sz="2400" dirty="0"/>
          </a:p>
          <a:p>
            <a:r>
              <a:rPr lang="en-GB" sz="2400" dirty="0"/>
              <a:t>ATP is required</a:t>
            </a:r>
          </a:p>
          <a:p>
            <a:endParaRPr lang="en-GB" sz="2400" dirty="0"/>
          </a:p>
          <a:p>
            <a:r>
              <a:rPr lang="en-GB" sz="2400" dirty="0"/>
              <a:t>Intermediate fibres – give mechanical strength to cells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7240588" cy="549275"/>
          </a:xfrm>
        </p:spPr>
        <p:txBody>
          <a:bodyPr/>
          <a:lstStyle/>
          <a:p>
            <a:r>
              <a:rPr lang="en-GB" dirty="0"/>
              <a:t>Task – </a:t>
            </a:r>
            <a:r>
              <a:rPr lang="en-GB" dirty="0" err="1"/>
              <a:t>Mindmap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Construct a </a:t>
            </a:r>
            <a:r>
              <a:rPr lang="en-GB" dirty="0" err="1"/>
              <a:t>mindmap</a:t>
            </a:r>
            <a:r>
              <a:rPr lang="en-GB" dirty="0"/>
              <a:t> to show the roles of the cytoskeleton and how its components ensure stability and movement.</a:t>
            </a:r>
          </a:p>
          <a:p>
            <a:endParaRPr lang="en-GB" dirty="0"/>
          </a:p>
          <a:p>
            <a:r>
              <a:rPr lang="en-GB" dirty="0"/>
              <a:t>Use the textbook, Cells booklet, Cytoskeleton worksheet.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Groby College Stuff\My Classes\Animal Plant Cell Diagram.jpg"/>
          <p:cNvPicPr>
            <a:picLocks noChangeAspect="1" noChangeArrowheads="1"/>
          </p:cNvPicPr>
          <p:nvPr/>
        </p:nvPicPr>
        <p:blipFill>
          <a:blip r:embed="rId2" cstate="print"/>
          <a:srcRect r="9846" b="14324"/>
          <a:stretch>
            <a:fillRect/>
          </a:stretch>
        </p:blipFill>
        <p:spPr bwMode="auto">
          <a:xfrm rot="16200000">
            <a:off x="1604944" y="-1181104"/>
            <a:ext cx="6000793" cy="8363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Animal Cell				           Plant Cell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/>
              <a:t>Starter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600079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pairs - Identify the main similarities and differences between animal and plant cells</a:t>
            </a:r>
          </a:p>
        </p:txBody>
      </p:sp>
    </p:spTree>
    <p:extLst>
      <p:ext uri="{BB962C8B-B14F-4D97-AF65-F5344CB8AC3E}">
        <p14:creationId xmlns:p14="http://schemas.microsoft.com/office/powerpoint/2010/main" val="3816393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0015" y="-83495"/>
            <a:ext cx="7240588" cy="998761"/>
          </a:xfrm>
        </p:spPr>
        <p:txBody>
          <a:bodyPr/>
          <a:lstStyle/>
          <a:p>
            <a:r>
              <a:rPr lang="en-GB" sz="4400" dirty="0"/>
              <a:t>Plenary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5266"/>
            <a:ext cx="71287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501317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Smooth 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5172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vesicles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602128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nucleolus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501317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nuclear membrane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4692" y="550794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mitochondria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080" y="601962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Rough 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these structures?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948152" cy="16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bu.edu/histology/i/21004ooa.jpg"/>
          <p:cNvPicPr/>
          <p:nvPr/>
        </p:nvPicPr>
        <p:blipFill>
          <a:blip r:embed="rId6" cstate="print"/>
          <a:srcRect t="23529" r="32264"/>
          <a:stretch>
            <a:fillRect/>
          </a:stretch>
        </p:blipFill>
        <p:spPr bwMode="auto">
          <a:xfrm>
            <a:off x="5004048" y="764704"/>
            <a:ext cx="1951640" cy="129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click4biology.info/c4b/2/Pic2.3/R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764704"/>
            <a:ext cx="1944216" cy="129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636912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636912"/>
            <a:ext cx="126809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10" cstate="print"/>
          <a:srcRect t="9092" b="4534"/>
          <a:stretch>
            <a:fillRect/>
          </a:stretch>
        </p:blipFill>
        <p:spPr bwMode="auto">
          <a:xfrm>
            <a:off x="5220072" y="4941168"/>
            <a:ext cx="122413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46531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0326" y="6926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256490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0312" y="25556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2780928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What is this organelle?</a:t>
            </a:r>
          </a:p>
          <a:p>
            <a:r>
              <a:rPr lang="en-GB" sz="1600" dirty="0"/>
              <a:t>What might D be?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4940606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} 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229600" cy="1143000"/>
          </a:xfrm>
        </p:spPr>
        <p:txBody>
          <a:bodyPr/>
          <a:lstStyle/>
          <a:p>
            <a:r>
              <a:rPr lang="en-GB" dirty="0"/>
              <a:t>Animal v Plant cells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784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Produce a model comparing animal and plant cells</a:t>
            </a:r>
          </a:p>
          <a:p>
            <a:endParaRPr lang="en-GB" dirty="0"/>
          </a:p>
          <a:p>
            <a:r>
              <a:rPr lang="en-GB" dirty="0"/>
              <a:t>Describe the structure and function of organelles</a:t>
            </a:r>
          </a:p>
          <a:p>
            <a:endParaRPr lang="en-GB" dirty="0"/>
          </a:p>
          <a:p>
            <a:r>
              <a:rPr lang="en-GB" dirty="0"/>
              <a:t>Construct a mind map to show how the cytoskeleton allows stability and movement of and within cells.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Success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Compare the structure and ultra-structure of plant cells with that of animal cells (Grade E)</a:t>
            </a:r>
          </a:p>
          <a:p>
            <a:endParaRPr lang="en-GB" dirty="0"/>
          </a:p>
          <a:p>
            <a:r>
              <a:rPr lang="en-GB" dirty="0"/>
              <a:t>Outline the functions of the structures found in cells (Grade C)</a:t>
            </a:r>
          </a:p>
          <a:p>
            <a:endParaRPr lang="en-GB" dirty="0"/>
          </a:p>
          <a:p>
            <a:r>
              <a:rPr lang="en-GB" dirty="0"/>
              <a:t>Explain the function of structures found in cells (Grade A)</a:t>
            </a:r>
          </a:p>
        </p:txBody>
      </p:sp>
      <p:pic>
        <p:nvPicPr>
          <p:cNvPr id="58370" name="Picture 2" descr="Cytoskeletal components of intestinal epithelial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0"/>
            <a:ext cx="284797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49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Animals vs. Plants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Animal Cells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596" y="2000240"/>
            <a:ext cx="4040188" cy="4254521"/>
          </a:xfrm>
        </p:spPr>
        <p:txBody>
          <a:bodyPr/>
          <a:lstStyle/>
          <a:p>
            <a:r>
              <a:rPr lang="en-GB" dirty="0"/>
              <a:t>Plasma membrane</a:t>
            </a:r>
          </a:p>
          <a:p>
            <a:r>
              <a:rPr lang="en-GB" dirty="0"/>
              <a:t>Nucleus</a:t>
            </a:r>
          </a:p>
          <a:p>
            <a:r>
              <a:rPr lang="en-GB" dirty="0"/>
              <a:t>Mitochondria</a:t>
            </a:r>
          </a:p>
          <a:p>
            <a:r>
              <a:rPr lang="en-GB" dirty="0"/>
              <a:t>Both types of ER</a:t>
            </a:r>
          </a:p>
          <a:p>
            <a:r>
              <a:rPr lang="en-GB" dirty="0"/>
              <a:t>Golgi Body</a:t>
            </a:r>
          </a:p>
          <a:p>
            <a:r>
              <a:rPr lang="en-GB" dirty="0" err="1"/>
              <a:t>Ribosomes</a:t>
            </a:r>
            <a:endParaRPr lang="en-GB" dirty="0"/>
          </a:p>
          <a:p>
            <a:r>
              <a:rPr lang="en-GB" dirty="0"/>
              <a:t>Lysosomes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>
            <a:noAutofit/>
          </a:bodyPr>
          <a:lstStyle/>
          <a:p>
            <a:r>
              <a:rPr lang="en-GB" sz="3600" dirty="0"/>
              <a:t>Plant Cells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3438" y="2000240"/>
            <a:ext cx="4041775" cy="4468836"/>
          </a:xfrm>
        </p:spPr>
        <p:txBody>
          <a:bodyPr>
            <a:normAutofit/>
          </a:bodyPr>
          <a:lstStyle/>
          <a:p>
            <a:r>
              <a:rPr lang="en-GB" dirty="0"/>
              <a:t>Plasma membrane</a:t>
            </a:r>
          </a:p>
          <a:p>
            <a:r>
              <a:rPr lang="en-GB" dirty="0"/>
              <a:t>Nucleus</a:t>
            </a:r>
          </a:p>
          <a:p>
            <a:r>
              <a:rPr lang="en-GB" dirty="0"/>
              <a:t>Mitochondria</a:t>
            </a:r>
          </a:p>
          <a:p>
            <a:r>
              <a:rPr lang="en-GB" dirty="0"/>
              <a:t>Both types of ER</a:t>
            </a:r>
          </a:p>
          <a:p>
            <a:r>
              <a:rPr lang="en-GB" dirty="0"/>
              <a:t>Golgi Body</a:t>
            </a:r>
          </a:p>
          <a:p>
            <a:r>
              <a:rPr lang="en-GB" dirty="0" err="1"/>
              <a:t>Ribosomes</a:t>
            </a:r>
            <a:endParaRPr lang="en-GB" dirty="0"/>
          </a:p>
          <a:p>
            <a:r>
              <a:rPr lang="en-GB" dirty="0"/>
              <a:t>Lysosomes</a:t>
            </a:r>
          </a:p>
          <a:p>
            <a:r>
              <a:rPr lang="en-GB" b="1" dirty="0">
                <a:solidFill>
                  <a:srgbClr val="00B050"/>
                </a:solidFill>
              </a:rPr>
              <a:t>Cell Wall</a:t>
            </a:r>
          </a:p>
          <a:p>
            <a:r>
              <a:rPr lang="en-GB" b="1" dirty="0">
                <a:solidFill>
                  <a:srgbClr val="00B050"/>
                </a:solidFill>
              </a:rPr>
              <a:t>Chloroplast</a:t>
            </a:r>
          </a:p>
          <a:p>
            <a:r>
              <a:rPr lang="en-GB" b="1" dirty="0">
                <a:solidFill>
                  <a:srgbClr val="00B050"/>
                </a:solidFill>
              </a:rPr>
              <a:t>Vacuole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9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229600" cy="1143000"/>
          </a:xfrm>
        </p:spPr>
        <p:txBody>
          <a:bodyPr/>
          <a:lstStyle/>
          <a:p>
            <a:r>
              <a:rPr lang="en-GB" dirty="0"/>
              <a:t>Animal v Plant cells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784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Produce a model comparing animal and plant cells</a:t>
            </a:r>
          </a:p>
          <a:p>
            <a:endParaRPr lang="en-GB" dirty="0"/>
          </a:p>
          <a:p>
            <a:r>
              <a:rPr lang="en-GB" dirty="0"/>
              <a:t>Describe the structure and function of organelles</a:t>
            </a:r>
          </a:p>
          <a:p>
            <a:endParaRPr lang="en-GB" dirty="0"/>
          </a:p>
          <a:p>
            <a:r>
              <a:rPr lang="en-GB" dirty="0"/>
              <a:t>Construct a mind map to show how the cytoskeleton allows stability and movement of and within cells.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Success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Compare the structure and ultra-structure of plant cells with that of animal cells (Grade E)</a:t>
            </a:r>
          </a:p>
          <a:p>
            <a:endParaRPr lang="en-GB" dirty="0"/>
          </a:p>
          <a:p>
            <a:r>
              <a:rPr lang="en-GB" dirty="0"/>
              <a:t>Outline the functions of the structures found in cells (Grade C)</a:t>
            </a:r>
          </a:p>
          <a:p>
            <a:endParaRPr lang="en-GB" dirty="0"/>
          </a:p>
          <a:p>
            <a:r>
              <a:rPr lang="en-GB" dirty="0"/>
              <a:t>Explain the function of structures found in cells (Grade A)</a:t>
            </a:r>
          </a:p>
        </p:txBody>
      </p:sp>
      <p:pic>
        <p:nvPicPr>
          <p:cNvPr id="58370" name="Picture 2" descr="Cytoskeletal components of intestinal epithelial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0"/>
            <a:ext cx="28479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690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9628" name="Picture 44" descr="prokaryote_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5081588"/>
            <a:ext cx="1979613" cy="1343025"/>
          </a:xfrm>
          <a:prstGeom prst="rect">
            <a:avLst/>
          </a:prstGeom>
          <a:noFill/>
        </p:spPr>
      </p:pic>
      <p:pic>
        <p:nvPicPr>
          <p:cNvPr id="1859629" name="Picture 45" descr="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36209">
            <a:off x="4806950" y="3024188"/>
            <a:ext cx="3949700" cy="1357312"/>
          </a:xfrm>
          <a:prstGeom prst="rect">
            <a:avLst/>
          </a:prstGeom>
          <a:noFill/>
        </p:spPr>
      </p:pic>
      <p:sp>
        <p:nvSpPr>
          <p:cNvPr id="185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732" y="195167"/>
            <a:ext cx="7240588" cy="549275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 cell?</a:t>
            </a:r>
          </a:p>
        </p:txBody>
      </p:sp>
      <p:sp>
        <p:nvSpPr>
          <p:cNvPr id="1859605" name="Text Box 21"/>
          <p:cNvSpPr txBox="1">
            <a:spLocks noChangeArrowheads="1"/>
          </p:cNvSpPr>
          <p:nvPr/>
        </p:nvSpPr>
        <p:spPr bwMode="auto">
          <a:xfrm>
            <a:off x="557213" y="800100"/>
            <a:ext cx="838358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10BC45"/>
              </a:buClr>
              <a:buSzPct val="80000"/>
              <a:buFont typeface="Wingdings" pitchFamily="2" charset="2"/>
              <a:buNone/>
            </a:pPr>
            <a:r>
              <a:rPr lang="en-GB" sz="2800" b="1" dirty="0">
                <a:solidFill>
                  <a:srgbClr val="10BC45"/>
                </a:solidFill>
              </a:rPr>
              <a:t>Cells</a:t>
            </a:r>
            <a:r>
              <a:rPr lang="en-GB" sz="2800" dirty="0">
                <a:solidFill>
                  <a:srgbClr val="010066"/>
                </a:solidFill>
              </a:rPr>
              <a:t> are the basic unit of life. They are small membrane-bound structures containing several smaller structures called </a:t>
            </a:r>
            <a:r>
              <a:rPr lang="en-GB" sz="2800" b="1" dirty="0">
                <a:solidFill>
                  <a:srgbClr val="10BC45"/>
                </a:solidFill>
              </a:rPr>
              <a:t>organelles</a:t>
            </a:r>
            <a:r>
              <a:rPr lang="en-GB" sz="2800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859607" name="Text Box 23"/>
          <p:cNvSpPr txBox="1">
            <a:spLocks noChangeArrowheads="1"/>
          </p:cNvSpPr>
          <p:nvPr/>
        </p:nvSpPr>
        <p:spPr bwMode="auto">
          <a:xfrm>
            <a:off x="557213" y="3136900"/>
            <a:ext cx="452278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 fontAlgn="base">
              <a:spcBef>
                <a:spcPct val="50000"/>
              </a:spcBef>
              <a:spcAft>
                <a:spcPct val="0"/>
              </a:spcAft>
              <a:buClr>
                <a:srgbClr val="10BC45"/>
              </a:buClr>
              <a:buSzPct val="80000"/>
              <a:buFont typeface="Wingdings" pitchFamily="2" charset="2"/>
              <a:buChar char="l"/>
            </a:pPr>
            <a:r>
              <a:rPr lang="en-GB" sz="2800" b="1" dirty="0">
                <a:solidFill>
                  <a:srgbClr val="10BC45"/>
                </a:solidFill>
              </a:rPr>
              <a:t>eukaryotic cell</a:t>
            </a:r>
            <a:r>
              <a:rPr lang="en-GB" sz="2800" dirty="0">
                <a:solidFill>
                  <a:srgbClr val="010066"/>
                </a:solidFill>
              </a:rPr>
              <a:t>, including the cells of animals and plants</a:t>
            </a:r>
          </a:p>
        </p:txBody>
      </p:sp>
      <p:pic>
        <p:nvPicPr>
          <p:cNvPr id="1859623" name="Picture 3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1859624" name="Text Box 40"/>
          <p:cNvSpPr txBox="1">
            <a:spLocks noChangeArrowheads="1"/>
          </p:cNvSpPr>
          <p:nvPr/>
        </p:nvSpPr>
        <p:spPr bwMode="auto">
          <a:xfrm>
            <a:off x="557213" y="5118100"/>
            <a:ext cx="417988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 fontAlgn="base">
              <a:spcBef>
                <a:spcPct val="50000"/>
              </a:spcBef>
              <a:spcAft>
                <a:spcPct val="0"/>
              </a:spcAft>
              <a:buClr>
                <a:srgbClr val="10BC45"/>
              </a:buClr>
              <a:buSzPct val="80000"/>
              <a:buFont typeface="Wingdings" pitchFamily="2" charset="2"/>
              <a:buChar char="l"/>
            </a:pPr>
            <a:r>
              <a:rPr lang="en-GB" sz="2800" b="1" dirty="0">
                <a:solidFill>
                  <a:srgbClr val="10BC45"/>
                </a:solidFill>
              </a:rPr>
              <a:t>prokaryotic cell</a:t>
            </a:r>
            <a:r>
              <a:rPr lang="en-GB" sz="2800" dirty="0">
                <a:solidFill>
                  <a:srgbClr val="010066"/>
                </a:solidFill>
              </a:rPr>
              <a:t>, including bacterial cells.</a:t>
            </a:r>
          </a:p>
        </p:txBody>
      </p:sp>
      <p:sp>
        <p:nvSpPr>
          <p:cNvPr id="1859625" name="Text Box 41"/>
          <p:cNvSpPr txBox="1">
            <a:spLocks noChangeArrowheads="1"/>
          </p:cNvSpPr>
          <p:nvPr/>
        </p:nvSpPr>
        <p:spPr bwMode="auto">
          <a:xfrm>
            <a:off x="557213" y="2151063"/>
            <a:ext cx="8305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0BC45"/>
              </a:buClr>
              <a:buSzPct val="80000"/>
              <a:buFont typeface="Wingdings" pitchFamily="2" charset="2"/>
              <a:buNone/>
            </a:pPr>
            <a:r>
              <a:rPr lang="en-GB" sz="2800" dirty="0">
                <a:solidFill>
                  <a:srgbClr val="010066"/>
                </a:solidFill>
              </a:rPr>
              <a:t>There are two main categories of cell, each of which have important different structural properties:</a:t>
            </a:r>
          </a:p>
        </p:txBody>
      </p:sp>
    </p:spTree>
    <p:extLst>
      <p:ext uri="{BB962C8B-B14F-4D97-AF65-F5344CB8AC3E}">
        <p14:creationId xmlns:p14="http://schemas.microsoft.com/office/powerpoint/2010/main" val="10692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5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5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607" grpId="0"/>
      <p:bldP spid="1859624" grpId="0"/>
      <p:bldP spid="1859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What is a eukaryote?</a:t>
            </a:r>
          </a:p>
        </p:txBody>
      </p:sp>
      <p:sp>
        <p:nvSpPr>
          <p:cNvPr id="2064388" name="Text Box 4"/>
          <p:cNvSpPr txBox="1">
            <a:spLocks noChangeArrowheads="1"/>
          </p:cNvSpPr>
          <p:nvPr/>
        </p:nvSpPr>
        <p:spPr bwMode="auto">
          <a:xfrm>
            <a:off x="557213" y="800100"/>
            <a:ext cx="5530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GB" sz="2400" dirty="0">
                <a:solidFill>
                  <a:srgbClr val="000000"/>
                </a:solidFill>
              </a:rPr>
              <a:t>A </a:t>
            </a:r>
            <a:r>
              <a:rPr lang="en-GB" sz="2400" b="1" dirty="0">
                <a:solidFill>
                  <a:srgbClr val="10BC45"/>
                </a:solidFill>
              </a:rPr>
              <a:t>eukaryote</a:t>
            </a:r>
            <a:r>
              <a:rPr lang="en-GB" sz="2400" dirty="0">
                <a:solidFill>
                  <a:srgbClr val="000000"/>
                </a:solidFill>
              </a:rPr>
              <a:t> is any organism consisting of one or more cells that contain DNA in a membrane-bound </a:t>
            </a:r>
            <a:r>
              <a:rPr lang="en-GB" sz="2400" b="1" dirty="0">
                <a:solidFill>
                  <a:srgbClr val="10BC45"/>
                </a:solidFill>
              </a:rPr>
              <a:t>nucleus</a:t>
            </a:r>
            <a:r>
              <a:rPr lang="en-GB" sz="2400" dirty="0">
                <a:solidFill>
                  <a:srgbClr val="000000"/>
                </a:solidFill>
              </a:rPr>
              <a:t>, separate from the cytoplasm.</a:t>
            </a:r>
          </a:p>
        </p:txBody>
      </p:sp>
      <p:sp>
        <p:nvSpPr>
          <p:cNvPr id="2064392" name="Text Box 8"/>
          <p:cNvSpPr txBox="1">
            <a:spLocks noChangeArrowheads="1"/>
          </p:cNvSpPr>
          <p:nvPr/>
        </p:nvSpPr>
        <p:spPr bwMode="auto">
          <a:xfrm>
            <a:off x="557213" y="3497263"/>
            <a:ext cx="3382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>
                <a:solidFill>
                  <a:srgbClr val="000000"/>
                </a:solidFill>
              </a:rPr>
              <a:t>plants</a:t>
            </a:r>
          </a:p>
        </p:txBody>
      </p:sp>
      <p:sp>
        <p:nvSpPr>
          <p:cNvPr id="2064393" name="Text Box 9"/>
          <p:cNvSpPr txBox="1">
            <a:spLocks noChangeArrowheads="1"/>
          </p:cNvSpPr>
          <p:nvPr/>
        </p:nvSpPr>
        <p:spPr bwMode="auto">
          <a:xfrm>
            <a:off x="557213" y="4564063"/>
            <a:ext cx="46593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a diverse group known as the </a:t>
            </a:r>
            <a:r>
              <a:rPr lang="en-GB" sz="2400" dirty="0" err="1">
                <a:solidFill>
                  <a:srgbClr val="000000"/>
                </a:solidFill>
              </a:rPr>
              <a:t>protists</a:t>
            </a:r>
            <a:r>
              <a:rPr lang="en-GB" sz="2400" dirty="0">
                <a:solidFill>
                  <a:srgbClr val="000000"/>
                </a:solidFill>
              </a:rPr>
              <a:t> (or </a:t>
            </a:r>
            <a:r>
              <a:rPr lang="en-GB" sz="2400" dirty="0" err="1">
                <a:solidFill>
                  <a:srgbClr val="000000"/>
                </a:solidFill>
              </a:rPr>
              <a:t>protoctists</a:t>
            </a:r>
            <a:r>
              <a:rPr lang="en-GB" sz="24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064394" name="Text Box 10"/>
          <p:cNvSpPr txBox="1">
            <a:spLocks noChangeArrowheads="1"/>
          </p:cNvSpPr>
          <p:nvPr/>
        </p:nvSpPr>
        <p:spPr bwMode="auto">
          <a:xfrm>
            <a:off x="557213" y="5464175"/>
            <a:ext cx="8012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solidFill>
                  <a:srgbClr val="000000"/>
                </a:solidFill>
              </a:rPr>
              <a:t>All eukaryotic cells contain a large number of specialized, membrane-bound </a:t>
            </a:r>
            <a:r>
              <a:rPr lang="en-GB" sz="2400" b="1" dirty="0">
                <a:solidFill>
                  <a:srgbClr val="10BC45"/>
                </a:solidFill>
              </a:rPr>
              <a:t>organelles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64395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2064396" name="Text Box 12"/>
          <p:cNvSpPr txBox="1">
            <a:spLocks noChangeArrowheads="1"/>
          </p:cNvSpPr>
          <p:nvPr/>
        </p:nvSpPr>
        <p:spPr bwMode="auto">
          <a:xfrm>
            <a:off x="557213" y="2428875"/>
            <a:ext cx="3240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  <a:buFont typeface="Wingdings" pitchFamily="2" charset="2"/>
              <a:buNone/>
            </a:pPr>
            <a:r>
              <a:rPr lang="en-GB" sz="2400" dirty="0">
                <a:solidFill>
                  <a:srgbClr val="000000"/>
                </a:solidFill>
              </a:rPr>
              <a:t>Eukaryotes include</a:t>
            </a:r>
            <a:r>
              <a:rPr lang="en-GB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064397" name="Text Box 13"/>
          <p:cNvSpPr txBox="1">
            <a:spLocks noChangeArrowheads="1"/>
          </p:cNvSpPr>
          <p:nvPr/>
        </p:nvSpPr>
        <p:spPr bwMode="auto">
          <a:xfrm>
            <a:off x="557213" y="4030663"/>
            <a:ext cx="304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>
                <a:solidFill>
                  <a:srgbClr val="000000"/>
                </a:solidFill>
              </a:rPr>
              <a:t>fungi</a:t>
            </a:r>
          </a:p>
        </p:txBody>
      </p:sp>
      <p:sp>
        <p:nvSpPr>
          <p:cNvPr id="2064398" name="Text Box 14"/>
          <p:cNvSpPr txBox="1">
            <a:spLocks noChangeArrowheads="1"/>
          </p:cNvSpPr>
          <p:nvPr/>
        </p:nvSpPr>
        <p:spPr bwMode="auto">
          <a:xfrm>
            <a:off x="557213" y="2962275"/>
            <a:ext cx="304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>
                <a:solidFill>
                  <a:srgbClr val="000000"/>
                </a:solidFill>
              </a:rPr>
              <a:t>animals</a:t>
            </a:r>
          </a:p>
        </p:txBody>
      </p:sp>
      <p:pic>
        <p:nvPicPr>
          <p:cNvPr id="2064399" name="Picture 15" descr="notes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</p:spPr>
      </p:pic>
      <p:pic>
        <p:nvPicPr>
          <p:cNvPr id="2064400" name="Picture 16" descr="butterf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800100"/>
            <a:ext cx="2857500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5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2" grpId="0"/>
      <p:bldP spid="2064393" grpId="0"/>
      <p:bldP spid="2064394" grpId="0"/>
      <p:bldP spid="2064396" grpId="0"/>
      <p:bldP spid="2064397" grpId="0"/>
      <p:bldP spid="20643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27844"/>
            <a:ext cx="6480720" cy="44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9027" y="728124"/>
            <a:ext cx="8229600" cy="1143000"/>
          </a:xfrm>
        </p:spPr>
        <p:txBody>
          <a:bodyPr/>
          <a:lstStyle/>
          <a:p>
            <a:pPr algn="r"/>
            <a:r>
              <a:rPr lang="en-GB" dirty="0"/>
              <a:t>Animal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9154"/>
            <a:ext cx="8748464" cy="4525963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564904"/>
            <a:ext cx="13286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Microtubule</a:t>
            </a:r>
          </a:p>
          <a:p>
            <a:r>
              <a:rPr lang="en-GB" dirty="0"/>
              <a:t>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9005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vesicles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79" y="4581128"/>
            <a:ext cx="1080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nucleolus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085184"/>
            <a:ext cx="9060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nucleus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658" y="5589240"/>
            <a:ext cx="11219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Golgi</a:t>
            </a:r>
          </a:p>
          <a:p>
            <a:r>
              <a:rPr lang="en-GB" dirty="0"/>
              <a:t>apparatus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2521362"/>
            <a:ext cx="11408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Cell surface</a:t>
            </a:r>
          </a:p>
          <a:p>
            <a:r>
              <a:rPr lang="en-GB" sz="1600" dirty="0"/>
              <a:t>membrane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3601482"/>
            <a:ext cx="10727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ribosome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4019578"/>
            <a:ext cx="10177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centriole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4417367"/>
            <a:ext cx="8640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Rough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5013176"/>
            <a:ext cx="8640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Smooth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60" y="4653136"/>
            <a:ext cx="11521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Endoplasmic </a:t>
            </a:r>
          </a:p>
          <a:p>
            <a:r>
              <a:rPr lang="en-GB" sz="1400" dirty="0"/>
              <a:t>reticulum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5373216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cytoskeleton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5877272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secretory</a:t>
            </a:r>
            <a:r>
              <a:rPr lang="en-GB" dirty="0"/>
              <a:t> vesicles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0032" y="6309320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0363" marR="0" indent="-3603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0BC45"/>
          </a:buClr>
          <a:buSzPct val="80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0363" marR="0" indent="-3603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0BC45"/>
          </a:buClr>
          <a:buSzPct val="80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1622</Words>
  <Application>Microsoft Office PowerPoint</Application>
  <PresentationFormat>On-screen Show (4:3)</PresentationFormat>
  <Paragraphs>231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Office Theme</vt:lpstr>
      <vt:lpstr>Default Design</vt:lpstr>
      <vt:lpstr>3_Office Theme</vt:lpstr>
      <vt:lpstr>1_Office Theme</vt:lpstr>
      <vt:lpstr>Foundations in Biology</vt:lpstr>
      <vt:lpstr>Spec</vt:lpstr>
      <vt:lpstr>PowerPoint Presentation</vt:lpstr>
      <vt:lpstr>Animals vs. Plants</vt:lpstr>
      <vt:lpstr>Animal v Plant cells</vt:lpstr>
      <vt:lpstr>PowerPoint Presentation</vt:lpstr>
      <vt:lpstr>What is a cell?</vt:lpstr>
      <vt:lpstr>What is a eukaryote?</vt:lpstr>
      <vt:lpstr>Animal cell</vt:lpstr>
      <vt:lpstr>Plant cell</vt:lpstr>
      <vt:lpstr>The internal structures of a cell</vt:lpstr>
      <vt:lpstr>Nucleus</vt:lpstr>
      <vt:lpstr>Mitochondria</vt:lpstr>
      <vt:lpstr>Endoplasmic Reticulum (ER)</vt:lpstr>
      <vt:lpstr>PowerPoint Presentation</vt:lpstr>
      <vt:lpstr>PowerPoint Presentation</vt:lpstr>
      <vt:lpstr>Ribosome</vt:lpstr>
      <vt:lpstr>Golgi Body</vt:lpstr>
      <vt:lpstr>Lysosome</vt:lpstr>
      <vt:lpstr>Centrioles</vt:lpstr>
      <vt:lpstr>The cell wall</vt:lpstr>
      <vt:lpstr>Chloroplasts</vt:lpstr>
      <vt:lpstr>Vacuole</vt:lpstr>
      <vt:lpstr>Task</vt:lpstr>
      <vt:lpstr>Cell junctions</vt:lpstr>
      <vt:lpstr>Cytoskeleton - microfilaments</vt:lpstr>
      <vt:lpstr>Cytoskeleton - Microtubules</vt:lpstr>
      <vt:lpstr>Cytoskeleton – Microtubule motors</vt:lpstr>
      <vt:lpstr>Task – Mindmap</vt:lpstr>
      <vt:lpstr>Plenary</vt:lpstr>
      <vt:lpstr>What are these structures?</vt:lpstr>
      <vt:lpstr>Animal v Plant cells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know if something is living?</dc:title>
  <dc:creator>seranb</dc:creator>
  <cp:lastModifiedBy>Nisreen Kharaz</cp:lastModifiedBy>
  <cp:revision>42</cp:revision>
  <cp:lastPrinted>2017-09-07T16:11:21Z</cp:lastPrinted>
  <dcterms:created xsi:type="dcterms:W3CDTF">2013-08-10T20:21:29Z</dcterms:created>
  <dcterms:modified xsi:type="dcterms:W3CDTF">2017-09-22T06:53:24Z</dcterms:modified>
</cp:coreProperties>
</file>