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9" r:id="rId2"/>
    <p:sldId id="300" r:id="rId3"/>
    <p:sldId id="301" r:id="rId4"/>
    <p:sldId id="302" r:id="rId5"/>
    <p:sldId id="271" r:id="rId6"/>
    <p:sldId id="272" r:id="rId7"/>
    <p:sldId id="274" r:id="rId8"/>
    <p:sldId id="273" r:id="rId9"/>
    <p:sldId id="275" r:id="rId10"/>
    <p:sldId id="270" r:id="rId11"/>
    <p:sldId id="303" r:id="rId12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C9EAA-D5DF-4F0C-A2C2-A9F617735CEE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6" y="4586963"/>
            <a:ext cx="5501640" cy="4345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5674B-F3ED-40E3-B37C-F244CCB01A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53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D11A22-7AC1-4A17-A96D-6CBBD6FAFB34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31631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90A545-C9FD-4ADF-9CF6-61D24351F9B5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6496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A4A200-635C-4D71-93A1-3D8A401847AC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7150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D09E81-EAAA-4CA0-9EA7-81AAB3BCF3E3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80553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Worksheet</a:t>
            </a:r>
            <a:r>
              <a:rPr lang="en-GB" baseline="0" dirty="0" smtClean="0"/>
              <a:t> </a:t>
            </a:r>
            <a:r>
              <a:rPr lang="en-GB" baseline="0" smtClean="0"/>
              <a:t>provided separately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5674B-F3ED-40E3-B37C-F244CCB01A5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54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Q2 Student is correct – although gradient calculation makes it about 48, not 50 in 20 seconds.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5674B-F3ED-40E3-B37C-F244CCB01A5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1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03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2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5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5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8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8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02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2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3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9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6EE19-35FA-4E72-9067-4F8E2CFF7A1A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D6F84-E8CA-48D6-B1A9-7D3499921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5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Learning outcomes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Explain the importance of asepsis in the manipulation of microorganisms</a:t>
            </a:r>
          </a:p>
        </p:txBody>
      </p:sp>
    </p:spTree>
    <p:extLst>
      <p:ext uri="{BB962C8B-B14F-4D97-AF65-F5344CB8AC3E}">
        <p14:creationId xmlns:p14="http://schemas.microsoft.com/office/powerpoint/2010/main" val="116819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aim of the task is to determine the effect of temperature on the activity of two preparations on lipase: free in solution and immobilised in alginate beads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Practice – Unit 5 questions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170a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88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Asepsis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Asepsis </a:t>
            </a:r>
          </a:p>
          <a:p>
            <a:pPr lvl="1"/>
            <a:r>
              <a:rPr lang="en-GB" altLang="en-US" smtClean="0"/>
              <a:t> absence of unwanted microorganisms</a:t>
            </a:r>
          </a:p>
          <a:p>
            <a:r>
              <a:rPr lang="en-GB" altLang="en-US" smtClean="0"/>
              <a:t>Aseptic techniques</a:t>
            </a:r>
          </a:p>
          <a:p>
            <a:pPr lvl="1"/>
            <a:r>
              <a:rPr lang="en-GB" altLang="en-US" smtClean="0"/>
              <a:t>Any measure taken during a biotechnological process to prevent contamination by unwanted microorganisms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439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The importance of asepsis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Unwanted microorganisms</a:t>
            </a:r>
          </a:p>
          <a:p>
            <a:pPr lvl="1"/>
            <a:r>
              <a:rPr lang="en-GB" altLang="en-US" smtClean="0"/>
              <a:t>Compete with the culture microorganisms</a:t>
            </a:r>
          </a:p>
          <a:p>
            <a:pPr lvl="1"/>
            <a:r>
              <a:rPr lang="en-GB" altLang="en-US" smtClean="0"/>
              <a:t>Reduce the yield of useful products</a:t>
            </a:r>
          </a:p>
          <a:p>
            <a:pPr lvl="1"/>
            <a:r>
              <a:rPr lang="en-GB" altLang="en-US" smtClean="0"/>
              <a:t>Cause spoilage of the product</a:t>
            </a:r>
          </a:p>
          <a:p>
            <a:pPr lvl="1"/>
            <a:r>
              <a:rPr lang="en-GB" altLang="en-US" smtClean="0"/>
              <a:t>Produce toxic chemicals</a:t>
            </a:r>
          </a:p>
          <a:p>
            <a:pPr lvl="1"/>
            <a:r>
              <a:rPr lang="en-GB" altLang="en-US" smtClean="0"/>
              <a:t>Destroy the culture microorganism or its products.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262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Methods to maintain asepsis</a:t>
            </a:r>
            <a:endParaRPr lang="en-US" altLang="en-US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smtClean="0"/>
              <a:t>Ensure all fermenters and attachments are sterile</a:t>
            </a:r>
          </a:p>
          <a:p>
            <a:pPr lvl="1">
              <a:lnSpc>
                <a:spcPct val="90000"/>
              </a:lnSpc>
            </a:pPr>
            <a:r>
              <a:rPr lang="en-GB" altLang="en-US" sz="2000" smtClean="0"/>
              <a:t>Cleaning with pasteurised steam</a:t>
            </a:r>
          </a:p>
          <a:p>
            <a:pPr lvl="1">
              <a:lnSpc>
                <a:spcPct val="90000"/>
              </a:lnSpc>
            </a:pPr>
            <a:r>
              <a:rPr lang="en-GB" altLang="en-US" sz="2000" smtClean="0"/>
              <a:t>Chemical sterilisation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Sterilise all liquids, solids and gases that enter the reaction vessel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Maintain a pressure difference between the air in the room where fermentation is taking place and outside</a:t>
            </a:r>
          </a:p>
          <a:p>
            <a:pPr lvl="1">
              <a:lnSpc>
                <a:spcPct val="90000"/>
              </a:lnSpc>
            </a:pPr>
            <a:r>
              <a:rPr lang="en-GB" altLang="en-US" sz="2000" smtClean="0"/>
              <a:t>Maintains a steady airflow out of the room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Ensure culture of microorganisms is pure</a:t>
            </a:r>
          </a:p>
          <a:p>
            <a:pPr>
              <a:lnSpc>
                <a:spcPct val="90000"/>
              </a:lnSpc>
            </a:pPr>
            <a:r>
              <a:rPr lang="en-GB" altLang="en-US" sz="2400" smtClean="0"/>
              <a:t>Ensure the workers do not introduce unwanted microorganisms from their skin.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5483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" y="-27384"/>
            <a:ext cx="86868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Guidelines for Quantitative Experiments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4997152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latin typeface="Arial"/>
              </a:rPr>
              <a:t>Line graphs</a:t>
            </a:r>
          </a:p>
          <a:p>
            <a:r>
              <a:rPr lang="en-GB" sz="1800" dirty="0" smtClean="0">
                <a:latin typeface="Arial"/>
              </a:rPr>
              <a:t>Straight lines should join points. A smooth curve is only drawn if there is reason to believe that intermediate values fall on the curve.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Arial"/>
              </a:rPr>
              <a:t>The independent variable should be plotted on the horizontal axis (x) and the dependent variable plotted on the vertical axis (y).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Arial"/>
              </a:rPr>
              <a:t>Axis labels should be stated horizontally and in lower case, using SI units.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Arial"/>
              </a:rPr>
              <a:t>Axes should have an arrow end when there is no scale. If the origin (0,0) is not included in a printed graph, the axis should be broken.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SymbolMT"/>
              </a:rPr>
              <a:t> </a:t>
            </a:r>
            <a:r>
              <a:rPr lang="en-GB" sz="1800" dirty="0" smtClean="0">
                <a:latin typeface="Arial"/>
              </a:rPr>
              <a:t>Points should be plotted with encircled dots or </a:t>
            </a:r>
            <a:r>
              <a:rPr lang="en-GB" sz="1800" dirty="0" err="1" smtClean="0">
                <a:latin typeface="Arial"/>
              </a:rPr>
              <a:t>saltire</a:t>
            </a:r>
            <a:r>
              <a:rPr lang="en-GB" sz="1800" dirty="0" smtClean="0">
                <a:latin typeface="Arial"/>
              </a:rPr>
              <a:t> crosses ( x ). When multiple curves are being plotted, vertical crosses ( + ) can be employed.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Arial"/>
              </a:rPr>
              <a:t>If a graph shows more than one curve, then each curve should be labelled, at the end of the line, to show what it represents.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" y="-27384"/>
            <a:ext cx="86868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Guidelines for Quantitative Experiments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4997152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latin typeface="Arial"/>
              </a:rPr>
              <a:t>Line graphs</a:t>
            </a:r>
          </a:p>
          <a:p>
            <a:r>
              <a:rPr lang="en-GB" sz="1800" dirty="0" smtClean="0">
                <a:latin typeface="Arial"/>
              </a:rPr>
              <a:t>Straight lines should join points. A smooth curve is only drawn if there is reason to believe that intermediate values fall on the curve.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Arial"/>
              </a:rPr>
              <a:t>The independent variable should be plotted on the horizontal axis (x) and the dependent variable plotted on the vertical axis (y).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Arial"/>
              </a:rPr>
              <a:t>Axis labels should be stated horizontally and in lower case, using SI units.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Arial"/>
              </a:rPr>
              <a:t>Axes should have an arrow end when there is no scale. If the origin (0,0) is not included in a printed graph, the axis should be broken.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SymbolMT"/>
              </a:rPr>
              <a:t> </a:t>
            </a:r>
            <a:r>
              <a:rPr lang="en-GB" sz="1800" dirty="0" smtClean="0">
                <a:latin typeface="Arial"/>
              </a:rPr>
              <a:t>Points should be plotted with encircled dots or </a:t>
            </a:r>
            <a:r>
              <a:rPr lang="en-GB" sz="1800" dirty="0" err="1" smtClean="0">
                <a:latin typeface="Arial"/>
              </a:rPr>
              <a:t>saltire</a:t>
            </a:r>
            <a:r>
              <a:rPr lang="en-GB" sz="1800" dirty="0" smtClean="0">
                <a:latin typeface="Arial"/>
              </a:rPr>
              <a:t> crosses ( x ). When multiple curves are being plotted, vertical crosses ( + ) can be employed.</a:t>
            </a:r>
          </a:p>
          <a:p>
            <a:endParaRPr lang="en-GB" sz="1800" dirty="0" smtClean="0">
              <a:latin typeface="Arial"/>
            </a:endParaRPr>
          </a:p>
          <a:p>
            <a:r>
              <a:rPr lang="en-GB" sz="1800" dirty="0" smtClean="0">
                <a:latin typeface="Arial"/>
              </a:rPr>
              <a:t>If a graph shows more than one curve, then each curve should be labelled, at the end of the line, to show what it represents.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Worksheet: Plotting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q1 on the sheet. (Line Graphs)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Marking your graph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GB" sz="2400" u="sng" dirty="0" smtClean="0"/>
              <a:t>Each point is equal to 1 mark</a:t>
            </a:r>
          </a:p>
          <a:p>
            <a:r>
              <a:rPr lang="en-GB" sz="2400" dirty="0" smtClean="0"/>
              <a:t>1. Line graph with plots joined by straight lines OR appropriate line/curve of best fit</a:t>
            </a:r>
          </a:p>
          <a:p>
            <a:r>
              <a:rPr lang="en-GB" sz="2400" dirty="0" smtClean="0"/>
              <a:t>2. x and y axes scaled correctly: equidistant intervals on both axes.</a:t>
            </a:r>
          </a:p>
          <a:p>
            <a:r>
              <a:rPr lang="en-GB" sz="2400" dirty="0" smtClean="0"/>
              <a:t>3. x axis labelled: Time (s); y axis labelled: Volume of gas collected  (cm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4. all points plotted correctly</a:t>
            </a:r>
          </a:p>
          <a:p>
            <a:r>
              <a:rPr lang="en-GB" sz="2400" dirty="0" smtClean="0"/>
              <a:t>5. lines labelled at the end OR an appropriate key used to include units (Concentration of 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(mol dm </a:t>
            </a:r>
            <a:r>
              <a:rPr lang="en-GB" sz="2400" baseline="30000" dirty="0" smtClean="0"/>
              <a:t>-3</a:t>
            </a:r>
            <a:r>
              <a:rPr lang="en-GB" sz="2400" dirty="0" smtClean="0"/>
              <a:t>))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Worksheet – graph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Q2. Using graphs in calculations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Q3.  Describing graphs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652</Words>
  <Application>Microsoft Office PowerPoint</Application>
  <PresentationFormat>On-screen Show (4:3)</PresentationFormat>
  <Paragraphs>76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SymbolMT</vt:lpstr>
      <vt:lpstr>Office Theme</vt:lpstr>
      <vt:lpstr>Learning outcomes</vt:lpstr>
      <vt:lpstr>Asepsis</vt:lpstr>
      <vt:lpstr>The importance of asepsis</vt:lpstr>
      <vt:lpstr>Methods to maintain asepsis</vt:lpstr>
      <vt:lpstr>Guidelines for Quantitative Experiments</vt:lpstr>
      <vt:lpstr>Guidelines for Quantitative Experiments</vt:lpstr>
      <vt:lpstr>Worksheet: Plotting graphs</vt:lpstr>
      <vt:lpstr>Marking your graph</vt:lpstr>
      <vt:lpstr>Worksheet – graph skills</vt:lpstr>
      <vt:lpstr>Quantitative Experiment</vt:lpstr>
      <vt:lpstr>Exam Practice – Unit 5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Mrs L</dc:creator>
  <cp:lastModifiedBy>Seran Bradley</cp:lastModifiedBy>
  <cp:revision>37</cp:revision>
  <dcterms:created xsi:type="dcterms:W3CDTF">2011-02-07T08:57:48Z</dcterms:created>
  <dcterms:modified xsi:type="dcterms:W3CDTF">2015-01-29T22:29:24Z</dcterms:modified>
</cp:coreProperties>
</file>