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1"/>
  </p:notesMasterIdLst>
  <p:handoutMasterIdLst>
    <p:handoutMasterId r:id="rId22"/>
  </p:handoutMasterIdLst>
  <p:sldIdLst>
    <p:sldId id="287" r:id="rId4"/>
    <p:sldId id="288" r:id="rId5"/>
    <p:sldId id="289" r:id="rId6"/>
    <p:sldId id="291" r:id="rId7"/>
    <p:sldId id="293" r:id="rId8"/>
    <p:sldId id="294" r:id="rId9"/>
    <p:sldId id="281" r:id="rId10"/>
    <p:sldId id="284" r:id="rId11"/>
    <p:sldId id="267" r:id="rId12"/>
    <p:sldId id="275" r:id="rId13"/>
    <p:sldId id="259" r:id="rId14"/>
    <p:sldId id="276" r:id="rId15"/>
    <p:sldId id="282" r:id="rId16"/>
    <p:sldId id="292" r:id="rId17"/>
    <p:sldId id="277" r:id="rId18"/>
    <p:sldId id="279" r:id="rId19"/>
    <p:sldId id="29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33CCFF"/>
    <a:srgbClr val="FFCC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4D0BC9-7187-484D-AB0C-D2D72EF251A9}" type="slidenum">
              <a:rPr lang="en-US"/>
              <a:pPr/>
              <a:t>‹#›</a:t>
            </a:fld>
            <a:endParaRPr lang="en-US"/>
          </a:p>
        </p:txBody>
      </p:sp>
    </p:spTree>
    <p:extLst>
      <p:ext uri="{BB962C8B-B14F-4D97-AF65-F5344CB8AC3E}">
        <p14:creationId xmlns:p14="http://schemas.microsoft.com/office/powerpoint/2010/main" val="158966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AF9E93-CC94-4F76-BF6B-C89A511438F8}" type="datetimeFigureOut">
              <a:rPr lang="en-GB" smtClean="0"/>
              <a:t>22/08/2017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2984B-6357-4E21-9D70-7F63687DBCC4}" type="slidenum">
              <a:rPr lang="en-GB" smtClean="0"/>
              <a:t>‹#›</a:t>
            </a:fld>
            <a:endParaRPr lang="en-GB"/>
          </a:p>
        </p:txBody>
      </p:sp>
    </p:spTree>
    <p:extLst>
      <p:ext uri="{BB962C8B-B14F-4D97-AF65-F5344CB8AC3E}">
        <p14:creationId xmlns:p14="http://schemas.microsoft.com/office/powerpoint/2010/main" val="2715753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Cardiac muscle = myogenic – initiates its own beat at regular intervals. Atrial</a:t>
            </a:r>
            <a:r>
              <a:rPr lang="en-GB" baseline="0" dirty="0" smtClean="0"/>
              <a:t> has a higher myogenic rate than the ventricular muscle.</a:t>
            </a:r>
            <a:endParaRPr lang="en-GB" dirty="0"/>
          </a:p>
        </p:txBody>
      </p:sp>
      <p:sp>
        <p:nvSpPr>
          <p:cNvPr id="4" name="Slide Number Placeholder 3"/>
          <p:cNvSpPr>
            <a:spLocks noGrp="1"/>
          </p:cNvSpPr>
          <p:nvPr>
            <p:ph type="sldNum" sz="quarter" idx="10"/>
          </p:nvPr>
        </p:nvSpPr>
        <p:spPr/>
        <p:txBody>
          <a:bodyPr/>
          <a:lstStyle/>
          <a:p>
            <a:fld id="{F602984B-6357-4E21-9D70-7F63687DBCC4}" type="slidenum">
              <a:rPr lang="en-GB" smtClean="0"/>
              <a:t>3</a:t>
            </a:fld>
            <a:endParaRPr lang="en-GB"/>
          </a:p>
        </p:txBody>
      </p:sp>
    </p:spTree>
    <p:extLst>
      <p:ext uri="{BB962C8B-B14F-4D97-AF65-F5344CB8AC3E}">
        <p14:creationId xmlns:p14="http://schemas.microsoft.com/office/powerpoint/2010/main" val="4147408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C1D755-F75E-448E-84DB-982AF1B9CB3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FC96D-5CCD-43A1-890A-C04DB26FD2D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680F48-50E5-499F-825E-228761C696B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199148-5588-4047-BA98-9699FCB820E7}" type="datetimeFigureOut">
              <a:rPr lang="en-US" smtClean="0"/>
              <a:pPr/>
              <a:t>8/22/2017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99148-5588-4047-BA98-9699FCB820E7}" type="datetimeFigureOut">
              <a:rPr lang="en-US" smtClean="0"/>
              <a:pPr/>
              <a:t>8/22/2017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99148-5588-4047-BA98-9699FCB820E7}" type="datetimeFigureOut">
              <a:rPr lang="en-US" smtClean="0"/>
              <a:pPr/>
              <a:t>8/22/2017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199148-5588-4047-BA98-9699FCB820E7}" type="datetimeFigureOut">
              <a:rPr lang="en-US" smtClean="0"/>
              <a:pPr/>
              <a:t>8/22/2017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199148-5588-4047-BA98-9699FCB820E7}" type="datetimeFigureOut">
              <a:rPr lang="en-US" smtClean="0"/>
              <a:pPr/>
              <a:t>8/22/2017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199148-5588-4047-BA98-9699FCB820E7}" type="datetimeFigureOut">
              <a:rPr lang="en-US" smtClean="0"/>
              <a:pPr/>
              <a:t>8/22/2017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99148-5588-4047-BA98-9699FCB820E7}" type="datetimeFigureOut">
              <a:rPr lang="en-US" smtClean="0"/>
              <a:pPr/>
              <a:t>8/22/2017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99148-5588-4047-BA98-9699FCB820E7}" type="datetimeFigureOut">
              <a:rPr lang="en-US" smtClean="0"/>
              <a:pPr/>
              <a:t>8/22/2017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05A191-BD07-434A-BBEF-0A431C71D34A}"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99148-5588-4047-BA98-9699FCB820E7}" type="datetimeFigureOut">
              <a:rPr lang="en-US" smtClean="0"/>
              <a:pPr/>
              <a:t>8/22/2017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99148-5588-4047-BA98-9699FCB820E7}" type="datetimeFigureOut">
              <a:rPr lang="en-US" smtClean="0"/>
              <a:pPr/>
              <a:t>8/22/2017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99148-5588-4047-BA98-9699FCB820E7}" type="datetimeFigureOut">
              <a:rPr lang="en-US" smtClean="0"/>
              <a:pPr/>
              <a:t>8/22/2017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CFEF22-D399-47E9-8032-D027F8CABD3A}"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48B961B9-76C4-4290-99C6-A40B651F998B}" type="datetimeFigureOut">
              <a:rPr lang="en-US" smtClean="0"/>
              <a:pPr/>
              <a:t>8/22/2017</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p:txBody>
          <a:bodyPr/>
          <a:lstStyle/>
          <a:p>
            <a:fld id="{48B961B9-76C4-4290-99C6-A40B651F998B}" type="datetimeFigureOut">
              <a:rPr lang="en-US" smtClean="0"/>
              <a:pPr/>
              <a:t>8/22/2017</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8B961B9-76C4-4290-99C6-A40B651F998B}" type="datetimeFigureOut">
              <a:rPr lang="en-US" smtClean="0"/>
              <a:pPr/>
              <a:t>8/22/2017</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C2E12B53-33FC-4C5A-B7AE-0F1857B3732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8B961B9-76C4-4290-99C6-A40B651F998B}" type="datetimeFigureOut">
              <a:rPr lang="en-US" smtClean="0"/>
              <a:pPr/>
              <a:t>8/22/2017</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8B961B9-76C4-4290-99C6-A40B651F998B}" type="datetimeFigureOut">
              <a:rPr lang="en-US" smtClean="0"/>
              <a:pPr/>
              <a:t>8/22/2017</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48B961B9-76C4-4290-99C6-A40B651F998B}" type="datetimeFigureOut">
              <a:rPr lang="en-US" smtClean="0"/>
              <a:pPr/>
              <a:t>8/22/2017</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8B961B9-76C4-4290-99C6-A40B651F998B}" type="datetimeFigureOut">
              <a:rPr lang="en-US" smtClean="0"/>
              <a:pPr/>
              <a:t>8/22/2017</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AA679F-F53D-4BA6-8D77-9F7DEBBB7BCC}"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48B961B9-76C4-4290-99C6-A40B651F998B}" type="datetimeFigureOut">
              <a:rPr lang="en-US" smtClean="0"/>
              <a:pPr/>
              <a:t>8/22/2017</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48B961B9-76C4-4290-99C6-A40B651F998B}" type="datetimeFigureOut">
              <a:rPr lang="en-US" smtClean="0"/>
              <a:pPr/>
              <a:t>8/22/2017</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48B961B9-76C4-4290-99C6-A40B651F998B}" type="datetimeFigureOut">
              <a:rPr lang="en-US" smtClean="0"/>
              <a:pPr/>
              <a:t>8/22/2017</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48B961B9-76C4-4290-99C6-A40B651F998B}" type="datetimeFigureOut">
              <a:rPr lang="en-US" smtClean="0"/>
              <a:pPr/>
              <a:t>8/22/2017</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C2E12B53-33FC-4C5A-B7AE-0F1857B3732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48B961B9-76C4-4290-99C6-A40B651F998B}"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12B53-33FC-4C5A-B7AE-0F1857B373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89B565-7B79-4102-BAF8-4FD0DC14731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D1D4505-2827-4164-B6C8-104CEC247B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E7DDA9-2C3F-4EB0-BF93-B51FB32CF1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7AF2DE0-A484-4677-A48C-BBE6079A78C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046E25-4253-4B22-9060-B3AEA30B295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C70F77-57DD-4999-92C9-49357BC9A4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68EC60-4EC1-485F-AAF5-7E762FE8608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99148-5588-4047-BA98-9699FCB820E7}" type="datetimeFigureOut">
              <a:rPr lang="en-US" smtClean="0"/>
              <a:pPr/>
              <a:t>8/22/2017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FEF22-D399-47E9-8032-D027F8CABD3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48B961B9-76C4-4290-99C6-A40B651F998B}" type="datetimeFigureOut">
              <a:rPr lang="en-US" smtClean="0"/>
              <a:pPr/>
              <a:t>8/22/2017</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C2E12B53-33FC-4C5A-B7AE-0F1857B37324}" type="slidenum">
              <a:rPr lang="en-US" smtClean="0"/>
              <a:pPr/>
              <a:t>‹#›</a:t>
            </a:fld>
            <a:endParaRPr lang="en-US"/>
          </a:p>
        </p:txBody>
      </p:sp>
      <p:sp>
        <p:nvSpPr>
          <p:cNvPr id="22" name="正方形/長方形 21"/>
          <p:cNvSpPr>
            <a:spLocks noGrp="1"/>
          </p:cNvSpPr>
          <p:nvPr>
            <p:ph type="title"/>
          </p:nvPr>
        </p:nvSpPr>
        <p:spPr>
          <a:xfrm>
            <a:off x="457200" y="274638"/>
            <a:ext cx="8229600" cy="1143000"/>
          </a:xfrm>
          <a:prstGeom prst="rect">
            <a:avLst/>
          </a:prstGeom>
          <a:noFill/>
        </p:spPr>
        <p:txBody>
          <a:bodyPr vert="horz" rtlCol="0" anchor="ctr">
            <a:normAutofit/>
          </a:bodyPr>
          <a:lstStyle/>
          <a:p>
            <a:r>
              <a:rPr kumimoji="1" lang="ja-JP" altLang="en-US" dirty="0" smtClean="0"/>
              <a:t>マスタ タイトルの書式設定</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ctrTitle"/>
          </p:nvPr>
        </p:nvSpPr>
        <p:spPr>
          <a:xfrm>
            <a:off x="1042988" y="2457450"/>
            <a:ext cx="7058025" cy="1103313"/>
          </a:xfrm>
        </p:spPr>
        <p:txBody>
          <a:bodyPr>
            <a:noAutofit/>
          </a:bodyPr>
          <a:lstStyle/>
          <a:p>
            <a:pPr algn="ctr">
              <a:spcBef>
                <a:spcPts val="0"/>
              </a:spcBef>
              <a:defRPr/>
            </a:pPr>
            <a:r>
              <a:rPr lang="en-GB" sz="4400" dirty="0"/>
              <a:t>Module 5 Communication, homeostasis &amp; energy</a:t>
            </a:r>
          </a:p>
        </p:txBody>
      </p:sp>
      <p:sp>
        <p:nvSpPr>
          <p:cNvPr id="17411" name="Rectangle 3"/>
          <p:cNvSpPr txBox="1">
            <a:spLocks noGrp="1"/>
          </p:cNvSpPr>
          <p:nvPr>
            <p:ph type="subTitle" idx="1"/>
          </p:nvPr>
        </p:nvSpPr>
        <p:spPr>
          <a:xfrm>
            <a:off x="2195513" y="4238625"/>
            <a:ext cx="4800600" cy="1314450"/>
          </a:xfrm>
        </p:spPr>
        <p:txBody>
          <a:bodyPr/>
          <a:lstStyle/>
          <a:p>
            <a:pPr marR="0" algn="ctr"/>
            <a:r>
              <a:rPr altLang="en-US" sz="2400" dirty="0" smtClean="0">
                <a:latin typeface="Arial" panose="020B0604020202020204" pitchFamily="34" charset="0"/>
                <a:cs typeface="Arial" panose="020B0604020202020204" pitchFamily="34" charset="0"/>
              </a:rPr>
              <a:t>Block 2C </a:t>
            </a:r>
            <a:r>
              <a:rPr lang="en-GB" altLang="en-US" sz="2400" dirty="0" smtClean="0">
                <a:latin typeface="Arial" panose="020B0604020202020204" pitchFamily="34" charset="0"/>
                <a:cs typeface="Arial" panose="020B0604020202020204" pitchFamily="34" charset="0"/>
              </a:rPr>
              <a:t>–</a:t>
            </a:r>
            <a:r>
              <a:rPr altLang="en-US" sz="2400" dirty="0" smtClean="0">
                <a:latin typeface="Arial" panose="020B0604020202020204" pitchFamily="34" charset="0"/>
                <a:cs typeface="Arial" panose="020B0604020202020204" pitchFamily="34" charset="0"/>
              </a:rPr>
              <a:t> 5.5 </a:t>
            </a:r>
            <a:r>
              <a:rPr lang="en-GB" altLang="en-US" sz="2400" dirty="0" smtClean="0">
                <a:latin typeface="Arial" panose="020B0604020202020204" pitchFamily="34" charset="0"/>
                <a:cs typeface="Arial" panose="020B0604020202020204" pitchFamily="34" charset="0"/>
              </a:rPr>
              <a:t>Animal responses</a:t>
            </a:r>
            <a:endParaRPr altLang="en-US" sz="2400" dirty="0" smtClean="0">
              <a:latin typeface="Arial" panose="020B0604020202020204" pitchFamily="34" charset="0"/>
              <a:cs typeface="Arial" panose="020B0604020202020204" pitchFamily="34" charset="0"/>
            </a:endParaRPr>
          </a:p>
          <a:p>
            <a:pPr marR="0" algn="ctr"/>
            <a:r>
              <a:rPr altLang="en-US" sz="2400" dirty="0" smtClean="0">
                <a:latin typeface="Arial" panose="020B0604020202020204" pitchFamily="34" charset="0"/>
                <a:cs typeface="Arial" panose="020B0604020202020204" pitchFamily="34" charset="0"/>
              </a:rPr>
              <a:t>5.5.</a:t>
            </a:r>
            <a:r>
              <a:rPr lang="en-GB" altLang="en-US" sz="2400" dirty="0">
                <a:latin typeface="Arial" panose="020B0604020202020204" pitchFamily="34" charset="0"/>
                <a:cs typeface="Arial" panose="020B0604020202020204" pitchFamily="34" charset="0"/>
              </a:rPr>
              <a:t>9</a:t>
            </a:r>
            <a:r>
              <a:rPr altLang="en-US" sz="2400" dirty="0" smtClean="0">
                <a:latin typeface="Arial" panose="020B0604020202020204" pitchFamily="34" charset="0"/>
                <a:cs typeface="Arial" panose="020B0604020202020204" pitchFamily="34" charset="0"/>
              </a:rPr>
              <a:t> Co</a:t>
            </a:r>
            <a:r>
              <a:rPr lang="en-GB" altLang="en-US" sz="2400" dirty="0" err="1" smtClean="0">
                <a:latin typeface="Arial" panose="020B0604020202020204" pitchFamily="34" charset="0"/>
                <a:cs typeface="Arial" panose="020B0604020202020204" pitchFamily="34" charset="0"/>
              </a:rPr>
              <a:t>ntrolling</a:t>
            </a:r>
            <a:r>
              <a:rPr lang="en-GB" altLang="en-US" sz="2400" dirty="0" smtClean="0">
                <a:latin typeface="Arial" panose="020B0604020202020204" pitchFamily="34" charset="0"/>
                <a:cs typeface="Arial" panose="020B0604020202020204" pitchFamily="34" charset="0"/>
              </a:rPr>
              <a:t> heart rate</a:t>
            </a:r>
            <a:endParaRPr altLang="en-US" sz="2400" dirty="0" smtClean="0">
              <a:latin typeface="Arial" panose="020B0604020202020204" pitchFamily="34" charset="0"/>
              <a:cs typeface="Arial" panose="020B0604020202020204" pitchFamily="34" charset="0"/>
            </a:endParaRPr>
          </a:p>
          <a:p>
            <a:pPr marR="0" algn="ctr"/>
            <a:endParaRPr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7985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388" y="-24"/>
            <a:ext cx="8785225" cy="633412"/>
          </a:xfrm>
        </p:spPr>
        <p:txBody>
          <a:bodyPr/>
          <a:lstStyle/>
          <a:p>
            <a:r>
              <a:rPr lang="en-GB" sz="2400" u="sng" dirty="0"/>
              <a:t>The control of the heartbeat during increased muscular activity</a:t>
            </a:r>
            <a:endParaRPr lang="en-US" sz="2400" u="sng" dirty="0"/>
          </a:p>
        </p:txBody>
      </p:sp>
      <p:pic>
        <p:nvPicPr>
          <p:cNvPr id="4100" name="Picture 4"/>
          <p:cNvPicPr>
            <a:picLocks noChangeAspect="1" noChangeArrowheads="1"/>
          </p:cNvPicPr>
          <p:nvPr/>
        </p:nvPicPr>
        <p:blipFill>
          <a:blip r:embed="rId2"/>
          <a:srcRect/>
          <a:stretch>
            <a:fillRect/>
          </a:stretch>
        </p:blipFill>
        <p:spPr bwMode="auto">
          <a:xfrm>
            <a:off x="248952" y="487115"/>
            <a:ext cx="5394618" cy="6370886"/>
          </a:xfrm>
          <a:prstGeom prst="rect">
            <a:avLst/>
          </a:prstGeom>
          <a:noFill/>
          <a:ln w="9525">
            <a:noFill/>
            <a:miter lim="800000"/>
            <a:headEnd/>
            <a:tailEnd/>
          </a:ln>
          <a:effectLst/>
        </p:spPr>
      </p:pic>
      <p:sp>
        <p:nvSpPr>
          <p:cNvPr id="13" name="Rectangle 12"/>
          <p:cNvSpPr/>
          <p:nvPr/>
        </p:nvSpPr>
        <p:spPr>
          <a:xfrm>
            <a:off x="5929322" y="1357298"/>
            <a:ext cx="3000396" cy="4643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Look at the diagram. Can you work out how the information from the aorta and carotid sinus lead to a change in heart rate?</a:t>
            </a:r>
            <a:endParaRPr lang="en-GB" sz="2800"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Why Increase Heart Rate?</a:t>
            </a:r>
            <a:endParaRPr lang="en-US"/>
          </a:p>
        </p:txBody>
      </p:sp>
      <p:sp>
        <p:nvSpPr>
          <p:cNvPr id="5123" name="Rectangle 3"/>
          <p:cNvSpPr>
            <a:spLocks noGrp="1" noChangeArrowheads="1"/>
          </p:cNvSpPr>
          <p:nvPr>
            <p:ph type="body" idx="1"/>
          </p:nvPr>
        </p:nvSpPr>
        <p:spPr/>
        <p:txBody>
          <a:bodyPr/>
          <a:lstStyle/>
          <a:p>
            <a:r>
              <a:rPr lang="en-GB" dirty="0"/>
              <a:t>The blood supply to the lungs is increased, so </a:t>
            </a:r>
            <a:r>
              <a:rPr lang="en-GB" b="1" dirty="0"/>
              <a:t>CO</a:t>
            </a:r>
            <a:r>
              <a:rPr lang="en-GB" b="1" baseline="-25000" dirty="0"/>
              <a:t>2</a:t>
            </a:r>
            <a:r>
              <a:rPr lang="en-GB" b="1" dirty="0"/>
              <a:t> </a:t>
            </a:r>
            <a:r>
              <a:rPr lang="en-GB" dirty="0"/>
              <a:t>is taken to the lungs for removal more quickly.</a:t>
            </a:r>
          </a:p>
          <a:p>
            <a:r>
              <a:rPr lang="en-GB" dirty="0"/>
              <a:t>The blood supply to the tissues is increased, so </a:t>
            </a:r>
            <a:r>
              <a:rPr lang="en-GB" b="1" dirty="0"/>
              <a:t>O</a:t>
            </a:r>
            <a:r>
              <a:rPr lang="en-GB" b="1" baseline="-25000" dirty="0"/>
              <a:t>2</a:t>
            </a:r>
            <a:r>
              <a:rPr lang="en-GB" dirty="0"/>
              <a:t> supply for respiration is increased.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6177"/>
            <a:ext cx="8229600" cy="4525963"/>
          </a:xfrm>
        </p:spPr>
        <p:txBody>
          <a:bodyPr/>
          <a:lstStyle/>
          <a:p>
            <a:pPr>
              <a:buNone/>
            </a:pPr>
            <a:r>
              <a:rPr lang="en-GB" dirty="0" smtClean="0"/>
              <a:t>	Create a flow chart to explain how the heart rate is controlled – use worksheet</a:t>
            </a:r>
          </a:p>
          <a:p>
            <a:pPr>
              <a:buNone/>
            </a:pPr>
            <a:endParaRPr lang="en-GB" dirty="0" smtClean="0"/>
          </a:p>
          <a:p>
            <a:pPr>
              <a:buNone/>
            </a:pPr>
            <a:r>
              <a:rPr lang="en-GB" dirty="0" smtClean="0"/>
              <a:t>	Include what causes the heart rate to increase or decrease.</a:t>
            </a:r>
          </a:p>
          <a:p>
            <a:pPr>
              <a:buNone/>
            </a:pPr>
            <a:endParaRPr lang="en-GB" dirty="0" smtClean="0"/>
          </a:p>
          <a:p>
            <a:pPr>
              <a:buNone/>
            </a:pPr>
            <a:r>
              <a:rPr lang="en-GB" dirty="0" smtClean="0"/>
              <a:t>	</a:t>
            </a:r>
            <a:r>
              <a:rPr lang="en-GB" dirty="0" smtClean="0">
                <a:solidFill>
                  <a:schemeClr val="accent2"/>
                </a:solidFill>
              </a:rPr>
              <a:t>Use the </a:t>
            </a:r>
            <a:r>
              <a:rPr lang="en-GB" dirty="0" smtClean="0">
                <a:solidFill>
                  <a:schemeClr val="accent2"/>
                </a:solidFill>
              </a:rPr>
              <a:t>pages 101-102 - help</a:t>
            </a:r>
            <a:endParaRPr lang="en-GB"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0" descr="Picture1.jpg"/>
          <p:cNvPicPr>
            <a:picLocks noChangeAspect="1" noChangeArrowheads="1"/>
          </p:cNvPicPr>
          <p:nvPr/>
        </p:nvPicPr>
        <p:blipFill>
          <a:blip r:embed="rId2"/>
          <a:srcRect/>
          <a:stretch>
            <a:fillRect/>
          </a:stretch>
        </p:blipFill>
        <p:spPr bwMode="auto">
          <a:xfrm>
            <a:off x="2571736" y="1071546"/>
            <a:ext cx="3863978" cy="4562466"/>
          </a:xfrm>
          <a:prstGeom prst="rect">
            <a:avLst/>
          </a:prstGeom>
          <a:noFill/>
          <a:ln w="9525">
            <a:noFill/>
            <a:miter lim="800000"/>
            <a:headEnd/>
            <a:tailEnd/>
          </a:ln>
        </p:spPr>
      </p:pic>
      <p:sp>
        <p:nvSpPr>
          <p:cNvPr id="3" name="Rectangle 2"/>
          <p:cNvSpPr/>
          <p:nvPr/>
        </p:nvSpPr>
        <p:spPr>
          <a:xfrm>
            <a:off x="99406" y="591006"/>
            <a:ext cx="4141694" cy="7858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Blood CO</a:t>
            </a:r>
            <a:r>
              <a:rPr lang="en-GB" b="1" baseline="-25000" dirty="0" smtClean="0">
                <a:solidFill>
                  <a:schemeClr val="tx1"/>
                </a:solidFill>
              </a:rPr>
              <a:t>2</a:t>
            </a:r>
            <a:r>
              <a:rPr lang="en-GB" b="1" dirty="0" smtClean="0">
                <a:solidFill>
                  <a:schemeClr val="tx1"/>
                </a:solidFill>
              </a:rPr>
              <a:t> levels increase due to more respiration. Blood pH </a:t>
            </a:r>
            <a:r>
              <a:rPr lang="en-GB" b="1" dirty="0" smtClean="0">
                <a:solidFill>
                  <a:schemeClr val="tx1"/>
                </a:solidFill>
              </a:rPr>
              <a:t>drops.</a:t>
            </a:r>
          </a:p>
          <a:p>
            <a:pPr algn="ctr"/>
            <a:r>
              <a:rPr lang="en-GB" b="1" dirty="0" smtClean="0">
                <a:solidFill>
                  <a:schemeClr val="accent4"/>
                </a:solidFill>
              </a:rPr>
              <a:t>Increase in Blood pressure</a:t>
            </a:r>
            <a:endParaRPr lang="en-GB" b="1" dirty="0">
              <a:solidFill>
                <a:schemeClr val="accent4"/>
              </a:solidFill>
            </a:endParaRPr>
          </a:p>
        </p:txBody>
      </p:sp>
      <p:sp>
        <p:nvSpPr>
          <p:cNvPr id="4" name="Rectangle 3"/>
          <p:cNvSpPr/>
          <p:nvPr/>
        </p:nvSpPr>
        <p:spPr>
          <a:xfrm>
            <a:off x="149170" y="1785926"/>
            <a:ext cx="3702750" cy="105481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Detected by chemoreceptors (in aorta &amp; carotid sinus</a:t>
            </a:r>
            <a:r>
              <a:rPr lang="en-GB" b="1" dirty="0" smtClean="0">
                <a:solidFill>
                  <a:schemeClr val="tx1"/>
                </a:solidFill>
              </a:rPr>
              <a:t>)</a:t>
            </a:r>
          </a:p>
          <a:p>
            <a:pPr algn="ctr"/>
            <a:r>
              <a:rPr lang="en-GB" b="1" dirty="0" smtClean="0">
                <a:solidFill>
                  <a:schemeClr val="accent4"/>
                </a:solidFill>
              </a:rPr>
              <a:t>Stretch receptors in carotid sinus (carotid artery)</a:t>
            </a:r>
            <a:endParaRPr lang="en-GB" b="1" dirty="0">
              <a:solidFill>
                <a:schemeClr val="accent4"/>
              </a:solidFill>
            </a:endParaRPr>
          </a:p>
        </p:txBody>
      </p:sp>
      <p:sp>
        <p:nvSpPr>
          <p:cNvPr id="5" name="Rectangle 4"/>
          <p:cNvSpPr/>
          <p:nvPr/>
        </p:nvSpPr>
        <p:spPr>
          <a:xfrm>
            <a:off x="285720" y="3108654"/>
            <a:ext cx="2786082" cy="7858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Increase in nerve impulses to cardiac centre in medulla oblongata in brain.</a:t>
            </a:r>
            <a:endParaRPr lang="en-GB" b="1" dirty="0">
              <a:solidFill>
                <a:schemeClr val="tx1"/>
              </a:solidFill>
            </a:endParaRPr>
          </a:p>
        </p:txBody>
      </p:sp>
      <p:sp>
        <p:nvSpPr>
          <p:cNvPr id="6" name="Rectangle 5"/>
          <p:cNvSpPr/>
          <p:nvPr/>
        </p:nvSpPr>
        <p:spPr>
          <a:xfrm>
            <a:off x="225738" y="4270349"/>
            <a:ext cx="2990136" cy="109574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AP’s sent down the  </a:t>
            </a:r>
            <a:r>
              <a:rPr lang="en-GB" b="1" dirty="0" smtClean="0">
                <a:solidFill>
                  <a:schemeClr val="tx1"/>
                </a:solidFill>
              </a:rPr>
              <a:t>along </a:t>
            </a:r>
            <a:r>
              <a:rPr lang="en-GB" b="1" dirty="0" smtClean="0">
                <a:solidFill>
                  <a:schemeClr val="tx1"/>
                </a:solidFill>
              </a:rPr>
              <a:t> sympathetic nerve (</a:t>
            </a:r>
            <a:r>
              <a:rPr lang="en-GB" b="1" dirty="0" err="1" smtClean="0">
                <a:solidFill>
                  <a:schemeClr val="tx1"/>
                </a:solidFill>
              </a:rPr>
              <a:t>accelerans</a:t>
            </a:r>
            <a:r>
              <a:rPr lang="en-GB" b="1" dirty="0" smtClean="0">
                <a:solidFill>
                  <a:schemeClr val="tx1"/>
                </a:solidFill>
              </a:rPr>
              <a:t> nerve) release of noradrenaline at the </a:t>
            </a:r>
            <a:r>
              <a:rPr lang="en-GB" b="1" dirty="0" smtClean="0">
                <a:solidFill>
                  <a:schemeClr val="tx1"/>
                </a:solidFill>
              </a:rPr>
              <a:t>SAN  </a:t>
            </a:r>
            <a:endParaRPr lang="en-GB" b="1" dirty="0">
              <a:solidFill>
                <a:schemeClr val="tx1"/>
              </a:solidFill>
            </a:endParaRPr>
          </a:p>
        </p:txBody>
      </p:sp>
      <p:sp>
        <p:nvSpPr>
          <p:cNvPr id="7" name="Rectangle 6"/>
          <p:cNvSpPr/>
          <p:nvPr/>
        </p:nvSpPr>
        <p:spPr>
          <a:xfrm>
            <a:off x="387747" y="5805980"/>
            <a:ext cx="2786082" cy="7858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Heart rate increases</a:t>
            </a:r>
            <a:endParaRPr lang="en-GB" b="1" dirty="0">
              <a:solidFill>
                <a:schemeClr val="tx1"/>
              </a:solidFill>
            </a:endParaRPr>
          </a:p>
        </p:txBody>
      </p:sp>
      <p:sp>
        <p:nvSpPr>
          <p:cNvPr id="9" name="Rectangle 8"/>
          <p:cNvSpPr/>
          <p:nvPr/>
        </p:nvSpPr>
        <p:spPr>
          <a:xfrm>
            <a:off x="6072198" y="642918"/>
            <a:ext cx="2786082" cy="785818"/>
          </a:xfrm>
          <a:prstGeom prst="rect">
            <a:avLst/>
          </a:prstGeom>
          <a:solidFill>
            <a:srgbClr val="FB31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Blood CO</a:t>
            </a:r>
            <a:r>
              <a:rPr lang="en-GB" b="1" baseline="-25000" dirty="0" smtClean="0"/>
              <a:t>2</a:t>
            </a:r>
            <a:r>
              <a:rPr lang="en-GB" b="1" dirty="0" smtClean="0"/>
              <a:t> levels decreases due to reduced respiration. Blood pH rises.</a:t>
            </a:r>
            <a:endParaRPr lang="en-GB" b="1" dirty="0"/>
          </a:p>
        </p:txBody>
      </p:sp>
      <p:sp>
        <p:nvSpPr>
          <p:cNvPr id="10" name="Rectangle 9"/>
          <p:cNvSpPr/>
          <p:nvPr/>
        </p:nvSpPr>
        <p:spPr>
          <a:xfrm>
            <a:off x="6072198" y="1785926"/>
            <a:ext cx="2786082" cy="785818"/>
          </a:xfrm>
          <a:prstGeom prst="rect">
            <a:avLst/>
          </a:prstGeom>
          <a:solidFill>
            <a:srgbClr val="FB31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Detected by </a:t>
            </a:r>
            <a:r>
              <a:rPr lang="en-GB" b="1" dirty="0" err="1" smtClean="0"/>
              <a:t>chemoreceptors</a:t>
            </a:r>
            <a:r>
              <a:rPr lang="en-GB" b="1" dirty="0" smtClean="0"/>
              <a:t> (in aorta &amp; carotid sinus)</a:t>
            </a:r>
            <a:endParaRPr lang="en-GB" b="1" dirty="0"/>
          </a:p>
        </p:txBody>
      </p:sp>
      <p:sp>
        <p:nvSpPr>
          <p:cNvPr id="11" name="Rectangle 10"/>
          <p:cNvSpPr/>
          <p:nvPr/>
        </p:nvSpPr>
        <p:spPr>
          <a:xfrm>
            <a:off x="6072198" y="3000372"/>
            <a:ext cx="2786082" cy="785818"/>
          </a:xfrm>
          <a:prstGeom prst="rect">
            <a:avLst/>
          </a:prstGeom>
          <a:solidFill>
            <a:srgbClr val="FB31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Decrease in nerve impulses to cardiac centre in medulla oblongata in brain.</a:t>
            </a:r>
            <a:endParaRPr lang="en-GB" b="1" dirty="0"/>
          </a:p>
        </p:txBody>
      </p:sp>
      <p:sp>
        <p:nvSpPr>
          <p:cNvPr id="12" name="Rectangle 11"/>
          <p:cNvSpPr/>
          <p:nvPr/>
        </p:nvSpPr>
        <p:spPr>
          <a:xfrm>
            <a:off x="6107917" y="4118630"/>
            <a:ext cx="2786082" cy="1348174"/>
          </a:xfrm>
          <a:prstGeom prst="rect">
            <a:avLst/>
          </a:prstGeom>
          <a:solidFill>
            <a:srgbClr val="FB31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APs sent down the </a:t>
            </a:r>
            <a:r>
              <a:rPr lang="en-GB" b="1" dirty="0" smtClean="0"/>
              <a:t> </a:t>
            </a:r>
            <a:r>
              <a:rPr lang="en-GB" b="1" dirty="0" err="1" smtClean="0"/>
              <a:t>vagus</a:t>
            </a:r>
            <a:r>
              <a:rPr lang="en-GB" b="1" dirty="0" smtClean="0"/>
              <a:t> nerve (parasympathetic nerve) </a:t>
            </a:r>
            <a:r>
              <a:rPr lang="en-GB" b="1" dirty="0" smtClean="0"/>
              <a:t>release of acetylcholine at the SAN</a:t>
            </a:r>
            <a:endParaRPr lang="en-GB" b="1" dirty="0"/>
          </a:p>
        </p:txBody>
      </p:sp>
      <p:sp>
        <p:nvSpPr>
          <p:cNvPr id="13" name="Rectangle 12"/>
          <p:cNvSpPr/>
          <p:nvPr/>
        </p:nvSpPr>
        <p:spPr>
          <a:xfrm>
            <a:off x="6140350" y="5835950"/>
            <a:ext cx="2786082" cy="785818"/>
          </a:xfrm>
          <a:prstGeom prst="rect">
            <a:avLst/>
          </a:prstGeom>
          <a:solidFill>
            <a:srgbClr val="FB31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Heart rate decreases</a:t>
            </a:r>
            <a:endParaRPr lang="en-GB" b="1" dirty="0"/>
          </a:p>
        </p:txBody>
      </p:sp>
      <p:sp>
        <p:nvSpPr>
          <p:cNvPr id="14" name="Rectangle 13"/>
          <p:cNvSpPr/>
          <p:nvPr/>
        </p:nvSpPr>
        <p:spPr>
          <a:xfrm>
            <a:off x="285720" y="0"/>
            <a:ext cx="3143272" cy="50004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During exercise</a:t>
            </a:r>
            <a:endParaRPr lang="en-GB" sz="2800" b="1" dirty="0"/>
          </a:p>
        </p:txBody>
      </p:sp>
      <p:sp>
        <p:nvSpPr>
          <p:cNvPr id="15" name="Rectangle 14"/>
          <p:cNvSpPr/>
          <p:nvPr/>
        </p:nvSpPr>
        <p:spPr>
          <a:xfrm>
            <a:off x="5643570" y="0"/>
            <a:ext cx="3143272" cy="50004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After exercise</a:t>
            </a:r>
            <a:endParaRPr lang="en-GB" sz="2800" b="1" dirty="0"/>
          </a:p>
        </p:txBody>
      </p:sp>
      <p:sp>
        <p:nvSpPr>
          <p:cNvPr id="16" name="Down Arrow 15"/>
          <p:cNvSpPr/>
          <p:nvPr/>
        </p:nvSpPr>
        <p:spPr>
          <a:xfrm>
            <a:off x="7429520" y="5472782"/>
            <a:ext cx="285752" cy="3571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own Arrow 16"/>
          <p:cNvSpPr/>
          <p:nvPr/>
        </p:nvSpPr>
        <p:spPr>
          <a:xfrm>
            <a:off x="7358082" y="3786190"/>
            <a:ext cx="285752" cy="3571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own Arrow 17"/>
          <p:cNvSpPr/>
          <p:nvPr/>
        </p:nvSpPr>
        <p:spPr>
          <a:xfrm>
            <a:off x="7286644" y="2643182"/>
            <a:ext cx="285752" cy="3571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Down Arrow 18"/>
          <p:cNvSpPr/>
          <p:nvPr/>
        </p:nvSpPr>
        <p:spPr>
          <a:xfrm>
            <a:off x="7286644" y="1428736"/>
            <a:ext cx="285752" cy="3571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Down Arrow 19"/>
          <p:cNvSpPr/>
          <p:nvPr/>
        </p:nvSpPr>
        <p:spPr>
          <a:xfrm>
            <a:off x="1535885" y="5357826"/>
            <a:ext cx="285752" cy="3571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Down Arrow 20"/>
          <p:cNvSpPr/>
          <p:nvPr/>
        </p:nvSpPr>
        <p:spPr>
          <a:xfrm>
            <a:off x="1535885" y="3900701"/>
            <a:ext cx="285752" cy="3571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Down Arrow 21"/>
          <p:cNvSpPr/>
          <p:nvPr/>
        </p:nvSpPr>
        <p:spPr>
          <a:xfrm>
            <a:off x="1565292" y="2807352"/>
            <a:ext cx="285752" cy="3571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Down Arrow 22"/>
          <p:cNvSpPr/>
          <p:nvPr/>
        </p:nvSpPr>
        <p:spPr>
          <a:xfrm>
            <a:off x="1500166" y="1428736"/>
            <a:ext cx="285752" cy="3571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Pacemakers</a:t>
            </a:r>
            <a:endParaRPr lang="en-GB" dirty="0"/>
          </a:p>
        </p:txBody>
      </p:sp>
      <p:sp>
        <p:nvSpPr>
          <p:cNvPr id="3" name="Content Placeholder 2"/>
          <p:cNvSpPr>
            <a:spLocks noGrp="1"/>
          </p:cNvSpPr>
          <p:nvPr>
            <p:ph idx="1"/>
          </p:nvPr>
        </p:nvSpPr>
        <p:spPr>
          <a:xfrm>
            <a:off x="457200" y="1124744"/>
            <a:ext cx="8229600" cy="5616624"/>
          </a:xfrm>
        </p:spPr>
        <p:txBody>
          <a:bodyPr>
            <a:normAutofit fontScale="85000" lnSpcReduction="20000"/>
          </a:bodyPr>
          <a:lstStyle/>
          <a:p>
            <a:r>
              <a:rPr lang="en-GB" dirty="0"/>
              <a:t>If the mechanism controlling the heart rate fails then an artificial pacemaker must be fitted. A pacemaker is a device that delivers an electrical impulse to the heart muscle. </a:t>
            </a:r>
          </a:p>
          <a:p>
            <a:pPr marL="0" indent="0">
              <a:buNone/>
            </a:pPr>
            <a:endParaRPr lang="en-GB" dirty="0"/>
          </a:p>
          <a:p>
            <a:r>
              <a:rPr lang="en-GB" dirty="0"/>
              <a:t>Modern pacemakers are only about 4cm long. They may be implanted under the skin and fat on the chest (or sometimes within the chest activity) and are capable of responding to the activity of the patient</a:t>
            </a:r>
          </a:p>
          <a:p>
            <a:pPr marL="0" indent="0">
              <a:buNone/>
            </a:pPr>
            <a:endParaRPr lang="en-GB" dirty="0"/>
          </a:p>
          <a:p>
            <a:r>
              <a:rPr lang="en-GB" dirty="0"/>
              <a:t>Some pacemakers deliver impulses to the ventricle walls. This deals with conditions where the AVN that normally relays the impulse from atria to ventricles, via the </a:t>
            </a:r>
            <a:r>
              <a:rPr lang="en-GB" dirty="0" err="1"/>
              <a:t>Purkyne</a:t>
            </a:r>
            <a:r>
              <a:rPr lang="en-GB" dirty="0"/>
              <a:t> fibres, is not functioning but the SAN may be functioning.</a:t>
            </a:r>
          </a:p>
          <a:p>
            <a:endParaRPr lang="en-GB" dirty="0"/>
          </a:p>
        </p:txBody>
      </p:sp>
    </p:spTree>
    <p:extLst>
      <p:ext uri="{BB962C8B-B14F-4D97-AF65-F5344CB8AC3E}">
        <p14:creationId xmlns:p14="http://schemas.microsoft.com/office/powerpoint/2010/main" val="887998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a:t>
            </a:r>
            <a:endParaRPr lang="en-GB" dirty="0"/>
          </a:p>
        </p:txBody>
      </p:sp>
      <p:pic>
        <p:nvPicPr>
          <p:cNvPr id="1026" name="Picture 2"/>
          <p:cNvPicPr>
            <a:picLocks noGrp="1" noChangeAspect="1" noChangeArrowheads="1"/>
          </p:cNvPicPr>
          <p:nvPr>
            <p:ph idx="1"/>
          </p:nvPr>
        </p:nvPicPr>
        <p:blipFill>
          <a:blip r:embed="rId2"/>
          <a:srcRect/>
          <a:stretch>
            <a:fillRect/>
          </a:stretch>
        </p:blipFill>
        <p:spPr bwMode="auto">
          <a:xfrm>
            <a:off x="214282" y="1214422"/>
            <a:ext cx="8715436" cy="5143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Grp="1" noChangeAspect="1" noChangeArrowheads="1"/>
          </p:cNvPicPr>
          <p:nvPr>
            <p:ph idx="1"/>
          </p:nvPr>
        </p:nvPicPr>
        <p:blipFill>
          <a:blip r:embed="rId2"/>
          <a:srcRect/>
          <a:stretch>
            <a:fillRect/>
          </a:stretch>
        </p:blipFill>
        <p:spPr bwMode="auto">
          <a:xfrm>
            <a:off x="0" y="1857364"/>
            <a:ext cx="9144000" cy="36433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 - Exam questions</a:t>
            </a:r>
            <a:endParaRPr lang="en-GB" dirty="0"/>
          </a:p>
        </p:txBody>
      </p:sp>
      <p:sp>
        <p:nvSpPr>
          <p:cNvPr id="3" name="Content Placeholder 2"/>
          <p:cNvSpPr>
            <a:spLocks noGrp="1"/>
          </p:cNvSpPr>
          <p:nvPr>
            <p:ph idx="1"/>
          </p:nvPr>
        </p:nvSpPr>
        <p:spPr>
          <a:xfrm>
            <a:off x="457200" y="1268760"/>
            <a:ext cx="8229600" cy="4857403"/>
          </a:xfrm>
        </p:spPr>
        <p:txBody>
          <a:bodyPr/>
          <a:lstStyle/>
          <a:p>
            <a:pPr marL="514350" indent="-514350">
              <a:buFont typeface="+mj-lt"/>
              <a:buAutoNum type="arabicPeriod"/>
            </a:pPr>
            <a:r>
              <a:rPr lang="en-GB" sz="2400" dirty="0" smtClean="0"/>
              <a:t>Name the region of the heart responsible for maintaining the resting heart rate at 60-80 beats per minute						(1 mark)</a:t>
            </a:r>
          </a:p>
          <a:p>
            <a:pPr marL="514350" indent="-514350">
              <a:buFont typeface="+mj-lt"/>
              <a:buAutoNum type="arabicPeriod"/>
            </a:pPr>
            <a:endParaRPr lang="en-GB" sz="2400" dirty="0"/>
          </a:p>
          <a:p>
            <a:pPr marL="514350" indent="-514350">
              <a:buFont typeface="+mj-lt"/>
              <a:buAutoNum type="arabicPeriod"/>
            </a:pPr>
            <a:endParaRPr lang="en-GB" sz="2400" dirty="0" smtClean="0"/>
          </a:p>
          <a:p>
            <a:pPr marL="514350" indent="-514350">
              <a:buFont typeface="+mj-lt"/>
              <a:buAutoNum type="arabicPeriod"/>
            </a:pPr>
            <a:r>
              <a:rPr lang="en-GB" sz="2400" dirty="0" smtClean="0"/>
              <a:t>A) Which 2 types of receptors provide feedback to the cardiovascular centre in the brain?		(2 marks)</a:t>
            </a:r>
          </a:p>
          <a:p>
            <a:pPr marL="0" indent="0">
              <a:buNone/>
            </a:pPr>
            <a:endParaRPr lang="en-GB" sz="2400" dirty="0" smtClean="0"/>
          </a:p>
          <a:p>
            <a:pPr marL="0" indent="0">
              <a:buNone/>
            </a:pPr>
            <a:endParaRPr lang="en-GB" sz="2400" dirty="0" smtClean="0"/>
          </a:p>
          <a:p>
            <a:pPr marL="0" indent="0">
              <a:buNone/>
            </a:pPr>
            <a:r>
              <a:rPr lang="en-GB" sz="2400" dirty="0" smtClean="0"/>
              <a:t>      B) Where are they located?			(2 marks)</a:t>
            </a:r>
            <a:endParaRPr lang="en-GB" sz="2400" dirty="0"/>
          </a:p>
        </p:txBody>
      </p:sp>
      <p:sp>
        <p:nvSpPr>
          <p:cNvPr id="4" name="TextBox 3"/>
          <p:cNvSpPr txBox="1"/>
          <p:nvPr/>
        </p:nvSpPr>
        <p:spPr>
          <a:xfrm>
            <a:off x="1043608" y="2420888"/>
            <a:ext cx="7056784" cy="461665"/>
          </a:xfrm>
          <a:prstGeom prst="rect">
            <a:avLst/>
          </a:prstGeom>
          <a:noFill/>
        </p:spPr>
        <p:txBody>
          <a:bodyPr wrap="square" rtlCol="0">
            <a:spAutoFit/>
          </a:bodyPr>
          <a:lstStyle/>
          <a:p>
            <a:r>
              <a:rPr lang="en-GB" sz="2400" dirty="0" smtClean="0"/>
              <a:t>Sinoatrial node (SAN)</a:t>
            </a:r>
            <a:endParaRPr lang="en-GB" sz="2400" dirty="0"/>
          </a:p>
        </p:txBody>
      </p:sp>
      <p:sp>
        <p:nvSpPr>
          <p:cNvPr id="5" name="TextBox 4"/>
          <p:cNvSpPr txBox="1"/>
          <p:nvPr/>
        </p:nvSpPr>
        <p:spPr>
          <a:xfrm>
            <a:off x="1043608" y="4149080"/>
            <a:ext cx="7272808" cy="461665"/>
          </a:xfrm>
          <a:prstGeom prst="rect">
            <a:avLst/>
          </a:prstGeom>
          <a:noFill/>
        </p:spPr>
        <p:txBody>
          <a:bodyPr wrap="square" rtlCol="0">
            <a:spAutoFit/>
          </a:bodyPr>
          <a:lstStyle/>
          <a:p>
            <a:r>
              <a:rPr lang="en-GB" sz="2400" dirty="0" smtClean="0"/>
              <a:t>Chemoreceptors (1)  Stretch receptors (1)</a:t>
            </a:r>
            <a:endParaRPr lang="en-GB" sz="2400" dirty="0"/>
          </a:p>
        </p:txBody>
      </p:sp>
      <p:sp>
        <p:nvSpPr>
          <p:cNvPr id="6" name="TextBox 5"/>
          <p:cNvSpPr txBox="1"/>
          <p:nvPr/>
        </p:nvSpPr>
        <p:spPr>
          <a:xfrm>
            <a:off x="1259632" y="5445224"/>
            <a:ext cx="6840760" cy="1200329"/>
          </a:xfrm>
          <a:prstGeom prst="rect">
            <a:avLst/>
          </a:prstGeom>
          <a:noFill/>
        </p:spPr>
        <p:txBody>
          <a:bodyPr wrap="square" rtlCol="0">
            <a:spAutoFit/>
          </a:bodyPr>
          <a:lstStyle/>
          <a:p>
            <a:r>
              <a:rPr lang="en-GB" sz="2400" dirty="0" smtClean="0"/>
              <a:t>Chemoreceptor – carotid artery/aorta/brain</a:t>
            </a:r>
          </a:p>
          <a:p>
            <a:r>
              <a:rPr lang="en-GB" sz="2400" dirty="0" smtClean="0"/>
              <a:t>Stretch receptor – muscles/carotid sinus</a:t>
            </a:r>
          </a:p>
          <a:p>
            <a:endParaRPr lang="en-GB" sz="2400" dirty="0"/>
          </a:p>
        </p:txBody>
      </p:sp>
    </p:spTree>
    <p:extLst>
      <p:ext uri="{BB962C8B-B14F-4D97-AF65-F5344CB8AC3E}">
        <p14:creationId xmlns:p14="http://schemas.microsoft.com/office/powerpoint/2010/main" val="388249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a:t>
            </a:r>
            <a:endParaRPr lang="en-GB" dirty="0"/>
          </a:p>
        </p:txBody>
      </p:sp>
      <p:pic>
        <p:nvPicPr>
          <p:cNvPr id="4" name="Content Placeholder 3"/>
          <p:cNvPicPr>
            <a:picLocks noGrp="1" noChangeAspect="1"/>
          </p:cNvPicPr>
          <p:nvPr>
            <p:ph idx="1"/>
          </p:nvPr>
        </p:nvPicPr>
        <p:blipFill>
          <a:blip r:embed="rId2"/>
          <a:stretch>
            <a:fillRect/>
          </a:stretch>
        </p:blipFill>
        <p:spPr>
          <a:xfrm>
            <a:off x="-138063" y="1772816"/>
            <a:ext cx="9420126" cy="3283873"/>
          </a:xfrm>
          <a:prstGeom prst="rect">
            <a:avLst/>
          </a:prstGeom>
        </p:spPr>
      </p:pic>
    </p:spTree>
    <p:extLst>
      <p:ext uri="{BB962C8B-B14F-4D97-AF65-F5344CB8AC3E}">
        <p14:creationId xmlns:p14="http://schemas.microsoft.com/office/powerpoint/2010/main" val="2974406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654032"/>
          </a:xfrm>
        </p:spPr>
        <p:txBody>
          <a:bodyPr/>
          <a:lstStyle/>
          <a:p>
            <a:r>
              <a:rPr lang="en-US" u="sng" dirty="0" smtClean="0"/>
              <a:t>Starter</a:t>
            </a:r>
            <a:r>
              <a:rPr lang="en-US" dirty="0" smtClean="0"/>
              <a:t> – Explain this diagram</a:t>
            </a:r>
            <a:endParaRPr lang="en-US" dirty="0"/>
          </a:p>
        </p:txBody>
      </p:sp>
      <p:sp>
        <p:nvSpPr>
          <p:cNvPr id="5" name="TextBox 4"/>
          <p:cNvSpPr txBox="1"/>
          <p:nvPr/>
        </p:nvSpPr>
        <p:spPr>
          <a:xfrm>
            <a:off x="285720" y="2214554"/>
            <a:ext cx="1714512" cy="830997"/>
          </a:xfrm>
          <a:prstGeom prst="rect">
            <a:avLst/>
          </a:prstGeom>
          <a:solidFill>
            <a:schemeClr val="accent1"/>
          </a:solidFill>
        </p:spPr>
        <p:txBody>
          <a:bodyPr wrap="square" rtlCol="0">
            <a:spAutoFit/>
          </a:bodyPr>
          <a:lstStyle/>
          <a:p>
            <a:pPr algn="ctr"/>
            <a:r>
              <a:rPr lang="en-GB" sz="4800" b="1" dirty="0" smtClean="0"/>
              <a:t>SAN</a:t>
            </a:r>
            <a:endParaRPr lang="en-US" sz="4800" b="1" dirty="0"/>
          </a:p>
        </p:txBody>
      </p:sp>
      <p:sp>
        <p:nvSpPr>
          <p:cNvPr id="6" name="TextBox 5"/>
          <p:cNvSpPr txBox="1"/>
          <p:nvPr/>
        </p:nvSpPr>
        <p:spPr>
          <a:xfrm>
            <a:off x="7143768" y="3286124"/>
            <a:ext cx="1714512" cy="830997"/>
          </a:xfrm>
          <a:prstGeom prst="rect">
            <a:avLst/>
          </a:prstGeom>
          <a:solidFill>
            <a:schemeClr val="accent1"/>
          </a:solidFill>
        </p:spPr>
        <p:txBody>
          <a:bodyPr wrap="square" rtlCol="0">
            <a:spAutoFit/>
          </a:bodyPr>
          <a:lstStyle/>
          <a:p>
            <a:pPr algn="ctr"/>
            <a:r>
              <a:rPr lang="en-GB" sz="4800" b="1" dirty="0" smtClean="0"/>
              <a:t>AVN</a:t>
            </a:r>
            <a:endParaRPr lang="en-US" sz="4800" b="1" dirty="0"/>
          </a:p>
        </p:txBody>
      </p:sp>
      <p:pic>
        <p:nvPicPr>
          <p:cNvPr id="1027" name="Picture 3"/>
          <p:cNvPicPr>
            <a:picLocks noGrp="1" noChangeAspect="1" noChangeArrowheads="1"/>
          </p:cNvPicPr>
          <p:nvPr>
            <p:ph idx="1"/>
          </p:nvPr>
        </p:nvPicPr>
        <p:blipFill>
          <a:blip r:embed="rId3"/>
          <a:srcRect/>
          <a:stretch>
            <a:fillRect/>
          </a:stretch>
        </p:blipFill>
        <p:spPr bwMode="auto">
          <a:xfrm>
            <a:off x="2627784" y="1196752"/>
            <a:ext cx="4214842" cy="5566772"/>
          </a:xfrm>
          <a:prstGeom prst="rect">
            <a:avLst/>
          </a:prstGeom>
          <a:noFill/>
          <a:ln w="9525">
            <a:noFill/>
            <a:miter lim="800000"/>
            <a:headEnd/>
            <a:tailEnd/>
          </a:ln>
          <a:effectLst/>
        </p:spPr>
      </p:pic>
      <p:cxnSp>
        <p:nvCxnSpPr>
          <p:cNvPr id="13" name="Straight Arrow Connector 12"/>
          <p:cNvCxnSpPr/>
          <p:nvPr/>
        </p:nvCxnSpPr>
        <p:spPr>
          <a:xfrm>
            <a:off x="1571604" y="2928934"/>
            <a:ext cx="1428760" cy="500066"/>
          </a:xfrm>
          <a:prstGeom prst="straightConnector1">
            <a:avLst/>
          </a:prstGeom>
          <a:ln w="111125">
            <a:solidFill>
              <a:schemeClr val="accent2">
                <a:alpha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1"/>
          </p:cNvCxnSpPr>
          <p:nvPr/>
        </p:nvCxnSpPr>
        <p:spPr>
          <a:xfrm rot="10800000" flipV="1">
            <a:off x="4857752" y="3701622"/>
            <a:ext cx="2286016" cy="156005"/>
          </a:xfrm>
          <a:prstGeom prst="straightConnector1">
            <a:avLst/>
          </a:prstGeom>
          <a:ln w="111125">
            <a:solidFill>
              <a:schemeClr val="accent2">
                <a:alpha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6021288"/>
            <a:ext cx="8401080" cy="830997"/>
          </a:xfrm>
          <a:prstGeom prst="rect">
            <a:avLst/>
          </a:prstGeom>
          <a:noFill/>
        </p:spPr>
        <p:txBody>
          <a:bodyPr wrap="square" rtlCol="0">
            <a:spAutoFit/>
          </a:bodyPr>
          <a:lstStyle/>
          <a:p>
            <a:r>
              <a:rPr lang="en-GB" sz="2400" dirty="0"/>
              <a:t>The SAN sets a regular heart rate, but this can be increased or slowed when necessary.</a:t>
            </a:r>
            <a:endParaRPr lang="en-GB" sz="2400" dirty="0"/>
          </a:p>
        </p:txBody>
      </p:sp>
    </p:spTree>
    <p:extLst>
      <p:ext uri="{BB962C8B-B14F-4D97-AF65-F5344CB8AC3E}">
        <p14:creationId xmlns:p14="http://schemas.microsoft.com/office/powerpoint/2010/main" val="396724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a:xfrm>
            <a:off x="457200" y="1124744"/>
            <a:ext cx="8229600" cy="4525963"/>
          </a:xfrm>
        </p:spPr>
        <p:txBody>
          <a:bodyPr/>
          <a:lstStyle/>
          <a:p>
            <a:pPr marL="0" indent="0">
              <a:buNone/>
            </a:pPr>
            <a:endParaRPr lang="en-GB" dirty="0" smtClean="0"/>
          </a:p>
          <a:p>
            <a:r>
              <a:rPr lang="en-GB" dirty="0" smtClean="0"/>
              <a:t>To explain the role of carbon dioxide, chemoreceptors and baroreceptors in controlling heart </a:t>
            </a:r>
            <a:r>
              <a:rPr lang="en-GB" dirty="0" smtClean="0"/>
              <a:t>rate (Grade C)</a:t>
            </a:r>
            <a:endParaRPr lang="en-GB" dirty="0"/>
          </a:p>
          <a:p>
            <a:r>
              <a:rPr lang="en-GB" dirty="0" smtClean="0"/>
              <a:t>To explain the role of hormones in controlling heart rate (Grade C)</a:t>
            </a:r>
          </a:p>
          <a:p>
            <a:endParaRPr lang="en-GB" dirty="0"/>
          </a:p>
        </p:txBody>
      </p:sp>
    </p:spTree>
    <p:extLst>
      <p:ext uri="{BB962C8B-B14F-4D97-AF65-F5344CB8AC3E}">
        <p14:creationId xmlns:p14="http://schemas.microsoft.com/office/powerpoint/2010/main" val="1765768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0034" y="857232"/>
            <a:ext cx="8183880" cy="4187952"/>
          </a:xfrm>
        </p:spPr>
        <p:txBody>
          <a:bodyPr/>
          <a:lstStyle/>
          <a:p>
            <a:pPr>
              <a:buNone/>
            </a:pPr>
            <a:r>
              <a:rPr lang="en-GB" dirty="0" smtClean="0"/>
              <a:t>  </a:t>
            </a:r>
            <a:r>
              <a:rPr lang="en-GB" sz="3600" dirty="0" smtClean="0"/>
              <a:t>There are 3 ways of monitoring the heart we are going to look at:</a:t>
            </a:r>
          </a:p>
          <a:p>
            <a:pPr marL="514350" indent="-514350">
              <a:buFont typeface="+mj-lt"/>
              <a:buAutoNum type="arabicPeriod"/>
            </a:pPr>
            <a:r>
              <a:rPr lang="en-GB" sz="3600" dirty="0" smtClean="0"/>
              <a:t>Checking pulse</a:t>
            </a:r>
          </a:p>
          <a:p>
            <a:pPr marL="514350" indent="-514350">
              <a:buFont typeface="+mj-lt"/>
              <a:buAutoNum type="arabicPeriod"/>
            </a:pPr>
            <a:r>
              <a:rPr lang="en-GB" sz="3600" dirty="0" smtClean="0"/>
              <a:t>Monitoring blood pressure</a:t>
            </a:r>
          </a:p>
          <a:p>
            <a:pPr marL="514350" indent="-514350">
              <a:buFont typeface="+mj-lt"/>
              <a:buAutoNum type="arabicPeriod"/>
            </a:pPr>
            <a:r>
              <a:rPr lang="en-GB" sz="3600" dirty="0" smtClean="0"/>
              <a:t>Electrocardiograms (ECG’s)</a:t>
            </a:r>
            <a:endParaRPr lang="en-GB" sz="3600" dirty="0"/>
          </a:p>
        </p:txBody>
      </p:sp>
    </p:spTree>
    <p:extLst>
      <p:ext uri="{BB962C8B-B14F-4D97-AF65-F5344CB8AC3E}">
        <p14:creationId xmlns:p14="http://schemas.microsoft.com/office/powerpoint/2010/main" val="4056049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183880" cy="1051560"/>
          </a:xfrm>
        </p:spPr>
        <p:txBody>
          <a:bodyPr/>
          <a:lstStyle/>
          <a:p>
            <a:r>
              <a:rPr lang="en-GB" dirty="0" smtClean="0"/>
              <a:t>Pulse </a:t>
            </a:r>
            <a:endParaRPr lang="en-GB" dirty="0"/>
          </a:p>
        </p:txBody>
      </p:sp>
      <p:sp>
        <p:nvSpPr>
          <p:cNvPr id="3" name="Content Placeholder 2"/>
          <p:cNvSpPr>
            <a:spLocks noGrp="1"/>
          </p:cNvSpPr>
          <p:nvPr>
            <p:ph idx="1"/>
          </p:nvPr>
        </p:nvSpPr>
        <p:spPr>
          <a:xfrm>
            <a:off x="500034" y="1714488"/>
            <a:ext cx="8183880" cy="4187952"/>
          </a:xfrm>
        </p:spPr>
        <p:txBody>
          <a:bodyPr/>
          <a:lstStyle/>
          <a:p>
            <a:r>
              <a:rPr lang="en-GB" dirty="0" smtClean="0"/>
              <a:t>Find your pulse, count it for 15 seconds. What is your pulse rate per minute?</a:t>
            </a:r>
          </a:p>
          <a:p>
            <a:endParaRPr lang="en-GB" dirty="0" smtClean="0"/>
          </a:p>
          <a:p>
            <a:r>
              <a:rPr lang="en-GB" dirty="0" smtClean="0"/>
              <a:t>What do you think a ‘normal’ pulse should be?</a:t>
            </a:r>
          </a:p>
          <a:p>
            <a:pPr>
              <a:buNone/>
            </a:pPr>
            <a:r>
              <a:rPr lang="en-GB" dirty="0" smtClean="0"/>
              <a:t>	</a:t>
            </a:r>
          </a:p>
          <a:p>
            <a:pPr>
              <a:buNone/>
            </a:pPr>
            <a:r>
              <a:rPr lang="en-GB" dirty="0" smtClean="0"/>
              <a:t>- A typical pulse should be 60-80 </a:t>
            </a:r>
            <a:r>
              <a:rPr lang="en-GB" dirty="0" err="1" smtClean="0"/>
              <a:t>bpm</a:t>
            </a:r>
            <a:r>
              <a:rPr lang="en-GB" dirty="0" smtClean="0"/>
              <a:t>.</a:t>
            </a:r>
            <a:endParaRPr lang="en-GB" dirty="0"/>
          </a:p>
        </p:txBody>
      </p:sp>
    </p:spTree>
    <p:extLst>
      <p:ext uri="{BB962C8B-B14F-4D97-AF65-F5344CB8AC3E}">
        <p14:creationId xmlns:p14="http://schemas.microsoft.com/office/powerpoint/2010/main" val="341398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Heart rate</a:t>
            </a:r>
            <a:endParaRPr lang="en-GB" dirty="0"/>
          </a:p>
        </p:txBody>
      </p:sp>
      <p:sp>
        <p:nvSpPr>
          <p:cNvPr id="3" name="Content Placeholder 2"/>
          <p:cNvSpPr>
            <a:spLocks noGrp="1"/>
          </p:cNvSpPr>
          <p:nvPr>
            <p:ph idx="1"/>
          </p:nvPr>
        </p:nvSpPr>
        <p:spPr/>
        <p:txBody>
          <a:bodyPr/>
          <a:lstStyle/>
          <a:p>
            <a:r>
              <a:rPr lang="en-GB" dirty="0" smtClean="0"/>
              <a:t>The heart rate needs to be modified to meet the needs of tissues by:</a:t>
            </a:r>
          </a:p>
          <a:p>
            <a:pPr marL="514350" indent="-514350">
              <a:buFont typeface="+mj-lt"/>
              <a:buAutoNum type="arabicPeriod"/>
            </a:pPr>
            <a:r>
              <a:rPr lang="en-GB" dirty="0" smtClean="0"/>
              <a:t>Raising or lowering the heart rate. Number of beats per minute.</a:t>
            </a:r>
          </a:p>
          <a:p>
            <a:pPr marL="514350" indent="-514350">
              <a:buFont typeface="+mj-lt"/>
              <a:buAutoNum type="arabicPeriod"/>
            </a:pPr>
            <a:r>
              <a:rPr lang="en-GB" dirty="0" smtClean="0"/>
              <a:t>Altering the force of the contractions of the ventricular walls</a:t>
            </a:r>
          </a:p>
          <a:p>
            <a:pPr marL="514350" indent="-514350">
              <a:buFont typeface="+mj-lt"/>
              <a:buAutoNum type="arabicPeriod"/>
            </a:pPr>
            <a:r>
              <a:rPr lang="en-GB" dirty="0" smtClean="0"/>
              <a:t>Altering the stroke volume (volume of blood pumped per minute)</a:t>
            </a:r>
            <a:endParaRPr lang="en-GB" dirty="0"/>
          </a:p>
        </p:txBody>
      </p:sp>
      <p:sp>
        <p:nvSpPr>
          <p:cNvPr id="4" name="TextBox 3"/>
          <p:cNvSpPr txBox="1"/>
          <p:nvPr/>
        </p:nvSpPr>
        <p:spPr>
          <a:xfrm>
            <a:off x="1187624" y="6077892"/>
            <a:ext cx="6768752" cy="461665"/>
          </a:xfrm>
          <a:prstGeom prst="rect">
            <a:avLst/>
          </a:prstGeom>
          <a:noFill/>
        </p:spPr>
        <p:txBody>
          <a:bodyPr wrap="square" rtlCol="0">
            <a:spAutoFit/>
          </a:bodyPr>
          <a:lstStyle/>
          <a:p>
            <a:r>
              <a:rPr lang="en-GB" sz="2400" dirty="0" smtClean="0"/>
              <a:t>Heart rate = cardiac output   ÷   stroke volume</a:t>
            </a:r>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Heart rate</a:t>
            </a:r>
            <a:endParaRPr lang="en-GB" dirty="0"/>
          </a:p>
        </p:txBody>
      </p:sp>
      <p:sp>
        <p:nvSpPr>
          <p:cNvPr id="5" name="Content Placeholder 4"/>
          <p:cNvSpPr>
            <a:spLocks noGrp="1"/>
          </p:cNvSpPr>
          <p:nvPr>
            <p:ph idx="1"/>
          </p:nvPr>
        </p:nvSpPr>
        <p:spPr/>
        <p:txBody>
          <a:bodyPr>
            <a:normAutofit lnSpcReduction="10000"/>
          </a:bodyPr>
          <a:lstStyle/>
          <a:p>
            <a:pPr>
              <a:buNone/>
            </a:pPr>
            <a:r>
              <a:rPr lang="en-GB" dirty="0" smtClean="0"/>
              <a:t>Heart rate is controlled by the autonomic nervous system and hormones</a:t>
            </a:r>
          </a:p>
          <a:p>
            <a:pPr marL="514350" indent="-514350">
              <a:buAutoNum type="arabicPeriod"/>
            </a:pPr>
            <a:r>
              <a:rPr lang="en-GB" dirty="0" smtClean="0"/>
              <a:t>Nervous inputs – Cardiovascular centre in the brain’s medulla receives information about the concentration of carbon dioxide in the blood</a:t>
            </a:r>
            <a:r>
              <a:rPr lang="en-GB" dirty="0" smtClean="0"/>
              <a:t>. Affecting the frequency of contractions.</a:t>
            </a:r>
            <a:endParaRPr lang="en-GB" dirty="0" smtClean="0"/>
          </a:p>
          <a:p>
            <a:pPr marL="514350" indent="-514350">
              <a:buAutoNum type="arabicPeriod"/>
            </a:pPr>
            <a:r>
              <a:rPr lang="en-GB" dirty="0" smtClean="0"/>
              <a:t>Hormonal inputs – In stressful situations adrenaline is released into the blood.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214282" y="692150"/>
            <a:ext cx="8715436" cy="5257800"/>
          </a:xfrm>
        </p:spPr>
        <p:txBody>
          <a:bodyPr/>
          <a:lstStyle/>
          <a:p>
            <a:r>
              <a:rPr lang="en-GB" sz="6000" b="1" dirty="0" smtClean="0"/>
              <a:t>Chemoreceptors</a:t>
            </a:r>
            <a:r>
              <a:rPr lang="en-GB" sz="6000" dirty="0" smtClean="0"/>
              <a:t> and </a:t>
            </a:r>
            <a:r>
              <a:rPr lang="en-GB" sz="6000" b="1" dirty="0" smtClean="0"/>
              <a:t>baroreceptors</a:t>
            </a:r>
            <a:r>
              <a:rPr lang="en-GB" sz="6000" dirty="0" smtClean="0"/>
              <a:t> (pressure receptors) in the aorta and carotid sinus inform </a:t>
            </a:r>
            <a:r>
              <a:rPr lang="en-GB" sz="6000" dirty="0"/>
              <a:t>the </a:t>
            </a:r>
            <a:r>
              <a:rPr lang="en-GB" sz="6000" dirty="0" smtClean="0"/>
              <a:t>brain </a:t>
            </a:r>
            <a:r>
              <a:rPr lang="en-GB" sz="6000" dirty="0"/>
              <a:t>a</a:t>
            </a:r>
            <a:r>
              <a:rPr lang="en-GB" sz="6000" dirty="0" smtClean="0"/>
              <a:t>bout </a:t>
            </a:r>
            <a:r>
              <a:rPr lang="en-GB" sz="6000" dirty="0"/>
              <a:t>c</a:t>
            </a:r>
            <a:r>
              <a:rPr lang="en-GB" sz="6000" dirty="0" smtClean="0"/>
              <a:t>hanging</a:t>
            </a:r>
            <a:r>
              <a:rPr lang="en-GB" sz="6000" b="1" dirty="0" smtClean="0"/>
              <a:t> </a:t>
            </a:r>
            <a:r>
              <a:rPr lang="en-GB" sz="6000" b="1" dirty="0"/>
              <a:t>b</a:t>
            </a:r>
            <a:r>
              <a:rPr lang="en-GB" sz="6000" b="1" dirty="0" smtClean="0"/>
              <a:t>lood </a:t>
            </a:r>
            <a:r>
              <a:rPr lang="en-GB" sz="6000" b="1" dirty="0"/>
              <a:t>p</a:t>
            </a:r>
            <a:r>
              <a:rPr lang="en-GB" sz="6000" b="1" dirty="0" smtClean="0"/>
              <a:t>ressure</a:t>
            </a:r>
            <a:r>
              <a:rPr lang="en-GB" sz="6000" dirty="0" smtClean="0"/>
              <a:t> </a:t>
            </a:r>
            <a:r>
              <a:rPr lang="en-GB" sz="6000" dirty="0"/>
              <a:t>and </a:t>
            </a:r>
            <a:r>
              <a:rPr lang="en-GB" sz="6000" b="1" dirty="0"/>
              <a:t>b</a:t>
            </a:r>
            <a:r>
              <a:rPr lang="en-GB" sz="6000" b="1" dirty="0" smtClean="0"/>
              <a:t>lood </a:t>
            </a:r>
            <a:r>
              <a:rPr lang="en-GB" sz="6000" b="1" dirty="0" err="1" smtClean="0"/>
              <a:t>pH.</a:t>
            </a:r>
            <a:endParaRPr lang="en-US" sz="6000" b="1" dirty="0"/>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YamatoPainting">
  <a:themeElements>
    <a:clrScheme name="Yamato Painting">
      <a:dk1>
        <a:sysClr val="windowText" lastClr="000000"/>
      </a:dk1>
      <a:lt1>
        <a:sysClr val="window" lastClr="FFFFFF"/>
      </a:lt1>
      <a:dk2>
        <a:srgbClr val="3F2D32"/>
      </a:dk2>
      <a:lt2>
        <a:srgbClr val="FEDD00"/>
      </a:lt2>
      <a:accent1>
        <a:srgbClr val="C24400"/>
      </a:accent1>
      <a:accent2>
        <a:srgbClr val="3F7228"/>
      </a:accent2>
      <a:accent3>
        <a:srgbClr val="516086"/>
      </a:accent3>
      <a:accent4>
        <a:srgbClr val="956A86"/>
      </a:accent4>
      <a:accent5>
        <a:srgbClr val="E87981"/>
      </a:accent5>
      <a:accent6>
        <a:srgbClr val="8D8628"/>
      </a:accent6>
      <a:hlink>
        <a:srgbClr val="0000FF"/>
      </a:hlink>
      <a:folHlink>
        <a:srgbClr val="800080"/>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1967</TotalTime>
  <Words>664</Words>
  <Application>Microsoft Office PowerPoint</Application>
  <PresentationFormat>On-screen Show (4:3)</PresentationFormat>
  <Paragraphs>78</Paragraphs>
  <Slides>17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MS PGothic</vt:lpstr>
      <vt:lpstr>Arial</vt:lpstr>
      <vt:lpstr>Calibri</vt:lpstr>
      <vt:lpstr>Wingdings</vt:lpstr>
      <vt:lpstr>Default Design</vt:lpstr>
      <vt:lpstr>Office Theme</vt:lpstr>
      <vt:lpstr>YamatoPainting</vt:lpstr>
      <vt:lpstr>Module 5 Communication, homeostasis &amp; energy</vt:lpstr>
      <vt:lpstr>Spec</vt:lpstr>
      <vt:lpstr>Starter – Explain this diagram</vt:lpstr>
      <vt:lpstr>Learning Outcomes</vt:lpstr>
      <vt:lpstr>PowerPoint Presentation</vt:lpstr>
      <vt:lpstr>Pulse </vt:lpstr>
      <vt:lpstr>Heart rate</vt:lpstr>
      <vt:lpstr>Heart rate</vt:lpstr>
      <vt:lpstr>Chemoreceptors and baroreceptors (pressure receptors) in the aorta and carotid sinus inform the brain about changing blood pressure and blood pH.</vt:lpstr>
      <vt:lpstr>The control of the heartbeat during increased muscular activity</vt:lpstr>
      <vt:lpstr>Why Increase Heart Rate?</vt:lpstr>
      <vt:lpstr>PowerPoint Presentation</vt:lpstr>
      <vt:lpstr>PowerPoint Presentation</vt:lpstr>
      <vt:lpstr>Pacemakers</vt:lpstr>
      <vt:lpstr>Past paper question</vt:lpstr>
      <vt:lpstr>PowerPoint Presentation</vt:lpstr>
      <vt:lpstr>Plenary - Exam questions</vt:lpstr>
    </vt:vector>
  </TitlesOfParts>
  <Company>Leicestershire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Sarah Gibson</cp:lastModifiedBy>
  <cp:revision>90</cp:revision>
  <dcterms:created xsi:type="dcterms:W3CDTF">2006-05-10T20:43:14Z</dcterms:created>
  <dcterms:modified xsi:type="dcterms:W3CDTF">2017-08-22T21:14:14Z</dcterms:modified>
</cp:coreProperties>
</file>