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0" r:id="rId5"/>
    <p:sldId id="282" r:id="rId6"/>
    <p:sldId id="281" r:id="rId7"/>
    <p:sldId id="283" r:id="rId8"/>
    <p:sldId id="260" r:id="rId9"/>
    <p:sldId id="261" r:id="rId10"/>
    <p:sldId id="262" r:id="rId11"/>
    <p:sldId id="284" r:id="rId12"/>
    <p:sldId id="287" r:id="rId13"/>
    <p:sldId id="285" r:id="rId14"/>
    <p:sldId id="288" r:id="rId15"/>
    <p:sldId id="326" r:id="rId16"/>
    <p:sldId id="327" r:id="rId17"/>
    <p:sldId id="331" r:id="rId18"/>
    <p:sldId id="263" r:id="rId19"/>
    <p:sldId id="264" r:id="rId20"/>
    <p:sldId id="265" r:id="rId21"/>
    <p:sldId id="316" r:id="rId22"/>
    <p:sldId id="317" r:id="rId23"/>
    <p:sldId id="318" r:id="rId24"/>
    <p:sldId id="319" r:id="rId25"/>
    <p:sldId id="266" r:id="rId26"/>
    <p:sldId id="267" r:id="rId27"/>
    <p:sldId id="268" r:id="rId28"/>
    <p:sldId id="290" r:id="rId29"/>
    <p:sldId id="294" r:id="rId30"/>
    <p:sldId id="291" r:id="rId31"/>
    <p:sldId id="295" r:id="rId32"/>
    <p:sldId id="292" r:id="rId33"/>
    <p:sldId id="296" r:id="rId34"/>
    <p:sldId id="293" r:id="rId35"/>
    <p:sldId id="297" r:id="rId36"/>
    <p:sldId id="329" r:id="rId37"/>
    <p:sldId id="330" r:id="rId38"/>
    <p:sldId id="333" r:id="rId39"/>
    <p:sldId id="269" r:id="rId40"/>
    <p:sldId id="270" r:id="rId41"/>
    <p:sldId id="314" r:id="rId42"/>
    <p:sldId id="315" r:id="rId43"/>
    <p:sldId id="320" r:id="rId44"/>
    <p:sldId id="321" r:id="rId45"/>
    <p:sldId id="271" r:id="rId46"/>
    <p:sldId id="272" r:id="rId47"/>
    <p:sldId id="273" r:id="rId48"/>
    <p:sldId id="298" r:id="rId49"/>
    <p:sldId id="301" r:id="rId50"/>
    <p:sldId id="299" r:id="rId51"/>
    <p:sldId id="302" r:id="rId52"/>
    <p:sldId id="300" r:id="rId53"/>
    <p:sldId id="303" r:id="rId54"/>
    <p:sldId id="328" r:id="rId55"/>
    <p:sldId id="332" r:id="rId56"/>
    <p:sldId id="274" r:id="rId57"/>
    <p:sldId id="275" r:id="rId58"/>
    <p:sldId id="276" r:id="rId59"/>
    <p:sldId id="322" r:id="rId60"/>
    <p:sldId id="304" r:id="rId61"/>
    <p:sldId id="323" r:id="rId62"/>
    <p:sldId id="305" r:id="rId63"/>
    <p:sldId id="277" r:id="rId64"/>
    <p:sldId id="278" r:id="rId65"/>
    <p:sldId id="279" r:id="rId66"/>
    <p:sldId id="310" r:id="rId67"/>
    <p:sldId id="312" r:id="rId68"/>
    <p:sldId id="311" r:id="rId69"/>
    <p:sldId id="313" r:id="rId70"/>
    <p:sldId id="324" r:id="rId71"/>
    <p:sldId id="325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2BC3A2-AFEF-405F-BF71-743361A950EE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31DE84-7F03-41A0-A309-43573E49C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B5a skeletons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 of internal skeleton</a:t>
            </a:r>
          </a:p>
          <a:p>
            <a:pPr lvl="1"/>
            <a:r>
              <a:rPr lang="en-GB" dirty="0" smtClean="0"/>
              <a:t>Framework</a:t>
            </a:r>
          </a:p>
          <a:p>
            <a:pPr lvl="1"/>
            <a:r>
              <a:rPr lang="en-GB" dirty="0" smtClean="0"/>
              <a:t>Grow with the body</a:t>
            </a:r>
          </a:p>
          <a:p>
            <a:pPr lvl="1"/>
            <a:r>
              <a:rPr lang="en-GB" dirty="0" smtClean="0"/>
              <a:t>Attach muscles</a:t>
            </a:r>
          </a:p>
          <a:p>
            <a:pPr lvl="1"/>
            <a:r>
              <a:rPr lang="en-GB" dirty="0" smtClean="0"/>
              <a:t>Flexible</a:t>
            </a:r>
          </a:p>
          <a:p>
            <a:r>
              <a:rPr lang="en-GB" dirty="0" smtClean="0"/>
              <a:t>Structure of long bone</a:t>
            </a:r>
          </a:p>
          <a:p>
            <a:pPr lvl="1"/>
            <a:r>
              <a:rPr lang="en-GB" dirty="0" smtClean="0"/>
              <a:t>Head covered with cartilage</a:t>
            </a:r>
          </a:p>
          <a:p>
            <a:pPr lvl="1"/>
            <a:r>
              <a:rPr lang="en-GB" dirty="0" smtClean="0"/>
              <a:t>Shaft containing bone marrow with blood vessels</a:t>
            </a:r>
          </a:p>
          <a:p>
            <a:pPr lvl="1"/>
            <a:r>
              <a:rPr lang="en-GB" dirty="0" smtClean="0"/>
              <a:t>Hollow to be stronger and weigh less</a:t>
            </a:r>
            <a:endParaRPr lang="en-GB" dirty="0"/>
          </a:p>
        </p:txBody>
      </p:sp>
      <p:pic>
        <p:nvPicPr>
          <p:cNvPr id="1026" name="Picture 2" descr="Image result for skele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180553" cy="27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B5b Circulatory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Heart muscle contraction</a:t>
            </a:r>
          </a:p>
          <a:p>
            <a:pPr lvl="1"/>
            <a:r>
              <a:rPr lang="en-GB" dirty="0" smtClean="0"/>
              <a:t>Controlled by groups of cells that produce small electric current (pacemaker/SAN)</a:t>
            </a:r>
          </a:p>
          <a:p>
            <a:pPr lvl="1"/>
            <a:r>
              <a:rPr lang="en-GB" dirty="0" smtClean="0"/>
              <a:t>SAN impulse causes the atria to contract and stimulates the AVN</a:t>
            </a:r>
          </a:p>
          <a:p>
            <a:pPr lvl="1"/>
            <a:r>
              <a:rPr lang="en-GB" dirty="0" smtClean="0"/>
              <a:t>AVN causes the ventricles to contract</a:t>
            </a:r>
          </a:p>
          <a:p>
            <a:r>
              <a:rPr lang="en-GB" dirty="0" smtClean="0"/>
              <a:t>Artificial Pacemakers</a:t>
            </a:r>
          </a:p>
          <a:p>
            <a:pPr lvl="1"/>
            <a:r>
              <a:rPr lang="en-GB" dirty="0" smtClean="0"/>
              <a:t>Used to control heart beat</a:t>
            </a:r>
          </a:p>
          <a:p>
            <a:r>
              <a:rPr lang="en-GB" dirty="0" smtClean="0"/>
              <a:t>ECG</a:t>
            </a:r>
          </a:p>
          <a:p>
            <a:pPr lvl="1"/>
            <a:r>
              <a:rPr lang="en-GB" dirty="0" smtClean="0"/>
              <a:t>Looks at electrical current of the heart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3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many chambers does the heart have?</a:t>
            </a:r>
          </a:p>
        </p:txBody>
      </p:sp>
    </p:spTree>
    <p:extLst>
      <p:ext uri="{BB962C8B-B14F-4D97-AF65-F5344CB8AC3E}">
        <p14:creationId xmlns:p14="http://schemas.microsoft.com/office/powerpoint/2010/main" val="34810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3</a:t>
            </a: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many chambers does the heart have?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1862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4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name of the pacemaker cells in the heart?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471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4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name of the pacemaker cells in the heart?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SINO ATRIAL NODE</a:t>
            </a:r>
          </a:p>
        </p:txBody>
      </p:sp>
    </p:spTree>
    <p:extLst>
      <p:ext uri="{BB962C8B-B14F-4D97-AF65-F5344CB8AC3E}">
        <p14:creationId xmlns:p14="http://schemas.microsoft.com/office/powerpoint/2010/main" val="40867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885" t="23797" r="28888" b="5443"/>
          <a:stretch/>
        </p:blipFill>
        <p:spPr>
          <a:xfrm>
            <a:off x="457200" y="0"/>
            <a:ext cx="7092280" cy="68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0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77" t="31672" r="15878" b="38573"/>
          <a:stretch/>
        </p:blipFill>
        <p:spPr>
          <a:xfrm>
            <a:off x="0" y="836712"/>
            <a:ext cx="904023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1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08" t="24781" r="9105" b="31906"/>
          <a:stretch/>
        </p:blipFill>
        <p:spPr>
          <a:xfrm>
            <a:off x="-108519" y="620688"/>
            <a:ext cx="9252520" cy="27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B5c running repairs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Hole in the heart</a:t>
            </a:r>
          </a:p>
          <a:p>
            <a:pPr lvl="1"/>
            <a:r>
              <a:rPr lang="en-GB" dirty="0" smtClean="0"/>
              <a:t>Blood can directly move between sides of the heart</a:t>
            </a:r>
          </a:p>
          <a:p>
            <a:pPr lvl="1"/>
            <a:r>
              <a:rPr lang="en-GB" dirty="0" smtClean="0"/>
              <a:t>Less oxygen in the blood, as oxygenated and deoxygenated blood mix</a:t>
            </a:r>
          </a:p>
          <a:p>
            <a:pPr lvl="1"/>
            <a:r>
              <a:rPr lang="en-GB" dirty="0" smtClean="0"/>
              <a:t>Corrected by surgery</a:t>
            </a:r>
          </a:p>
          <a:p>
            <a:pPr lvl="2"/>
            <a:r>
              <a:rPr lang="en-GB" dirty="0" smtClean="0"/>
              <a:t>Unborn babies naturally have a hole in the heart that closes soon after birth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B5c Running repairs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Weak/Damaged Valves</a:t>
            </a:r>
          </a:p>
          <a:p>
            <a:pPr lvl="1"/>
            <a:r>
              <a:rPr lang="en-GB" dirty="0" smtClean="0"/>
              <a:t>Reduce effective blood circulation</a:t>
            </a:r>
          </a:p>
          <a:p>
            <a:pPr lvl="1"/>
            <a:r>
              <a:rPr lang="en-GB" dirty="0" smtClean="0"/>
              <a:t>Can be replaced by artificial valves</a:t>
            </a:r>
          </a:p>
          <a:p>
            <a:r>
              <a:rPr lang="en-GB" dirty="0" smtClean="0"/>
              <a:t>Blocked coronary artery</a:t>
            </a:r>
          </a:p>
          <a:p>
            <a:pPr lvl="1"/>
            <a:r>
              <a:rPr lang="en-GB" dirty="0" smtClean="0"/>
              <a:t>Reduces blood flow to muscles, so less oxygen</a:t>
            </a:r>
          </a:p>
          <a:p>
            <a:pPr lvl="1"/>
            <a:r>
              <a:rPr lang="en-GB" dirty="0" smtClean="0"/>
              <a:t>Can be treated with bypass surgery</a:t>
            </a:r>
          </a:p>
          <a:p>
            <a:r>
              <a:rPr lang="en-GB" dirty="0" smtClean="0"/>
              <a:t>Treatment for heart problems</a:t>
            </a:r>
          </a:p>
          <a:p>
            <a:pPr lvl="1"/>
            <a:r>
              <a:rPr lang="en-GB" dirty="0" smtClean="0"/>
              <a:t>Heart assist devices used before transplants</a:t>
            </a:r>
          </a:p>
          <a:p>
            <a:pPr lvl="1"/>
            <a:r>
              <a:rPr lang="en-GB" dirty="0" smtClean="0"/>
              <a:t>Heart transplant: risk of rejection and have to take </a:t>
            </a:r>
            <a:r>
              <a:rPr lang="en-GB" dirty="0" err="1" smtClean="0"/>
              <a:t>immuno</a:t>
            </a:r>
            <a:r>
              <a:rPr lang="en-GB" dirty="0" smtClean="0"/>
              <a:t>-suppressants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B5a Skeletons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Cartilage and bone are living</a:t>
            </a:r>
          </a:p>
          <a:p>
            <a:pPr lvl="1"/>
            <a:r>
              <a:rPr lang="en-GB" dirty="0" smtClean="0"/>
              <a:t>Can get infected</a:t>
            </a:r>
          </a:p>
          <a:p>
            <a:pPr lvl="1"/>
            <a:r>
              <a:rPr lang="en-GB" dirty="0" smtClean="0"/>
              <a:t>Can grow and repair themselves</a:t>
            </a:r>
          </a:p>
          <a:p>
            <a:r>
              <a:rPr lang="en-GB" dirty="0" smtClean="0"/>
              <a:t>Skeleton starts off as cartilage</a:t>
            </a:r>
          </a:p>
          <a:p>
            <a:pPr lvl="1"/>
            <a:r>
              <a:rPr lang="en-GB" dirty="0" smtClean="0"/>
              <a:t>Undergoes ossification</a:t>
            </a:r>
          </a:p>
          <a:p>
            <a:pPr lvl="1"/>
            <a:r>
              <a:rPr lang="en-GB" dirty="0" smtClean="0"/>
              <a:t>Add calcium and phosphorus</a:t>
            </a:r>
          </a:p>
          <a:p>
            <a:pPr lvl="1"/>
            <a:r>
              <a:rPr lang="en-GB" dirty="0" smtClean="0"/>
              <a:t>More cartilage = younger</a:t>
            </a:r>
          </a:p>
          <a:p>
            <a:r>
              <a:rPr lang="en-GB" dirty="0" smtClean="0"/>
              <a:t>Osteoporosis</a:t>
            </a:r>
          </a:p>
          <a:p>
            <a:pPr lvl="1"/>
            <a:r>
              <a:rPr lang="en-GB" dirty="0" smtClean="0"/>
              <a:t>Weak/softer bones</a:t>
            </a:r>
          </a:p>
          <a:p>
            <a:pPr lvl="1"/>
            <a:r>
              <a:rPr lang="en-GB" dirty="0" smtClean="0"/>
              <a:t>Prone to fractures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B5c Running Repairs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Blood donation</a:t>
            </a:r>
          </a:p>
          <a:p>
            <a:r>
              <a:rPr lang="en-GB" dirty="0" smtClean="0"/>
              <a:t>Blood Transfusion</a:t>
            </a:r>
          </a:p>
          <a:p>
            <a:pPr lvl="1"/>
            <a:r>
              <a:rPr lang="en-GB" dirty="0" smtClean="0"/>
              <a:t>Unsuccessful = agglutination (blood clumping)</a:t>
            </a:r>
          </a:p>
          <a:p>
            <a:pPr lvl="1"/>
            <a:r>
              <a:rPr lang="en-GB" dirty="0" smtClean="0"/>
              <a:t>Agglutinins determine how blood types react</a:t>
            </a:r>
          </a:p>
          <a:p>
            <a:pPr lvl="2"/>
            <a:r>
              <a:rPr lang="en-GB" dirty="0" smtClean="0"/>
              <a:t>E.g. Type A</a:t>
            </a:r>
          </a:p>
          <a:p>
            <a:pPr lvl="3"/>
            <a:r>
              <a:rPr lang="en-GB" dirty="0" smtClean="0"/>
              <a:t>Antigen A</a:t>
            </a:r>
          </a:p>
          <a:p>
            <a:pPr lvl="3"/>
            <a:r>
              <a:rPr lang="en-GB" dirty="0" smtClean="0"/>
              <a:t>Antibody Anti-B</a:t>
            </a:r>
          </a:p>
          <a:p>
            <a:r>
              <a:rPr lang="en-GB" dirty="0" smtClean="0"/>
              <a:t>Blood clotting</a:t>
            </a:r>
          </a:p>
          <a:p>
            <a:pPr lvl="1"/>
            <a:r>
              <a:rPr lang="en-GB" dirty="0" smtClean="0"/>
              <a:t>Platelets meet damaged blood vessels, causes a series of reactions forming a mesh of fibrin fibres</a:t>
            </a:r>
          </a:p>
          <a:p>
            <a:pPr lvl="1"/>
            <a:r>
              <a:rPr lang="en-GB" dirty="0" smtClean="0"/>
              <a:t>Haemophilia is inherited condition where blood doesn’t clot</a:t>
            </a:r>
          </a:p>
          <a:p>
            <a:pPr lvl="1"/>
            <a:r>
              <a:rPr lang="en-GB" dirty="0" smtClean="0"/>
              <a:t>Control clotting: </a:t>
            </a:r>
            <a:r>
              <a:rPr lang="en-GB" dirty="0" err="1" smtClean="0"/>
              <a:t>warfarin</a:t>
            </a:r>
            <a:r>
              <a:rPr lang="en-GB" dirty="0" smtClean="0"/>
              <a:t>, heparin, aspirin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5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standard treatment for a blocked coronary artery?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562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5</a:t>
            </a: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standard treatment for a blocked coronary artery?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BYPASS SURGERY</a:t>
            </a:r>
          </a:p>
        </p:txBody>
      </p:sp>
    </p:spTree>
    <p:extLst>
      <p:ext uri="{BB962C8B-B14F-4D97-AF65-F5344CB8AC3E}">
        <p14:creationId xmlns:p14="http://schemas.microsoft.com/office/powerpoint/2010/main" val="1869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 Question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agglutination?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471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 Question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agglutination?</a:t>
            </a:r>
          </a:p>
          <a:p>
            <a:endParaRPr lang="en-GB" dirty="0"/>
          </a:p>
          <a:p>
            <a:r>
              <a:rPr lang="en-GB" dirty="0" smtClean="0"/>
              <a:t>BLOOD CLUMPING CAUSED BY MIXING BLOOD 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49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B5d </a:t>
            </a:r>
            <a:r>
              <a:rPr lang="en-GB" smtClean="0"/>
              <a:t>Respiratory system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Gas exchange systems restrict animals to their habitats</a:t>
            </a:r>
          </a:p>
          <a:p>
            <a:pPr lvl="1"/>
            <a:r>
              <a:rPr lang="en-GB" dirty="0" smtClean="0"/>
              <a:t>Amphibians need moisture (permeable skin makes them susceptible to water loss)</a:t>
            </a:r>
          </a:p>
          <a:p>
            <a:pPr lvl="1"/>
            <a:r>
              <a:rPr lang="en-GB" dirty="0" smtClean="0"/>
              <a:t>Fish gills only work in water (work by forcing water across the filaments)</a:t>
            </a:r>
          </a:p>
          <a:p>
            <a:r>
              <a:rPr lang="en-GB" dirty="0" smtClean="0"/>
              <a:t>Gas exchange systems adaptations</a:t>
            </a:r>
          </a:p>
          <a:p>
            <a:pPr lvl="1"/>
            <a:r>
              <a:rPr lang="en-GB" dirty="0" smtClean="0"/>
              <a:t>Permeable</a:t>
            </a:r>
          </a:p>
          <a:p>
            <a:pPr lvl="1"/>
            <a:r>
              <a:rPr lang="en-GB" dirty="0" smtClean="0"/>
              <a:t>Moist</a:t>
            </a:r>
          </a:p>
          <a:p>
            <a:pPr lvl="1"/>
            <a:r>
              <a:rPr lang="en-GB" dirty="0" smtClean="0"/>
              <a:t>Large surface area (alveoli)</a:t>
            </a:r>
          </a:p>
          <a:p>
            <a:pPr lvl="1"/>
            <a:r>
              <a:rPr lang="en-GB" dirty="0" smtClean="0"/>
              <a:t>Good blood supply</a:t>
            </a:r>
          </a:p>
          <a:p>
            <a:pPr lvl="1"/>
            <a:r>
              <a:rPr lang="en-GB" dirty="0" smtClean="0"/>
              <a:t>Lining one cell thick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B5D respiratory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Breathing</a:t>
            </a:r>
          </a:p>
          <a:p>
            <a:pPr lvl="1"/>
            <a:r>
              <a:rPr lang="en-GB" dirty="0" smtClean="0"/>
              <a:t>Inhalation: increase volume = decrease pressure</a:t>
            </a:r>
          </a:p>
          <a:p>
            <a:pPr lvl="1"/>
            <a:r>
              <a:rPr lang="en-GB" dirty="0" smtClean="0"/>
              <a:t>Exhalation: decrease volume = increase pressure</a:t>
            </a:r>
          </a:p>
          <a:p>
            <a:r>
              <a:rPr lang="en-GB" dirty="0" smtClean="0"/>
              <a:t>Tidal Air</a:t>
            </a:r>
          </a:p>
          <a:p>
            <a:pPr lvl="1"/>
            <a:r>
              <a:rPr lang="en-GB" dirty="0" smtClean="0"/>
              <a:t>Amount of air in a normal breath</a:t>
            </a:r>
          </a:p>
          <a:p>
            <a:r>
              <a:rPr lang="en-GB" dirty="0" smtClean="0"/>
              <a:t>Vital Capacity</a:t>
            </a:r>
          </a:p>
          <a:p>
            <a:pPr lvl="1"/>
            <a:r>
              <a:rPr lang="en-GB" dirty="0" smtClean="0"/>
              <a:t>Total amount of air can breathe out </a:t>
            </a:r>
          </a:p>
          <a:p>
            <a:r>
              <a:rPr lang="en-GB" dirty="0" smtClean="0"/>
              <a:t>Residual Air</a:t>
            </a:r>
          </a:p>
          <a:p>
            <a:pPr lvl="1"/>
            <a:r>
              <a:rPr lang="en-GB" dirty="0" smtClean="0"/>
              <a:t>Amount of air left in the lungs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60688"/>
          </a:xfrm>
        </p:spPr>
        <p:txBody>
          <a:bodyPr/>
          <a:lstStyle/>
          <a:p>
            <a:r>
              <a:rPr lang="en-GB" dirty="0" smtClean="0"/>
              <a:t>B5d respiratory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7848872" cy="616530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Protects against disease</a:t>
            </a:r>
          </a:p>
          <a:p>
            <a:pPr lvl="1"/>
            <a:r>
              <a:rPr lang="en-GB" dirty="0" smtClean="0"/>
              <a:t>Mucus wafted by ciliated cells</a:t>
            </a:r>
          </a:p>
          <a:p>
            <a:r>
              <a:rPr lang="en-GB" dirty="0" smtClean="0"/>
              <a:t>Lung diseases</a:t>
            </a:r>
          </a:p>
          <a:p>
            <a:pPr lvl="1"/>
            <a:r>
              <a:rPr lang="en-GB" dirty="0" smtClean="0"/>
              <a:t>Asbestosis</a:t>
            </a:r>
          </a:p>
          <a:p>
            <a:pPr lvl="2"/>
            <a:r>
              <a:rPr lang="en-GB" dirty="0" smtClean="0"/>
              <a:t>Industrial cause</a:t>
            </a:r>
          </a:p>
          <a:p>
            <a:pPr lvl="2"/>
            <a:r>
              <a:rPr lang="en-GB" dirty="0" smtClean="0"/>
              <a:t>Inflammation and scarring limits gas exchange</a:t>
            </a:r>
          </a:p>
          <a:p>
            <a:pPr lvl="1"/>
            <a:r>
              <a:rPr lang="en-GB" dirty="0" smtClean="0"/>
              <a:t>Cystic Fibrosis</a:t>
            </a:r>
          </a:p>
          <a:p>
            <a:pPr lvl="2"/>
            <a:r>
              <a:rPr lang="en-GB" dirty="0" smtClean="0"/>
              <a:t>Genetic cause</a:t>
            </a:r>
          </a:p>
          <a:p>
            <a:pPr lvl="2"/>
            <a:r>
              <a:rPr lang="en-GB" dirty="0" smtClean="0"/>
              <a:t>Too much mucus in bronchioles</a:t>
            </a:r>
          </a:p>
          <a:p>
            <a:pPr lvl="1"/>
            <a:r>
              <a:rPr lang="en-GB" dirty="0" smtClean="0"/>
              <a:t>Lung Cancer</a:t>
            </a:r>
          </a:p>
          <a:p>
            <a:pPr lvl="2"/>
            <a:r>
              <a:rPr lang="en-GB" dirty="0" smtClean="0"/>
              <a:t>Lifestyle cause</a:t>
            </a:r>
          </a:p>
          <a:p>
            <a:pPr lvl="2"/>
            <a:r>
              <a:rPr lang="en-GB" dirty="0" smtClean="0"/>
              <a:t>Cells grow rapidly reducing surface area</a:t>
            </a:r>
          </a:p>
          <a:p>
            <a:pPr lvl="1"/>
            <a:r>
              <a:rPr lang="en-GB" dirty="0" smtClean="0"/>
              <a:t>Asthma</a:t>
            </a:r>
          </a:p>
          <a:p>
            <a:pPr lvl="2"/>
            <a:r>
              <a:rPr lang="en-GB" dirty="0" smtClean="0"/>
              <a:t>Symptoms: difficulty breathing, wheezing, tightness</a:t>
            </a:r>
          </a:p>
          <a:p>
            <a:pPr lvl="2"/>
            <a:r>
              <a:rPr lang="en-GB" dirty="0" smtClean="0"/>
              <a:t>Treatment: Inhaler</a:t>
            </a:r>
          </a:p>
          <a:p>
            <a:pPr lvl="2"/>
            <a:r>
              <a:rPr lang="en-GB" dirty="0" smtClean="0"/>
              <a:t>Asthma attack: Lining becomes inflamed, fluid builds up in air ways, muscles contract and constrict bronchioles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7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does the term ‘residual air’ mean?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0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7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does the term ‘residual air’ mean?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AIR LEFT IN THE LUNGS WHEN YOU BREATHE OUT DEEPLY</a:t>
            </a:r>
          </a:p>
        </p:txBody>
      </p:sp>
    </p:spTree>
    <p:extLst>
      <p:ext uri="{BB962C8B-B14F-4D97-AF65-F5344CB8AC3E}">
        <p14:creationId xmlns:p14="http://schemas.microsoft.com/office/powerpoint/2010/main" val="3978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B5a Skeletons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Synovial joints</a:t>
            </a:r>
          </a:p>
          <a:p>
            <a:pPr lvl="1"/>
            <a:r>
              <a:rPr lang="en-GB" dirty="0" smtClean="0"/>
              <a:t>Synovial fluid (lubricates)</a:t>
            </a:r>
          </a:p>
          <a:p>
            <a:pPr lvl="1"/>
            <a:r>
              <a:rPr lang="en-GB" dirty="0" smtClean="0"/>
              <a:t>Synovial membrane (keeps fluid within joint)</a:t>
            </a:r>
          </a:p>
          <a:p>
            <a:pPr lvl="1"/>
            <a:r>
              <a:rPr lang="en-GB" dirty="0" smtClean="0"/>
              <a:t>Ligaments (join bones)</a:t>
            </a:r>
          </a:p>
          <a:p>
            <a:pPr lvl="1"/>
            <a:r>
              <a:rPr lang="en-GB" dirty="0" smtClean="0"/>
              <a:t>Cartilage (cushions)</a:t>
            </a:r>
          </a:p>
          <a:p>
            <a:r>
              <a:rPr lang="en-GB" dirty="0" smtClean="0"/>
              <a:t>Types of joint</a:t>
            </a:r>
          </a:p>
          <a:p>
            <a:pPr lvl="1"/>
            <a:r>
              <a:rPr lang="en-GB" dirty="0" smtClean="0"/>
              <a:t>Ball and socket</a:t>
            </a:r>
          </a:p>
          <a:p>
            <a:pPr lvl="1"/>
            <a:r>
              <a:rPr lang="en-GB" dirty="0" smtClean="0"/>
              <a:t>Hinge</a:t>
            </a:r>
          </a:p>
          <a:p>
            <a:r>
              <a:rPr lang="en-GB" dirty="0" smtClean="0"/>
              <a:t>Arm</a:t>
            </a:r>
          </a:p>
          <a:p>
            <a:pPr lvl="1"/>
            <a:r>
              <a:rPr lang="en-GB" dirty="0" smtClean="0"/>
              <a:t>Antagonistic muscles (bicep and </a:t>
            </a:r>
            <a:r>
              <a:rPr lang="en-GB" dirty="0" err="1" smtClean="0"/>
              <a:t>tricep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Example of a level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8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two muscles are involved in breathing in and out?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29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8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two muscles are involved in breathing in and out?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DIAPHRAGM &amp; INTERCOSTAL</a:t>
            </a:r>
          </a:p>
        </p:txBody>
      </p:sp>
    </p:spTree>
    <p:extLst>
      <p:ext uri="{BB962C8B-B14F-4D97-AF65-F5344CB8AC3E}">
        <p14:creationId xmlns:p14="http://schemas.microsoft.com/office/powerpoint/2010/main" val="10126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9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Give an example of an industrial lung disease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139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9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Give an example of an industrial lung disease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ASBESTOSIS</a:t>
            </a:r>
          </a:p>
        </p:txBody>
      </p:sp>
    </p:spTree>
    <p:extLst>
      <p:ext uri="{BB962C8B-B14F-4D97-AF65-F5344CB8AC3E}">
        <p14:creationId xmlns:p14="http://schemas.microsoft.com/office/powerpoint/2010/main" val="19770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10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Give an example of a lifestyle lung disease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929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10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Give an example of a lifestyle lung disease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LUNG CANCER</a:t>
            </a:r>
          </a:p>
        </p:txBody>
      </p:sp>
    </p:spTree>
    <p:extLst>
      <p:ext uri="{BB962C8B-B14F-4D97-AF65-F5344CB8AC3E}">
        <p14:creationId xmlns:p14="http://schemas.microsoft.com/office/powerpoint/2010/main" val="11408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439" t="19313" r="39676" b="23594"/>
          <a:stretch/>
        </p:blipFill>
        <p:spPr>
          <a:xfrm>
            <a:off x="926604" y="12467"/>
            <a:ext cx="6300192" cy="67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30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886" t="42305" r="29441" b="35055"/>
          <a:stretch/>
        </p:blipFill>
        <p:spPr>
          <a:xfrm>
            <a:off x="0" y="320040"/>
            <a:ext cx="9243930" cy="28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8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61" t="21077" r="10344" b="11343"/>
          <a:stretch/>
        </p:blipFill>
        <p:spPr>
          <a:xfrm>
            <a:off x="30052" y="304090"/>
            <a:ext cx="9113948" cy="43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35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B5E Digestion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Physical digestion</a:t>
            </a:r>
          </a:p>
          <a:p>
            <a:pPr lvl="1"/>
            <a:r>
              <a:rPr lang="en-GB" dirty="0" smtClean="0"/>
              <a:t>Food passes more easily through digestive system</a:t>
            </a:r>
          </a:p>
          <a:p>
            <a:pPr lvl="1"/>
            <a:r>
              <a:rPr lang="en-GB" dirty="0" smtClean="0"/>
              <a:t>Provides larger surface area</a:t>
            </a:r>
          </a:p>
          <a:p>
            <a:r>
              <a:rPr lang="en-GB" dirty="0" smtClean="0"/>
              <a:t>Enzymes</a:t>
            </a:r>
          </a:p>
          <a:p>
            <a:pPr lvl="1"/>
            <a:r>
              <a:rPr lang="en-GB" dirty="0" err="1" smtClean="0"/>
              <a:t>Carbohydrase</a:t>
            </a:r>
            <a:r>
              <a:rPr lang="en-GB" dirty="0" smtClean="0"/>
              <a:t> = starch </a:t>
            </a:r>
            <a:r>
              <a:rPr lang="en-GB" dirty="0" smtClean="0">
                <a:sym typeface="Wingdings" pitchFamily="2" charset="2"/>
              </a:rPr>
              <a:t> sugar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Protease = protein  amino acids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Lipase = fat  fatty acids + glycerol</a:t>
            </a:r>
          </a:p>
          <a:p>
            <a:r>
              <a:rPr lang="en-GB" dirty="0" smtClean="0">
                <a:sym typeface="Wingdings" pitchFamily="2" charset="2"/>
              </a:rPr>
              <a:t>Enzyme and pH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Stomach acid aids protease function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Mouth and small intestine are alkaline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1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Which 2 elements are added in ossification?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376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B5e Digestion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9416"/>
            <a:ext cx="7444680" cy="4846320"/>
          </a:xfrm>
        </p:spPr>
        <p:txBody>
          <a:bodyPr/>
          <a:lstStyle/>
          <a:p>
            <a:r>
              <a:rPr lang="en-GB" dirty="0" smtClean="0"/>
              <a:t>Bile</a:t>
            </a:r>
          </a:p>
          <a:p>
            <a:pPr lvl="1"/>
            <a:r>
              <a:rPr lang="en-GB" dirty="0" smtClean="0"/>
              <a:t>Made in gall bladder</a:t>
            </a:r>
          </a:p>
          <a:p>
            <a:pPr lvl="1"/>
            <a:r>
              <a:rPr lang="en-GB" dirty="0" smtClean="0"/>
              <a:t>Increases surface area of fats to improve digestion</a:t>
            </a:r>
          </a:p>
          <a:p>
            <a:r>
              <a:rPr lang="en-GB" dirty="0" smtClean="0"/>
              <a:t>Starch digestion</a:t>
            </a:r>
          </a:p>
          <a:p>
            <a:pPr lvl="1"/>
            <a:r>
              <a:rPr lang="en-GB" dirty="0" smtClean="0"/>
              <a:t>Amylase breaks starch </a:t>
            </a:r>
            <a:r>
              <a:rPr lang="en-GB" dirty="0" smtClean="0">
                <a:sym typeface="Wingdings" pitchFamily="2" charset="2"/>
              </a:rPr>
              <a:t> maltose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Maltase breaks maltose  glucose</a:t>
            </a:r>
          </a:p>
          <a:p>
            <a:r>
              <a:rPr lang="en-GB" dirty="0" smtClean="0">
                <a:sym typeface="Wingdings" pitchFamily="2" charset="2"/>
              </a:rPr>
              <a:t>Small intestine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Absorbs small molecules into the blood plasma by diffusion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Large surface area due to </a:t>
            </a:r>
            <a:r>
              <a:rPr lang="en-GB" dirty="0" err="1" smtClean="0">
                <a:sym typeface="Wingdings" pitchFamily="2" charset="2"/>
              </a:rPr>
              <a:t>villi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11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role of bile salts in digestion?</a:t>
            </a:r>
          </a:p>
        </p:txBody>
      </p:sp>
    </p:spTree>
    <p:extLst>
      <p:ext uri="{BB962C8B-B14F-4D97-AF65-F5344CB8AC3E}">
        <p14:creationId xmlns:p14="http://schemas.microsoft.com/office/powerpoint/2010/main" val="33549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11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role of bile salts in digestion?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EMULSIFY FATS</a:t>
            </a:r>
          </a:p>
          <a:p>
            <a:pPr eaLnBrk="1" hangingPunct="1"/>
            <a:r>
              <a:rPr lang="en-GB" smtClean="0"/>
              <a:t>CREATE LARGER SURFACE AREA FOR LIPASE TO WORK</a:t>
            </a:r>
          </a:p>
        </p:txBody>
      </p:sp>
    </p:spTree>
    <p:extLst>
      <p:ext uri="{BB962C8B-B14F-4D97-AF65-F5344CB8AC3E}">
        <p14:creationId xmlns:p14="http://schemas.microsoft.com/office/powerpoint/2010/main" val="14139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 Question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two enzymes are involved in starch digestion?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008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 Question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two enzymes are involved in starch digestion?</a:t>
            </a:r>
          </a:p>
          <a:p>
            <a:endParaRPr lang="en-GB" dirty="0"/>
          </a:p>
          <a:p>
            <a:r>
              <a:rPr lang="en-GB" dirty="0" smtClean="0"/>
              <a:t>AMYLASE &amp; MALTASE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695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B5f Waste Disposal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7696200" cy="4846320"/>
          </a:xfrm>
        </p:spPr>
        <p:txBody>
          <a:bodyPr/>
          <a:lstStyle/>
          <a:p>
            <a:r>
              <a:rPr lang="en-GB" dirty="0" smtClean="0"/>
              <a:t>Blood plasma</a:t>
            </a:r>
          </a:p>
          <a:p>
            <a:pPr lvl="1"/>
            <a:r>
              <a:rPr lang="en-GB" dirty="0" smtClean="0"/>
              <a:t>Needs constant water concentration</a:t>
            </a:r>
          </a:p>
          <a:p>
            <a:r>
              <a:rPr lang="en-GB" dirty="0" smtClean="0"/>
              <a:t>Gross structure of kidney</a:t>
            </a:r>
          </a:p>
          <a:p>
            <a:pPr lvl="1"/>
            <a:r>
              <a:rPr lang="en-GB" dirty="0" smtClean="0"/>
              <a:t>Cortex</a:t>
            </a:r>
          </a:p>
          <a:p>
            <a:pPr lvl="1"/>
            <a:r>
              <a:rPr lang="en-GB" dirty="0" smtClean="0"/>
              <a:t>Medulla</a:t>
            </a:r>
          </a:p>
          <a:p>
            <a:pPr lvl="1"/>
            <a:r>
              <a:rPr lang="en-GB" dirty="0" err="1" smtClean="0"/>
              <a:t>Ureter</a:t>
            </a:r>
            <a:endParaRPr lang="en-GB" dirty="0" smtClean="0"/>
          </a:p>
          <a:p>
            <a:pPr lvl="1"/>
            <a:r>
              <a:rPr lang="en-GB" dirty="0" smtClean="0"/>
              <a:t>Renal artery and Renal vein</a:t>
            </a:r>
          </a:p>
          <a:p>
            <a:r>
              <a:rPr lang="en-GB" dirty="0" smtClean="0"/>
              <a:t>Kidney Tubule</a:t>
            </a:r>
          </a:p>
          <a:p>
            <a:pPr lvl="1"/>
            <a:r>
              <a:rPr lang="en-GB" dirty="0" smtClean="0"/>
              <a:t>Filter unit (</a:t>
            </a:r>
            <a:r>
              <a:rPr lang="en-GB" dirty="0" err="1" smtClean="0"/>
              <a:t>glomerulus</a:t>
            </a:r>
            <a:r>
              <a:rPr lang="en-GB" dirty="0" smtClean="0"/>
              <a:t> and capsule)</a:t>
            </a:r>
          </a:p>
          <a:p>
            <a:pPr lvl="1"/>
            <a:r>
              <a:rPr lang="en-GB" dirty="0" smtClean="0"/>
              <a:t>Area of selective </a:t>
            </a:r>
            <a:r>
              <a:rPr lang="en-GB" dirty="0" err="1" smtClean="0"/>
              <a:t>reabsorption</a:t>
            </a:r>
            <a:endParaRPr lang="en-GB" dirty="0" smtClean="0"/>
          </a:p>
          <a:p>
            <a:pPr lvl="1"/>
            <a:r>
              <a:rPr lang="en-GB" dirty="0" smtClean="0"/>
              <a:t>Area of salt and water regulation</a:t>
            </a:r>
          </a:p>
        </p:txBody>
      </p:sp>
      <p:pic>
        <p:nvPicPr>
          <p:cNvPr id="3074" name="Picture 2" descr="http://www.netterimages.com/images/vtn/000/000/007/7910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08720"/>
            <a:ext cx="3057550" cy="3057550"/>
          </a:xfrm>
          <a:prstGeom prst="rect">
            <a:avLst/>
          </a:prstGeom>
          <a:noFill/>
        </p:spPr>
      </p:pic>
      <p:pic>
        <p:nvPicPr>
          <p:cNvPr id="3076" name="Picture 4" descr="http://www.ivy-rose.co.uk/HumanBody-Images/Urinary/Kidney_Nephron_cIvyRo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4037048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732696"/>
          </a:xfrm>
        </p:spPr>
        <p:txBody>
          <a:bodyPr/>
          <a:lstStyle/>
          <a:p>
            <a:r>
              <a:rPr lang="en-GB" dirty="0" smtClean="0"/>
              <a:t>B5f Waste Disposal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7444680" cy="5949280"/>
          </a:xfrm>
        </p:spPr>
        <p:txBody>
          <a:bodyPr>
            <a:normAutofit/>
          </a:bodyPr>
          <a:lstStyle/>
          <a:p>
            <a:r>
              <a:rPr lang="en-GB" dirty="0" smtClean="0"/>
              <a:t>Urea</a:t>
            </a:r>
          </a:p>
          <a:p>
            <a:pPr lvl="1"/>
            <a:r>
              <a:rPr lang="en-GB" dirty="0" smtClean="0"/>
              <a:t>Made in liver from excess amino acids</a:t>
            </a:r>
          </a:p>
          <a:p>
            <a:pPr lvl="1"/>
            <a:r>
              <a:rPr lang="en-GB" dirty="0" smtClean="0"/>
              <a:t>Removed from blood by the kidney</a:t>
            </a:r>
          </a:p>
          <a:p>
            <a:r>
              <a:rPr lang="en-GB" dirty="0" smtClean="0"/>
              <a:t>Urine</a:t>
            </a:r>
          </a:p>
          <a:p>
            <a:pPr lvl="1"/>
            <a:r>
              <a:rPr lang="en-GB" dirty="0" smtClean="0"/>
              <a:t>Amount made depends on heat &amp; exercise (sweating) and water intake</a:t>
            </a:r>
          </a:p>
          <a:p>
            <a:r>
              <a:rPr lang="en-GB" dirty="0" smtClean="0"/>
              <a:t>ADH</a:t>
            </a:r>
          </a:p>
          <a:p>
            <a:pPr lvl="1"/>
            <a:r>
              <a:rPr lang="en-GB" dirty="0" smtClean="0"/>
              <a:t>Anti-diuretic hormone</a:t>
            </a:r>
          </a:p>
          <a:p>
            <a:pPr lvl="1"/>
            <a:r>
              <a:rPr lang="en-GB" dirty="0" smtClean="0"/>
              <a:t>Released by pituitary gland</a:t>
            </a:r>
          </a:p>
          <a:p>
            <a:pPr lvl="1"/>
            <a:r>
              <a:rPr lang="en-GB" dirty="0" smtClean="0"/>
              <a:t>Controls water levels in urine</a:t>
            </a:r>
          </a:p>
          <a:p>
            <a:pPr lvl="1"/>
            <a:r>
              <a:rPr lang="en-GB" dirty="0" smtClean="0"/>
              <a:t>Increases permeability of kidney tubules so more water is reabsorbed in to the blood</a:t>
            </a:r>
          </a:p>
          <a:p>
            <a:pPr lvl="1"/>
            <a:r>
              <a:rPr lang="en-GB" dirty="0" smtClean="0"/>
              <a:t>Controlled by negative feedback</a:t>
            </a: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B5f Waste Disposal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Carbon dioxide</a:t>
            </a:r>
          </a:p>
          <a:p>
            <a:pPr lvl="1"/>
            <a:r>
              <a:rPr lang="en-GB" dirty="0" smtClean="0"/>
              <a:t>High levels must be removed from the body</a:t>
            </a:r>
          </a:p>
          <a:p>
            <a:pPr lvl="1"/>
            <a:r>
              <a:rPr lang="en-GB" dirty="0" smtClean="0"/>
              <a:t>Turns blood acidic</a:t>
            </a:r>
          </a:p>
          <a:p>
            <a:pPr lvl="1"/>
            <a:r>
              <a:rPr lang="en-GB" dirty="0" smtClean="0"/>
              <a:t>Detected by the brain</a:t>
            </a:r>
          </a:p>
          <a:p>
            <a:pPr lvl="1"/>
            <a:r>
              <a:rPr lang="en-GB" dirty="0" smtClean="0"/>
              <a:t>Results in increased breathing</a:t>
            </a:r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13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Name the 4 main excretory organs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605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13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Name the 4 main excretory organs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SKIN</a:t>
            </a:r>
          </a:p>
          <a:p>
            <a:pPr eaLnBrk="1" hangingPunct="1"/>
            <a:r>
              <a:rPr lang="en-GB" smtClean="0"/>
              <a:t>LIVER</a:t>
            </a:r>
          </a:p>
          <a:p>
            <a:pPr eaLnBrk="1" hangingPunct="1"/>
            <a:r>
              <a:rPr lang="en-GB" smtClean="0"/>
              <a:t>KIDNEYS</a:t>
            </a:r>
          </a:p>
          <a:p>
            <a:pPr eaLnBrk="1" hangingPunct="1"/>
            <a:r>
              <a:rPr lang="en-GB" smtClean="0"/>
              <a:t>LUNGS</a:t>
            </a:r>
          </a:p>
        </p:txBody>
      </p:sp>
    </p:spTree>
    <p:extLst>
      <p:ext uri="{BB962C8B-B14F-4D97-AF65-F5344CB8AC3E}">
        <p14:creationId xmlns:p14="http://schemas.microsoft.com/office/powerpoint/2010/main" val="39766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1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Which 2 elements are added in ossification?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CALCIUM &amp; PHOSPHORUS</a:t>
            </a:r>
          </a:p>
        </p:txBody>
      </p:sp>
    </p:spTree>
    <p:extLst>
      <p:ext uri="{BB962C8B-B14F-4D97-AF65-F5344CB8AC3E}">
        <p14:creationId xmlns:p14="http://schemas.microsoft.com/office/powerpoint/2010/main" val="17235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14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96300" cy="4525963"/>
          </a:xfrm>
        </p:spPr>
        <p:txBody>
          <a:bodyPr/>
          <a:lstStyle/>
          <a:p>
            <a:pPr eaLnBrk="1" hangingPunct="1"/>
            <a:r>
              <a:rPr lang="en-GB" smtClean="0"/>
              <a:t>How do the kidneys work?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708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14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96300" cy="4525963"/>
          </a:xfrm>
        </p:spPr>
        <p:txBody>
          <a:bodyPr/>
          <a:lstStyle/>
          <a:p>
            <a:pPr eaLnBrk="1" hangingPunct="1"/>
            <a:r>
              <a:rPr lang="en-GB" smtClean="0"/>
              <a:t>How do the kidneys work?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FILTER AT HIGH PRESSURE</a:t>
            </a:r>
          </a:p>
          <a:p>
            <a:pPr eaLnBrk="1" hangingPunct="1"/>
            <a:r>
              <a:rPr lang="en-GB" smtClean="0"/>
              <a:t>REABSORB WATER &amp; USEFUL SUBSTANCES</a:t>
            </a:r>
          </a:p>
        </p:txBody>
      </p:sp>
    </p:spTree>
    <p:extLst>
      <p:ext uri="{BB962C8B-B14F-4D97-AF65-F5344CB8AC3E}">
        <p14:creationId xmlns:p14="http://schemas.microsoft.com/office/powerpoint/2010/main" val="7492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15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Which hormone controls urine concentration?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100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15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Which hormone controls urine concentration?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ADH: Anti-Diuretic Hormone</a:t>
            </a:r>
          </a:p>
        </p:txBody>
      </p:sp>
    </p:spTree>
    <p:extLst>
      <p:ext uri="{BB962C8B-B14F-4D97-AF65-F5344CB8AC3E}">
        <p14:creationId xmlns:p14="http://schemas.microsoft.com/office/powerpoint/2010/main" val="32331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45" t="14148" r="39014" b="21682"/>
          <a:stretch/>
        </p:blipFill>
        <p:spPr>
          <a:xfrm>
            <a:off x="1043608" y="19980"/>
            <a:ext cx="5580112" cy="6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6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23" t="27082" r="29714" b="38466"/>
          <a:stretch/>
        </p:blipFill>
        <p:spPr>
          <a:xfrm>
            <a:off x="21812" y="476672"/>
            <a:ext cx="917381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28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B5g Life Goes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Menstrual Cycle</a:t>
            </a:r>
          </a:p>
          <a:p>
            <a:pPr lvl="1"/>
            <a:r>
              <a:rPr lang="en-GB" dirty="0" smtClean="0"/>
              <a:t>Oestrogen repairs uterus wall</a:t>
            </a:r>
          </a:p>
          <a:p>
            <a:pPr lvl="1"/>
            <a:r>
              <a:rPr lang="en-GB" dirty="0" smtClean="0"/>
              <a:t>Progesterone maintains uterus wall</a:t>
            </a:r>
          </a:p>
          <a:p>
            <a:pPr lvl="1"/>
            <a:r>
              <a:rPr lang="en-GB" dirty="0" smtClean="0"/>
              <a:t>FSH stimulates egg to develop</a:t>
            </a:r>
          </a:p>
          <a:p>
            <a:pPr lvl="1"/>
            <a:r>
              <a:rPr lang="en-GB" dirty="0" smtClean="0"/>
              <a:t>LH causes ovulation</a:t>
            </a:r>
          </a:p>
          <a:p>
            <a:pPr lvl="1"/>
            <a:r>
              <a:rPr lang="en-GB" dirty="0" smtClean="0"/>
              <a:t>Pituitary gland releases FSH and LH</a:t>
            </a:r>
          </a:p>
          <a:p>
            <a:pPr lvl="1"/>
            <a:r>
              <a:rPr lang="en-GB" dirty="0" smtClean="0"/>
              <a:t>Controlled by negative feedback</a:t>
            </a:r>
          </a:p>
          <a:p>
            <a:r>
              <a:rPr lang="en-GB" dirty="0" smtClean="0"/>
              <a:t>Foetal screening</a:t>
            </a:r>
          </a:p>
          <a:p>
            <a:pPr lvl="1"/>
            <a:r>
              <a:rPr lang="en-GB" dirty="0" smtClean="0"/>
              <a:t>Amniocentesis</a:t>
            </a:r>
          </a:p>
          <a:p>
            <a:pPr lvl="1"/>
            <a:r>
              <a:rPr lang="en-GB" dirty="0" smtClean="0"/>
              <a:t>Chromosomal analysis</a:t>
            </a:r>
          </a:p>
          <a:p>
            <a:pPr lvl="1"/>
            <a:r>
              <a:rPr lang="en-GB" dirty="0" smtClean="0"/>
              <a:t>Test for e.g. Down’s syndrome</a:t>
            </a:r>
          </a:p>
          <a:p>
            <a:pPr lvl="1"/>
            <a:r>
              <a:rPr lang="en-GB" dirty="0" smtClean="0"/>
              <a:t>Raises ethical issues: miscarriage, abortion, quality of life</a:t>
            </a:r>
            <a:endParaRPr lang="en-GB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B5g Life Goes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Treatments for infertility</a:t>
            </a:r>
          </a:p>
          <a:p>
            <a:pPr lvl="1"/>
            <a:r>
              <a:rPr lang="en-GB" dirty="0" smtClean="0"/>
              <a:t>Artificial Insemination</a:t>
            </a:r>
          </a:p>
          <a:p>
            <a:pPr lvl="1"/>
            <a:r>
              <a:rPr lang="en-GB" dirty="0" smtClean="0"/>
              <a:t>FSH</a:t>
            </a:r>
          </a:p>
          <a:p>
            <a:pPr lvl="1"/>
            <a:r>
              <a:rPr lang="en-GB" dirty="0" smtClean="0"/>
              <a:t>In vitro fertilisation (IVF) (outside the body)</a:t>
            </a:r>
          </a:p>
          <a:p>
            <a:pPr lvl="1"/>
            <a:r>
              <a:rPr lang="en-GB" dirty="0" smtClean="0"/>
              <a:t>Egg donation</a:t>
            </a:r>
          </a:p>
          <a:p>
            <a:pPr lvl="1"/>
            <a:r>
              <a:rPr lang="en-GB" dirty="0" smtClean="0"/>
              <a:t>Surrogacy </a:t>
            </a:r>
          </a:p>
          <a:p>
            <a:pPr lvl="1"/>
            <a:r>
              <a:rPr lang="en-GB" dirty="0" smtClean="0"/>
              <a:t>Ovary Transplant</a:t>
            </a:r>
          </a:p>
          <a:p>
            <a:r>
              <a:rPr lang="en-GB" dirty="0" smtClean="0"/>
              <a:t>Ethical issues</a:t>
            </a:r>
          </a:p>
          <a:p>
            <a:pPr lvl="1"/>
            <a:r>
              <a:rPr lang="en-GB" dirty="0" smtClean="0"/>
              <a:t>If baby genetically theirs?</a:t>
            </a:r>
          </a:p>
          <a:p>
            <a:pPr lvl="1"/>
            <a:r>
              <a:rPr lang="en-GB" dirty="0" smtClean="0"/>
              <a:t>Benefits: allows infertile couples to have a baby</a:t>
            </a:r>
            <a:endParaRPr lang="en-GB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B5g Life Goes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Uses of hormones</a:t>
            </a:r>
          </a:p>
          <a:p>
            <a:pPr lvl="1"/>
            <a:r>
              <a:rPr lang="en-GB" dirty="0" smtClean="0"/>
              <a:t>Contraceptive pill </a:t>
            </a:r>
          </a:p>
          <a:p>
            <a:pPr lvl="2"/>
            <a:r>
              <a:rPr lang="en-GB" dirty="0" smtClean="0"/>
              <a:t>Mimic pregnancy by inhibiting FSH</a:t>
            </a:r>
          </a:p>
          <a:p>
            <a:pPr lvl="1"/>
            <a:r>
              <a:rPr lang="en-GB" dirty="0" smtClean="0"/>
              <a:t>Fertility drugs</a:t>
            </a:r>
          </a:p>
          <a:p>
            <a:pPr lvl="2"/>
            <a:r>
              <a:rPr lang="en-GB" dirty="0" smtClean="0"/>
              <a:t>FSH to make more eggs</a:t>
            </a:r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16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are the 3 main stages of the menstrual cycle?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491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2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Name the antagonistic muscles that bend and straighten the arm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412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16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are the 3 main stages of the menstrual cycle?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EGG MATURATION</a:t>
            </a:r>
          </a:p>
          <a:p>
            <a:pPr eaLnBrk="1" hangingPunct="1"/>
            <a:r>
              <a:rPr lang="en-GB" smtClean="0"/>
              <a:t>OVULATION</a:t>
            </a:r>
          </a:p>
          <a:p>
            <a:pPr eaLnBrk="1" hangingPunct="1"/>
            <a:r>
              <a:rPr lang="en-GB" smtClean="0"/>
              <a:t>MENSTRUATION</a:t>
            </a:r>
          </a:p>
        </p:txBody>
      </p:sp>
    </p:spTree>
    <p:extLst>
      <p:ext uri="{BB962C8B-B14F-4D97-AF65-F5344CB8AC3E}">
        <p14:creationId xmlns:p14="http://schemas.microsoft.com/office/powerpoint/2010/main" val="17959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17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1600200"/>
            <a:ext cx="751681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Which 4 hormones are involved in the menstrual cycle?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494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17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1600200"/>
            <a:ext cx="751681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Which 4 hormones are involved in the menstrual cycle?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OESTROGEN</a:t>
            </a:r>
          </a:p>
          <a:p>
            <a:pPr eaLnBrk="1" hangingPunct="1"/>
            <a:r>
              <a:rPr lang="en-GB" dirty="0" smtClean="0"/>
              <a:t>PROGESTERONE</a:t>
            </a:r>
          </a:p>
          <a:p>
            <a:pPr eaLnBrk="1" hangingPunct="1"/>
            <a:r>
              <a:rPr lang="en-GB" dirty="0" smtClean="0"/>
              <a:t>FSH: FOLLICLE STIMULATING HORMONE</a:t>
            </a:r>
          </a:p>
          <a:p>
            <a:pPr eaLnBrk="1" hangingPunct="1"/>
            <a:r>
              <a:rPr lang="en-GB" dirty="0" smtClean="0"/>
              <a:t>LH: LUTENISING HORMONE</a:t>
            </a:r>
          </a:p>
        </p:txBody>
      </p:sp>
    </p:spTree>
    <p:extLst>
      <p:ext uri="{BB962C8B-B14F-4D97-AF65-F5344CB8AC3E}">
        <p14:creationId xmlns:p14="http://schemas.microsoft.com/office/powerpoint/2010/main" val="32266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B5H Growth and Repair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Extremes in height</a:t>
            </a:r>
          </a:p>
          <a:p>
            <a:pPr lvl="1"/>
            <a:r>
              <a:rPr lang="en-GB" dirty="0" smtClean="0"/>
              <a:t>Causes by genes or hormone imbalance</a:t>
            </a:r>
          </a:p>
          <a:p>
            <a:pPr lvl="1"/>
            <a:r>
              <a:rPr lang="en-GB" dirty="0" smtClean="0"/>
              <a:t>Human growth hormone is produced by pituitary and causes growth in long bones</a:t>
            </a:r>
          </a:p>
          <a:p>
            <a:r>
              <a:rPr lang="en-GB" dirty="0" smtClean="0"/>
              <a:t>Factors that influence growth</a:t>
            </a:r>
          </a:p>
          <a:p>
            <a:pPr lvl="1"/>
            <a:r>
              <a:rPr lang="en-GB" dirty="0" smtClean="0"/>
              <a:t>Diet</a:t>
            </a:r>
          </a:p>
          <a:p>
            <a:pPr lvl="1"/>
            <a:r>
              <a:rPr lang="en-GB" dirty="0" smtClean="0"/>
              <a:t>Exercise</a:t>
            </a:r>
          </a:p>
          <a:p>
            <a:r>
              <a:rPr lang="en-GB" dirty="0" smtClean="0"/>
              <a:t>Monitoring babies</a:t>
            </a:r>
          </a:p>
          <a:p>
            <a:pPr lvl="1"/>
            <a:r>
              <a:rPr lang="en-GB" dirty="0" smtClean="0"/>
              <a:t>Measure length, mass and head size</a:t>
            </a:r>
          </a:p>
          <a:p>
            <a:pPr lvl="1"/>
            <a:r>
              <a:rPr lang="en-GB" dirty="0" smtClean="0"/>
              <a:t>Provide early warning of growth problems</a:t>
            </a:r>
          </a:p>
          <a:p>
            <a:pPr lvl="1"/>
            <a:r>
              <a:rPr lang="en-GB" dirty="0" smtClean="0"/>
              <a:t>Use average growth charts</a:t>
            </a:r>
            <a:endParaRPr lang="en-GB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804704"/>
          </a:xfrm>
        </p:spPr>
        <p:txBody>
          <a:bodyPr/>
          <a:lstStyle/>
          <a:p>
            <a:r>
              <a:rPr lang="en-GB" dirty="0" smtClean="0"/>
              <a:t>B5H Growth and Repair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7696200" cy="5475008"/>
          </a:xfrm>
        </p:spPr>
        <p:txBody>
          <a:bodyPr>
            <a:normAutofit/>
          </a:bodyPr>
          <a:lstStyle/>
          <a:p>
            <a:r>
              <a:rPr lang="en-GB" dirty="0" smtClean="0"/>
              <a:t>Increased life expectancy</a:t>
            </a:r>
          </a:p>
          <a:p>
            <a:pPr lvl="1"/>
            <a:r>
              <a:rPr lang="en-GB" dirty="0" smtClean="0"/>
              <a:t>Less industrial disease</a:t>
            </a:r>
          </a:p>
          <a:p>
            <a:pPr lvl="1"/>
            <a:r>
              <a:rPr lang="en-GB" dirty="0" smtClean="0"/>
              <a:t>Healthier lifestyle</a:t>
            </a:r>
          </a:p>
          <a:p>
            <a:pPr lvl="1"/>
            <a:r>
              <a:rPr lang="en-GB" dirty="0" smtClean="0"/>
              <a:t>Healthier diet</a:t>
            </a:r>
          </a:p>
          <a:p>
            <a:pPr lvl="1"/>
            <a:r>
              <a:rPr lang="en-GB" dirty="0" smtClean="0"/>
              <a:t>Modern treatments and cures</a:t>
            </a:r>
          </a:p>
          <a:p>
            <a:pPr lvl="1"/>
            <a:r>
              <a:rPr lang="en-GB" dirty="0" smtClean="0"/>
              <a:t>Better housing</a:t>
            </a:r>
          </a:p>
          <a:p>
            <a:pPr lvl="1"/>
            <a:r>
              <a:rPr lang="en-GB" dirty="0" smtClean="0"/>
              <a:t>Consequences: aging population, country can’t afford health care, pensions</a:t>
            </a:r>
          </a:p>
          <a:p>
            <a:r>
              <a:rPr lang="en-GB" dirty="0" smtClean="0"/>
              <a:t>Mechanical replacements for organs, problems:</a:t>
            </a:r>
          </a:p>
          <a:p>
            <a:pPr lvl="1"/>
            <a:r>
              <a:rPr lang="en-GB" dirty="0" smtClean="0"/>
              <a:t>Size</a:t>
            </a:r>
          </a:p>
          <a:p>
            <a:pPr lvl="1"/>
            <a:r>
              <a:rPr lang="en-GB" dirty="0" smtClean="0"/>
              <a:t>Power supply</a:t>
            </a:r>
          </a:p>
          <a:p>
            <a:pPr lvl="1"/>
            <a:r>
              <a:rPr lang="en-GB" dirty="0" smtClean="0"/>
              <a:t>Materials used</a:t>
            </a:r>
          </a:p>
          <a:p>
            <a:pPr lvl="1"/>
            <a:r>
              <a:rPr lang="en-GB" dirty="0" smtClean="0"/>
              <a:t>Body reactions</a:t>
            </a:r>
            <a:endParaRPr lang="en-GB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B5H Growth and Repair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Shortage of donor organs</a:t>
            </a:r>
          </a:p>
          <a:p>
            <a:pPr lvl="1"/>
            <a:r>
              <a:rPr lang="en-GB" dirty="0" smtClean="0"/>
              <a:t>Tissue match (NOT blood match)</a:t>
            </a:r>
          </a:p>
          <a:p>
            <a:pPr lvl="1"/>
            <a:r>
              <a:rPr lang="en-GB" dirty="0" smtClean="0"/>
              <a:t>Size and age</a:t>
            </a:r>
          </a:p>
          <a:p>
            <a:r>
              <a:rPr lang="en-GB" dirty="0" smtClean="0"/>
              <a:t>Problems with transplants</a:t>
            </a:r>
          </a:p>
          <a:p>
            <a:pPr lvl="1"/>
            <a:r>
              <a:rPr lang="en-GB" dirty="0" smtClean="0"/>
              <a:t>Rejection</a:t>
            </a:r>
          </a:p>
          <a:p>
            <a:pPr lvl="1"/>
            <a:r>
              <a:rPr lang="en-GB" dirty="0" smtClean="0"/>
              <a:t>Need to take </a:t>
            </a:r>
            <a:r>
              <a:rPr lang="en-GB" dirty="0" err="1" smtClean="0"/>
              <a:t>immuno</a:t>
            </a:r>
            <a:r>
              <a:rPr lang="en-GB" dirty="0" smtClean="0"/>
              <a:t>-suppressive drugs</a:t>
            </a:r>
          </a:p>
          <a:p>
            <a:r>
              <a:rPr lang="en-GB" dirty="0" smtClean="0"/>
              <a:t>Living donors</a:t>
            </a:r>
          </a:p>
          <a:p>
            <a:pPr lvl="1"/>
            <a:r>
              <a:rPr lang="en-GB" dirty="0" smtClean="0"/>
              <a:t>Kidney</a:t>
            </a:r>
          </a:p>
          <a:p>
            <a:r>
              <a:rPr lang="en-GB" dirty="0" smtClean="0"/>
              <a:t>Dead donor</a:t>
            </a:r>
          </a:p>
          <a:p>
            <a:pPr lvl="1"/>
            <a:r>
              <a:rPr lang="en-GB" dirty="0" smtClean="0"/>
              <a:t>Need to have died in a way not to damage organs</a:t>
            </a:r>
          </a:p>
          <a:p>
            <a:r>
              <a:rPr lang="en-GB" dirty="0" smtClean="0"/>
              <a:t>Donor registry</a:t>
            </a:r>
          </a:p>
          <a:p>
            <a:pPr lvl="1"/>
            <a:r>
              <a:rPr lang="en-GB" dirty="0" smtClean="0"/>
              <a:t>Does it increase donor numbers?</a:t>
            </a:r>
            <a:endParaRPr lang="en-GB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18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Give 3 examples of body parts that can be mechanically replaced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486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18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Give 3 examples of body parts that can be mechanically replaced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KNEE &amp; HIP JOINTS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KIDNEY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LENS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40764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19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Give one problem with transplants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767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19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Give one problem with transplants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REJECTION</a:t>
            </a:r>
          </a:p>
          <a:p>
            <a:pPr eaLnBrk="1" hangingPunct="1"/>
            <a:r>
              <a:rPr lang="en-GB" smtClean="0"/>
              <a:t>IMMUNOSUPRESSANTS</a:t>
            </a:r>
          </a:p>
        </p:txBody>
      </p:sp>
    </p:spTree>
    <p:extLst>
      <p:ext uri="{BB962C8B-B14F-4D97-AF65-F5344CB8AC3E}">
        <p14:creationId xmlns:p14="http://schemas.microsoft.com/office/powerpoint/2010/main" val="23778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B5 Question 2</a:t>
            </a: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Name the antagonistic muscles that bend and straighten the arm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BICEP &amp; TRICEP</a:t>
            </a:r>
          </a:p>
        </p:txBody>
      </p:sp>
    </p:spTree>
    <p:extLst>
      <p:ext uri="{BB962C8B-B14F-4D97-AF65-F5344CB8AC3E}">
        <p14:creationId xmlns:p14="http://schemas.microsoft.com/office/powerpoint/2010/main" val="25225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20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What causes extremes in height?</a:t>
            </a:r>
          </a:p>
        </p:txBody>
      </p:sp>
    </p:spTree>
    <p:extLst>
      <p:ext uri="{BB962C8B-B14F-4D97-AF65-F5344CB8AC3E}">
        <p14:creationId xmlns:p14="http://schemas.microsoft.com/office/powerpoint/2010/main" val="29071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B5 Question 20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What causes extremes in height?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GENES </a:t>
            </a:r>
          </a:p>
          <a:p>
            <a:pPr eaLnBrk="1" hangingPunct="1"/>
            <a:r>
              <a:rPr lang="en-GB" dirty="0" smtClean="0"/>
              <a:t>HORMONE IMBALANCE</a:t>
            </a:r>
          </a:p>
        </p:txBody>
      </p:sp>
    </p:spTree>
    <p:extLst>
      <p:ext uri="{BB962C8B-B14F-4D97-AF65-F5344CB8AC3E}">
        <p14:creationId xmlns:p14="http://schemas.microsoft.com/office/powerpoint/2010/main" val="28995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B5b Circulatory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Single</a:t>
            </a:r>
          </a:p>
          <a:p>
            <a:pPr lvl="1"/>
            <a:r>
              <a:rPr lang="en-GB" dirty="0" smtClean="0"/>
              <a:t>One circuit from the heart e.g. Fish</a:t>
            </a:r>
          </a:p>
          <a:p>
            <a:pPr lvl="1"/>
            <a:r>
              <a:rPr lang="en-GB" dirty="0" smtClean="0"/>
              <a:t>Two chambers</a:t>
            </a:r>
          </a:p>
          <a:p>
            <a:r>
              <a:rPr lang="en-GB" dirty="0" smtClean="0"/>
              <a:t>Double</a:t>
            </a:r>
          </a:p>
          <a:p>
            <a:pPr lvl="1"/>
            <a:r>
              <a:rPr lang="en-GB" dirty="0" smtClean="0"/>
              <a:t>Two circuits from the heart e.g. Mammal</a:t>
            </a:r>
          </a:p>
          <a:p>
            <a:pPr lvl="1"/>
            <a:r>
              <a:rPr lang="en-GB" dirty="0" smtClean="0"/>
              <a:t>Four chambers</a:t>
            </a:r>
          </a:p>
          <a:p>
            <a:pPr lvl="1"/>
            <a:r>
              <a:rPr lang="en-GB" dirty="0" smtClean="0"/>
              <a:t>Higher pressure so transport is quicker</a:t>
            </a:r>
          </a:p>
          <a:p>
            <a:r>
              <a:rPr lang="en-GB" dirty="0" smtClean="0"/>
              <a:t>Galen</a:t>
            </a:r>
          </a:p>
          <a:p>
            <a:pPr lvl="1"/>
            <a:r>
              <a:rPr lang="en-GB" dirty="0" smtClean="0"/>
              <a:t>Importance of pulse &amp; heart is a pump</a:t>
            </a:r>
          </a:p>
          <a:p>
            <a:r>
              <a:rPr lang="en-GB" dirty="0" err="1" smtClean="0"/>
              <a:t>Harvery</a:t>
            </a:r>
            <a:endParaRPr lang="en-GB" dirty="0" smtClean="0"/>
          </a:p>
          <a:p>
            <a:pPr lvl="1"/>
            <a:r>
              <a:rPr lang="en-GB" dirty="0" smtClean="0"/>
              <a:t>Circulation e.g. Valves, capillaries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B5b Circulatory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Cardiac Cycle</a:t>
            </a:r>
          </a:p>
          <a:p>
            <a:pPr lvl="1"/>
            <a:r>
              <a:rPr lang="en-GB" dirty="0" smtClean="0"/>
              <a:t>Systole (contract)</a:t>
            </a:r>
          </a:p>
          <a:p>
            <a:pPr lvl="1"/>
            <a:r>
              <a:rPr lang="en-GB" dirty="0" smtClean="0"/>
              <a:t>Diastole (relax</a:t>
            </a:r>
          </a:p>
          <a:p>
            <a:pPr lvl="1"/>
            <a:r>
              <a:rPr lang="en-GB" dirty="0" smtClean="0"/>
              <a:t>Atria contract forcing open AV valves</a:t>
            </a:r>
          </a:p>
          <a:p>
            <a:pPr lvl="1"/>
            <a:r>
              <a:rPr lang="en-GB" dirty="0" smtClean="0"/>
              <a:t>Ventricles contract forcing shut AV valves and open semi lunar valves</a:t>
            </a:r>
          </a:p>
          <a:p>
            <a:r>
              <a:rPr lang="en-GB" dirty="0" smtClean="0"/>
              <a:t>Adrenaline</a:t>
            </a:r>
          </a:p>
          <a:p>
            <a:pPr lvl="1"/>
            <a:r>
              <a:rPr lang="en-GB" dirty="0" smtClean="0"/>
              <a:t>Hormone that increases heart rate</a:t>
            </a:r>
          </a:p>
          <a:p>
            <a:r>
              <a:rPr lang="en-GB" dirty="0" smtClean="0"/>
              <a:t>Echocardiogram</a:t>
            </a:r>
          </a:p>
          <a:p>
            <a:pPr lvl="1"/>
            <a:r>
              <a:rPr lang="en-GB" dirty="0" smtClean="0"/>
              <a:t>Ultrasound of heart to see it beating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</TotalTime>
  <Words>1630</Words>
  <Application>Microsoft Office PowerPoint</Application>
  <PresentationFormat>On-screen Show (4:3)</PresentationFormat>
  <Paragraphs>384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Trebuchet MS</vt:lpstr>
      <vt:lpstr>Wingdings</vt:lpstr>
      <vt:lpstr>Wingdings 2</vt:lpstr>
      <vt:lpstr>Opulent</vt:lpstr>
      <vt:lpstr>B5a skeletons</vt:lpstr>
      <vt:lpstr>B5a Skeletons</vt:lpstr>
      <vt:lpstr>B5a Skeletons</vt:lpstr>
      <vt:lpstr>B5 Question 1</vt:lpstr>
      <vt:lpstr>B5 Question 1</vt:lpstr>
      <vt:lpstr>B5 Question 2</vt:lpstr>
      <vt:lpstr>B5 Question 2</vt:lpstr>
      <vt:lpstr>B5b Circulatory systems</vt:lpstr>
      <vt:lpstr>B5b Circulatory systems</vt:lpstr>
      <vt:lpstr>B5b Circulatory Systems</vt:lpstr>
      <vt:lpstr>B5 Question 3</vt:lpstr>
      <vt:lpstr>B5 Question 3</vt:lpstr>
      <vt:lpstr>B5 Question 4</vt:lpstr>
      <vt:lpstr>B5 Question 4</vt:lpstr>
      <vt:lpstr>PowerPoint Presentation</vt:lpstr>
      <vt:lpstr>PowerPoint Presentation</vt:lpstr>
      <vt:lpstr>PowerPoint Presentation</vt:lpstr>
      <vt:lpstr>B5c running repairs</vt:lpstr>
      <vt:lpstr>B5c Running repairs</vt:lpstr>
      <vt:lpstr>B5c Running Repairs</vt:lpstr>
      <vt:lpstr>B5 Question 5</vt:lpstr>
      <vt:lpstr>B5 Question 5</vt:lpstr>
      <vt:lpstr>B5 Question 6</vt:lpstr>
      <vt:lpstr>B5 Question 6</vt:lpstr>
      <vt:lpstr>B5d Respiratory system</vt:lpstr>
      <vt:lpstr>B5D respiratory systems</vt:lpstr>
      <vt:lpstr>B5d respiratory systems</vt:lpstr>
      <vt:lpstr>B5 Question 7</vt:lpstr>
      <vt:lpstr>B5 Question 7</vt:lpstr>
      <vt:lpstr>B5 Question 8</vt:lpstr>
      <vt:lpstr>B5 Question 8</vt:lpstr>
      <vt:lpstr>B5 Question 9</vt:lpstr>
      <vt:lpstr>B5 Question 9</vt:lpstr>
      <vt:lpstr>B5 Question 10</vt:lpstr>
      <vt:lpstr>B5 Question 10</vt:lpstr>
      <vt:lpstr>PowerPoint Presentation</vt:lpstr>
      <vt:lpstr>PowerPoint Presentation</vt:lpstr>
      <vt:lpstr>PowerPoint Presentation</vt:lpstr>
      <vt:lpstr>B5E Digestion</vt:lpstr>
      <vt:lpstr>B5e Digestion</vt:lpstr>
      <vt:lpstr>B5 Question 11</vt:lpstr>
      <vt:lpstr>B5 Question 11</vt:lpstr>
      <vt:lpstr>B5 Question 12</vt:lpstr>
      <vt:lpstr>B5 Question 12</vt:lpstr>
      <vt:lpstr>B5f Waste Disposal</vt:lpstr>
      <vt:lpstr>B5f Waste Disposal</vt:lpstr>
      <vt:lpstr>B5f Waste Disposal</vt:lpstr>
      <vt:lpstr>B5 Question 13</vt:lpstr>
      <vt:lpstr>B5 Question 13</vt:lpstr>
      <vt:lpstr>B5 Question 14</vt:lpstr>
      <vt:lpstr>B5 Question 14</vt:lpstr>
      <vt:lpstr>B5 Question 15</vt:lpstr>
      <vt:lpstr>B5 Question 15</vt:lpstr>
      <vt:lpstr>PowerPoint Presentation</vt:lpstr>
      <vt:lpstr>PowerPoint Presentation</vt:lpstr>
      <vt:lpstr>B5g Life Goes On</vt:lpstr>
      <vt:lpstr>B5g Life Goes On</vt:lpstr>
      <vt:lpstr>B5g Life Goes On</vt:lpstr>
      <vt:lpstr>B5 Question 16</vt:lpstr>
      <vt:lpstr>B5 Question 16</vt:lpstr>
      <vt:lpstr>B5 Question 17</vt:lpstr>
      <vt:lpstr>B5 Question 17</vt:lpstr>
      <vt:lpstr>B5H Growth and Repair</vt:lpstr>
      <vt:lpstr>B5H Growth and Repair</vt:lpstr>
      <vt:lpstr>B5H Growth and Repair</vt:lpstr>
      <vt:lpstr>B5 Question 18</vt:lpstr>
      <vt:lpstr>B5 Question 18</vt:lpstr>
      <vt:lpstr>B5 Question 19</vt:lpstr>
      <vt:lpstr>B5 Question 19</vt:lpstr>
      <vt:lpstr>B5 Question 20</vt:lpstr>
      <vt:lpstr>B5 Question 20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B5</dc:title>
  <dc:creator>lwilson</dc:creator>
  <cp:lastModifiedBy>Louise Wilson</cp:lastModifiedBy>
  <cp:revision>34</cp:revision>
  <dcterms:created xsi:type="dcterms:W3CDTF">2013-05-21T10:46:36Z</dcterms:created>
  <dcterms:modified xsi:type="dcterms:W3CDTF">2017-04-29T05:51:35Z</dcterms:modified>
</cp:coreProperties>
</file>