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302" r:id="rId5"/>
    <p:sldId id="303" r:id="rId6"/>
    <p:sldId id="304" r:id="rId7"/>
    <p:sldId id="307" r:id="rId8"/>
    <p:sldId id="311" r:id="rId9"/>
    <p:sldId id="262" r:id="rId10"/>
    <p:sldId id="261" r:id="rId11"/>
    <p:sldId id="260" r:id="rId12"/>
    <p:sldId id="299" r:id="rId13"/>
    <p:sldId id="300" r:id="rId14"/>
    <p:sldId id="301" r:id="rId15"/>
    <p:sldId id="265" r:id="rId16"/>
    <p:sldId id="264" r:id="rId17"/>
    <p:sldId id="263" r:id="rId18"/>
    <p:sldId id="296" r:id="rId19"/>
    <p:sldId id="297" r:id="rId20"/>
    <p:sldId id="298" r:id="rId21"/>
    <p:sldId id="268" r:id="rId22"/>
    <p:sldId id="267" r:id="rId23"/>
    <p:sldId id="266" r:id="rId24"/>
    <p:sldId id="293" r:id="rId25"/>
    <p:sldId id="294" r:id="rId26"/>
    <p:sldId id="295" r:id="rId27"/>
    <p:sldId id="306" r:id="rId28"/>
    <p:sldId id="310" r:id="rId29"/>
    <p:sldId id="271" r:id="rId30"/>
    <p:sldId id="270" r:id="rId31"/>
    <p:sldId id="269" r:id="rId32"/>
    <p:sldId id="290" r:id="rId33"/>
    <p:sldId id="291" r:id="rId34"/>
    <p:sldId id="292" r:id="rId35"/>
    <p:sldId id="309" r:id="rId36"/>
    <p:sldId id="313" r:id="rId37"/>
    <p:sldId id="274" r:id="rId38"/>
    <p:sldId id="273" r:id="rId39"/>
    <p:sldId id="272" r:id="rId40"/>
    <p:sldId id="287" r:id="rId41"/>
    <p:sldId id="288" r:id="rId42"/>
    <p:sldId id="289" r:id="rId43"/>
    <p:sldId id="308" r:id="rId44"/>
    <p:sldId id="312" r:id="rId45"/>
    <p:sldId id="277" r:id="rId46"/>
    <p:sldId id="276" r:id="rId47"/>
    <p:sldId id="275" r:id="rId48"/>
    <p:sldId id="284" r:id="rId49"/>
    <p:sldId id="285" r:id="rId50"/>
    <p:sldId id="286" r:id="rId51"/>
    <p:sldId id="280" r:id="rId52"/>
    <p:sldId id="279" r:id="rId53"/>
    <p:sldId id="278" r:id="rId54"/>
    <p:sldId id="283" r:id="rId55"/>
    <p:sldId id="282" r:id="rId56"/>
    <p:sldId id="281" r:id="rId57"/>
    <p:sldId id="30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B74128-113B-48A2-A466-B9A1C8EA5714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78A61C-7E19-47D8-9101-B581EDC2D8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74128-113B-48A2-A466-B9A1C8EA5714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8A61C-7E19-47D8-9101-B581EDC2D8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2B74128-113B-48A2-A466-B9A1C8EA5714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78A61C-7E19-47D8-9101-B581EDC2D8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74128-113B-48A2-A466-B9A1C8EA5714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8A61C-7E19-47D8-9101-B581EDC2D8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B74128-113B-48A2-A466-B9A1C8EA5714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B78A61C-7E19-47D8-9101-B581EDC2D8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74128-113B-48A2-A466-B9A1C8EA5714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8A61C-7E19-47D8-9101-B581EDC2D8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74128-113B-48A2-A466-B9A1C8EA5714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8A61C-7E19-47D8-9101-B581EDC2D8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74128-113B-48A2-A466-B9A1C8EA5714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8A61C-7E19-47D8-9101-B581EDC2D8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B74128-113B-48A2-A466-B9A1C8EA5714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8A61C-7E19-47D8-9101-B581EDC2D8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74128-113B-48A2-A466-B9A1C8EA5714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8A61C-7E19-47D8-9101-B581EDC2D8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B74128-113B-48A2-A466-B9A1C8EA5714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78A61C-7E19-47D8-9101-B581EDC2D8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2B74128-113B-48A2-A466-B9A1C8EA5714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78A61C-7E19-47D8-9101-B581EDC2D87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B6a Microbes: BACTERIA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88551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Bacterial Cell</a:t>
            </a:r>
          </a:p>
          <a:p>
            <a:pPr lvl="1"/>
            <a:r>
              <a:rPr lang="en-GB" dirty="0" smtClean="0"/>
              <a:t>Flagellum (movement)</a:t>
            </a:r>
          </a:p>
          <a:p>
            <a:pPr lvl="1"/>
            <a:r>
              <a:rPr lang="en-GB" dirty="0" smtClean="0"/>
              <a:t>Cell wall (maintain shape)</a:t>
            </a:r>
          </a:p>
          <a:p>
            <a:pPr lvl="1"/>
            <a:r>
              <a:rPr lang="en-GB" dirty="0" smtClean="0"/>
              <a:t>DNA (control cells activities)</a:t>
            </a:r>
          </a:p>
          <a:p>
            <a:r>
              <a:rPr lang="en-GB" dirty="0" smtClean="0"/>
              <a:t>Main shapes of Bacteria</a:t>
            </a:r>
          </a:p>
          <a:p>
            <a:pPr lvl="1"/>
            <a:r>
              <a:rPr lang="en-GB" dirty="0" smtClean="0"/>
              <a:t>Spherical</a:t>
            </a:r>
          </a:p>
          <a:p>
            <a:pPr lvl="1"/>
            <a:r>
              <a:rPr lang="en-GB" dirty="0" smtClean="0"/>
              <a:t>Rod</a:t>
            </a:r>
          </a:p>
          <a:p>
            <a:pPr lvl="1"/>
            <a:r>
              <a:rPr lang="en-GB" dirty="0" smtClean="0"/>
              <a:t>Spiral</a:t>
            </a:r>
          </a:p>
          <a:p>
            <a:pPr lvl="1"/>
            <a:r>
              <a:rPr lang="en-GB" dirty="0" smtClean="0"/>
              <a:t>Curved Rod</a:t>
            </a:r>
          </a:p>
          <a:p>
            <a:r>
              <a:rPr lang="en-GB" dirty="0" smtClean="0"/>
              <a:t>Bacterial Asexual Reproduction</a:t>
            </a:r>
          </a:p>
          <a:p>
            <a:pPr lvl="1"/>
            <a:r>
              <a:rPr lang="en-GB" dirty="0" smtClean="0"/>
              <a:t>Binary Fission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885512"/>
          </a:xfrm>
        </p:spPr>
        <p:txBody>
          <a:bodyPr/>
          <a:lstStyle/>
          <a:p>
            <a:r>
              <a:rPr lang="en-GB" dirty="0" smtClean="0"/>
              <a:t>Aseptic Techniques</a:t>
            </a:r>
          </a:p>
          <a:p>
            <a:pPr lvl="1"/>
            <a:r>
              <a:rPr lang="en-GB" dirty="0" smtClean="0"/>
              <a:t>Sterilise equipment</a:t>
            </a:r>
          </a:p>
          <a:p>
            <a:pPr lvl="1"/>
            <a:r>
              <a:rPr lang="en-GB" dirty="0" smtClean="0"/>
              <a:t>Reduce risk of disease/contamination</a:t>
            </a:r>
          </a:p>
          <a:p>
            <a:r>
              <a:rPr lang="en-GB" dirty="0" smtClean="0"/>
              <a:t>Bacteria are everywhere because...</a:t>
            </a:r>
          </a:p>
          <a:p>
            <a:pPr lvl="1"/>
            <a:r>
              <a:rPr lang="en-GB" dirty="0" smtClean="0"/>
              <a:t>Can use wide range of energy sources</a:t>
            </a:r>
          </a:p>
          <a:p>
            <a:pPr lvl="1"/>
            <a:r>
              <a:rPr lang="en-GB" dirty="0" smtClean="0"/>
              <a:t>Some can make their own food</a:t>
            </a:r>
          </a:p>
          <a:p>
            <a:pPr lvl="1"/>
            <a:r>
              <a:rPr lang="en-GB" dirty="0" smtClean="0"/>
              <a:t>Can exploit wide range of habitats</a:t>
            </a:r>
          </a:p>
          <a:p>
            <a:endParaRPr lang="en-GB" dirty="0"/>
          </a:p>
        </p:txBody>
      </p:sp>
      <p:pic>
        <p:nvPicPr>
          <p:cNvPr id="49154" name="Picture 2" descr="http://t2.gstatic.com/images?q=tbn:ANd9GcTIAKvQ2dXHpf1DSW6oNURRhTcwacMkpTa3mr1CIHFzIbJDA9p4:upload.wikimedia.org/wikipedia/commons/thumb/5/5a/Average_prokaryote_cell-_en.svg/320px-Average_prokaryote_cell-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2195736" cy="1781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B6B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Natural disasters increase spread of disease</a:t>
            </a:r>
          </a:p>
          <a:p>
            <a:pPr lvl="1"/>
            <a:r>
              <a:rPr lang="en-GB" dirty="0" smtClean="0"/>
              <a:t>Damage sewage and water pipes</a:t>
            </a:r>
          </a:p>
          <a:p>
            <a:pPr lvl="1"/>
            <a:r>
              <a:rPr lang="en-GB" dirty="0" smtClean="0"/>
              <a:t>Damage electrical supplies (can’t preserve food)</a:t>
            </a:r>
          </a:p>
          <a:p>
            <a:pPr lvl="1"/>
            <a:r>
              <a:rPr lang="en-GB" dirty="0" smtClean="0"/>
              <a:t>Displaces people</a:t>
            </a:r>
          </a:p>
          <a:p>
            <a:pPr lvl="1"/>
            <a:r>
              <a:rPr lang="en-GB" dirty="0" smtClean="0"/>
              <a:t>Disrupts health services</a:t>
            </a:r>
          </a:p>
          <a:p>
            <a:r>
              <a:rPr lang="en-GB" dirty="0" smtClean="0"/>
              <a:t>Antibiotics</a:t>
            </a:r>
          </a:p>
          <a:p>
            <a:pPr lvl="1"/>
            <a:r>
              <a:rPr lang="en-GB" dirty="0" smtClean="0"/>
              <a:t>Don’t work on viruses</a:t>
            </a:r>
          </a:p>
          <a:p>
            <a:pPr lvl="1"/>
            <a:r>
              <a:rPr lang="en-GB" dirty="0" smtClean="0"/>
              <a:t>Kill bacteria within the body</a:t>
            </a:r>
          </a:p>
          <a:p>
            <a:pPr lvl="1"/>
            <a:r>
              <a:rPr lang="en-GB" dirty="0" smtClean="0"/>
              <a:t>Some bacteria becoming resistant</a:t>
            </a:r>
          </a:p>
          <a:p>
            <a:pPr lvl="2"/>
            <a:r>
              <a:rPr lang="en-GB" dirty="0" smtClean="0"/>
              <a:t>Reduce this by only prescribing antibiotics when necessary and completing the course</a:t>
            </a:r>
          </a:p>
          <a:p>
            <a:r>
              <a:rPr lang="en-GB" dirty="0" smtClean="0"/>
              <a:t>Antiseptics</a:t>
            </a:r>
          </a:p>
          <a:p>
            <a:pPr lvl="1"/>
            <a:r>
              <a:rPr lang="en-GB" dirty="0" smtClean="0"/>
              <a:t>Kill bacteria outside the body</a:t>
            </a:r>
            <a:endParaRPr lang="en-GB" dirty="0"/>
          </a:p>
        </p:txBody>
      </p:sp>
      <p:pic>
        <p:nvPicPr>
          <p:cNvPr id="45058" name="Picture 2" descr="http://t3.gstatic.com/images?q=tbn:ANd9GcRYKtlJawF90kKOYf6LO7JTRlZjCqpx8orI2JaM11xl0GkSSpiptQ:www.sandiego.edu/images/emergency/pipe_le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7" y="0"/>
            <a:ext cx="2299921" cy="1517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B6B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Pioneers</a:t>
            </a:r>
          </a:p>
          <a:p>
            <a:pPr lvl="1"/>
            <a:r>
              <a:rPr lang="en-GB" dirty="0" smtClean="0"/>
              <a:t>Pasteur</a:t>
            </a:r>
          </a:p>
          <a:p>
            <a:pPr lvl="2"/>
            <a:r>
              <a:rPr lang="en-GB" dirty="0" smtClean="0"/>
              <a:t>Germ theory of disease</a:t>
            </a:r>
          </a:p>
          <a:p>
            <a:pPr lvl="1"/>
            <a:r>
              <a:rPr lang="en-GB" dirty="0" smtClean="0"/>
              <a:t>Lister</a:t>
            </a:r>
          </a:p>
          <a:p>
            <a:pPr lvl="2"/>
            <a:r>
              <a:rPr lang="en-GB" dirty="0" smtClean="0"/>
              <a:t>Developed antiseptics</a:t>
            </a:r>
          </a:p>
          <a:p>
            <a:pPr lvl="1"/>
            <a:r>
              <a:rPr lang="en-GB" dirty="0" smtClean="0"/>
              <a:t>Fleming</a:t>
            </a:r>
          </a:p>
          <a:p>
            <a:pPr lvl="2"/>
            <a:r>
              <a:rPr lang="en-GB" dirty="0" smtClean="0"/>
              <a:t>Discovered penicillin</a:t>
            </a:r>
            <a:endParaRPr lang="en-GB" dirty="0"/>
          </a:p>
        </p:txBody>
      </p:sp>
      <p:pic>
        <p:nvPicPr>
          <p:cNvPr id="46082" name="Picture 2" descr="http://t1.gstatic.com/images?q=tbn:ANd9GcRD24bkOIMRk0pnv2tc9R-wMR-XifPvOMu7zt-D2okrir44Bso-:www.biography.com/imported/images/Biography/Images/Profiles/P/Louis-Pasteur-9434402-1-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2133600" cy="2133601"/>
          </a:xfrm>
          <a:prstGeom prst="rect">
            <a:avLst/>
          </a:prstGeom>
          <a:noFill/>
        </p:spPr>
      </p:pic>
      <p:pic>
        <p:nvPicPr>
          <p:cNvPr id="46084" name="Picture 4" descr="http://t2.gstatic.com/images?q=tbn:ANd9GcT2uqB9MduOf5s9-IH4k2spxvfhDgNJv_3CgkhTDctKB1NhBFgG:www.biography.com/imported/images/Biography/Images/Profiles/L/Joseph-Lister-37032-1-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04864"/>
            <a:ext cx="2133600" cy="2133601"/>
          </a:xfrm>
          <a:prstGeom prst="rect">
            <a:avLst/>
          </a:prstGeom>
          <a:noFill/>
        </p:spPr>
      </p:pic>
      <p:pic>
        <p:nvPicPr>
          <p:cNvPr id="46086" name="Picture 6" descr="http://t2.gstatic.com/images?q=tbn:ANd9GcRF4tu7c-mFEvlsV3ZyZicSttD7lxTKxyk876Lps2r6P-tYSdrLhQ:www.biography.com/imported/images/Biography/Images/Profiles/F/Sir-Alexander-Fleming-9296894-1-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437112"/>
            <a:ext cx="2133600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4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What is the incubation period?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Time it takes for pathogen to reproduce, before symptoms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5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How can we stop the spread of antibiotic resistance in bacteria?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Complete the course</a:t>
            </a:r>
          </a:p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Only prescribe antibiotics when necessary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6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What role did Pasteur have in treatment of disease?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Germ Theory of Disease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B6C Using Microorganisms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Yoghurt Making</a:t>
            </a:r>
          </a:p>
          <a:p>
            <a:pPr lvl="1"/>
            <a:r>
              <a:rPr lang="en-GB" dirty="0" smtClean="0"/>
              <a:t>Sterilise equipment</a:t>
            </a:r>
          </a:p>
          <a:p>
            <a:pPr lvl="1"/>
            <a:r>
              <a:rPr lang="en-GB" dirty="0" smtClean="0"/>
              <a:t>Pasteurise milk</a:t>
            </a:r>
          </a:p>
          <a:p>
            <a:pPr lvl="1"/>
            <a:r>
              <a:rPr lang="en-GB" dirty="0" smtClean="0"/>
              <a:t>Incubate culture of </a:t>
            </a:r>
            <a:r>
              <a:rPr lang="en-GB" i="1" dirty="0" err="1" smtClean="0"/>
              <a:t>Lactobacillis</a:t>
            </a:r>
            <a:endParaRPr lang="en-GB" i="1" dirty="0" smtClean="0"/>
          </a:p>
          <a:p>
            <a:pPr lvl="2"/>
            <a:r>
              <a:rPr lang="en-GB" dirty="0" smtClean="0"/>
              <a:t>Breaks down lactose to make lactic acid</a:t>
            </a:r>
          </a:p>
          <a:p>
            <a:pPr lvl="1"/>
            <a:r>
              <a:rPr lang="en-GB" dirty="0" smtClean="0"/>
              <a:t>Sample</a:t>
            </a:r>
          </a:p>
          <a:p>
            <a:pPr lvl="1"/>
            <a:r>
              <a:rPr lang="en-GB" dirty="0" smtClean="0"/>
              <a:t>Add flavours/colours/packaging</a:t>
            </a:r>
          </a:p>
          <a:p>
            <a:pPr lvl="1"/>
            <a:endParaRPr lang="en-GB" dirty="0"/>
          </a:p>
        </p:txBody>
      </p:sp>
      <p:pic>
        <p:nvPicPr>
          <p:cNvPr id="40962" name="Picture 2" descr="http://t1.gstatic.com/images?q=tbn:ANd9GcRrrM9_JDN5IBgaozZ6ZCQm2t24SIk8jCM-h2Jo8ogFfDt1S87KUA:www.planetorganic.com/media/catalog/product/cache/1/image/9df78eab33525d08d6e5fb8d27136e95/6/4/64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7707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B6C Using Microorganisms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Fermentation (anaerobic respiration in yeast)</a:t>
            </a:r>
          </a:p>
          <a:p>
            <a:pPr lvl="1"/>
            <a:r>
              <a:rPr lang="en-GB" dirty="0" smtClean="0"/>
              <a:t>Glucose </a:t>
            </a:r>
            <a:r>
              <a:rPr lang="en-GB" dirty="0" smtClean="0">
                <a:sym typeface="Wingdings" pitchFamily="2" charset="2"/>
              </a:rPr>
              <a:t> Ethanol + Carbon dioxide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C</a:t>
            </a:r>
            <a:r>
              <a:rPr lang="en-GB" baseline="-25000" dirty="0" smtClean="0">
                <a:sym typeface="Wingdings" pitchFamily="2" charset="2"/>
              </a:rPr>
              <a:t>6</a:t>
            </a:r>
            <a:r>
              <a:rPr lang="en-GB" dirty="0" smtClean="0">
                <a:sym typeface="Wingdings" pitchFamily="2" charset="2"/>
              </a:rPr>
              <a:t>H</a:t>
            </a:r>
            <a:r>
              <a:rPr lang="en-GB" baseline="-25000" dirty="0" smtClean="0">
                <a:sym typeface="Wingdings" pitchFamily="2" charset="2"/>
              </a:rPr>
              <a:t>12</a:t>
            </a:r>
            <a:r>
              <a:rPr lang="en-GB" dirty="0" smtClean="0">
                <a:sym typeface="Wingdings" pitchFamily="2" charset="2"/>
              </a:rPr>
              <a:t>O</a:t>
            </a:r>
            <a:r>
              <a:rPr lang="en-GB" baseline="-25000" dirty="0" smtClean="0">
                <a:sym typeface="Wingdings" pitchFamily="2" charset="2"/>
              </a:rPr>
              <a:t>6 </a:t>
            </a:r>
            <a:r>
              <a:rPr lang="en-GB" dirty="0" smtClean="0">
                <a:sym typeface="Wingdings" pitchFamily="2" charset="2"/>
              </a:rPr>
              <a:t> 2C</a:t>
            </a:r>
            <a:r>
              <a:rPr lang="en-GB" baseline="-25000" dirty="0" smtClean="0">
                <a:sym typeface="Wingdings" pitchFamily="2" charset="2"/>
              </a:rPr>
              <a:t>2</a:t>
            </a:r>
            <a:r>
              <a:rPr lang="en-GB" dirty="0" smtClean="0">
                <a:sym typeface="Wingdings" pitchFamily="2" charset="2"/>
              </a:rPr>
              <a:t>H</a:t>
            </a:r>
            <a:r>
              <a:rPr lang="en-GB" baseline="-25000" dirty="0" smtClean="0">
                <a:sym typeface="Wingdings" pitchFamily="2" charset="2"/>
              </a:rPr>
              <a:t>5</a:t>
            </a:r>
            <a:r>
              <a:rPr lang="en-GB" dirty="0" smtClean="0">
                <a:sym typeface="Wingdings" pitchFamily="2" charset="2"/>
              </a:rPr>
              <a:t>OH + 2CO</a:t>
            </a:r>
            <a:r>
              <a:rPr lang="en-GB" baseline="-25000" dirty="0" smtClean="0">
                <a:sym typeface="Wingdings" pitchFamily="2" charset="2"/>
              </a:rPr>
              <a:t>2</a:t>
            </a:r>
            <a:endParaRPr lang="en-GB" dirty="0" smtClean="0">
              <a:sym typeface="Wingdings" pitchFamily="2" charset="2"/>
            </a:endParaRPr>
          </a:p>
          <a:p>
            <a:pPr lvl="1"/>
            <a:r>
              <a:rPr lang="en-GB" dirty="0" smtClean="0">
                <a:sym typeface="Wingdings" pitchFamily="2" charset="2"/>
              </a:rPr>
              <a:t>Yeast can also do aerobic respiration</a:t>
            </a:r>
          </a:p>
          <a:p>
            <a:r>
              <a:rPr lang="en-GB" dirty="0" smtClean="0">
                <a:sym typeface="Wingdings" pitchFamily="2" charset="2"/>
              </a:rPr>
              <a:t>Stages of brewing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Extract sugar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Add yeast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Prevent entry of air and microorganisms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Clarify (clear)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Pasteurising (heat to 70</a:t>
            </a:r>
            <a:r>
              <a:rPr lang="en-GB" baseline="30000" dirty="0" smtClean="0">
                <a:sym typeface="Wingdings" pitchFamily="2" charset="2"/>
              </a:rPr>
              <a:t>o</a:t>
            </a:r>
            <a:r>
              <a:rPr lang="en-GB" dirty="0" smtClean="0">
                <a:sym typeface="Wingdings" pitchFamily="2" charset="2"/>
              </a:rPr>
              <a:t>C to kill microorganisms)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Bottle</a:t>
            </a:r>
            <a:endParaRPr lang="en-GB" dirty="0"/>
          </a:p>
        </p:txBody>
      </p:sp>
      <p:pic>
        <p:nvPicPr>
          <p:cNvPr id="41986" name="Picture 2" descr="http://t1.gstatic.com/images?q=tbn:ANd9GcROka4jFBg0TD-eaCMJEuXZCkyitMcWTe_l0ajbXBSyCuaQ8dndsw:so45online.co.uk/wp-content/uploads/2012/06/b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204864"/>
            <a:ext cx="1800225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B6C Using Microorganisms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Distillation</a:t>
            </a:r>
          </a:p>
          <a:p>
            <a:pPr lvl="1"/>
            <a:r>
              <a:rPr lang="en-GB" dirty="0" smtClean="0"/>
              <a:t>Increases the alcohol concentration</a:t>
            </a:r>
          </a:p>
          <a:p>
            <a:pPr lvl="1"/>
            <a:r>
              <a:rPr lang="en-GB" dirty="0" smtClean="0"/>
              <a:t>To do this commercially you need a license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Yeast &amp; alcohol</a:t>
            </a:r>
          </a:p>
          <a:p>
            <a:pPr lvl="1"/>
            <a:r>
              <a:rPr lang="en-GB" dirty="0" smtClean="0"/>
              <a:t>Yeast will stop working if alcohol level gets to high</a:t>
            </a:r>
          </a:p>
          <a:p>
            <a:pPr lvl="1"/>
            <a:r>
              <a:rPr lang="en-GB" dirty="0" smtClean="0"/>
              <a:t>Different strains can tolerate different levels</a:t>
            </a:r>
            <a:endParaRPr lang="en-GB" dirty="0"/>
          </a:p>
        </p:txBody>
      </p:sp>
      <p:pic>
        <p:nvPicPr>
          <p:cNvPr id="43010" name="Picture 2" descr="http://t2.gstatic.com/images?q=tbn:ANd9GcSEA6JwrvqwHmJZd2SXYOVzBZvRMEQ7MhhkLBuKgHOguYJcB2Ik:jupiter.plymouth.edu/~wwf/distillation_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996952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/>
              <a:t>Question 7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Write the word equation for the action of </a:t>
            </a:r>
            <a:r>
              <a:rPr lang="en-GB" sz="4000" i="1" dirty="0" smtClean="0">
                <a:solidFill>
                  <a:srgbClr val="0099FF"/>
                </a:solidFill>
              </a:rPr>
              <a:t>Lactobacillus 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Lactose </a:t>
            </a:r>
            <a:r>
              <a:rPr lang="en-GB" sz="4000" dirty="0" smtClean="0">
                <a:solidFill>
                  <a:srgbClr val="33CC33"/>
                </a:solidFill>
                <a:sym typeface="Wingdings" pitchFamily="2" charset="2"/>
              </a:rPr>
              <a:t> Lactic acid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8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What is the balanced symbol equation for fermentation?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1" algn="ctr">
              <a:spcBef>
                <a:spcPct val="50000"/>
              </a:spcBef>
            </a:pPr>
            <a:r>
              <a:rPr lang="en-GB" dirty="0" smtClean="0">
                <a:sym typeface="Wingdings" pitchFamily="2" charset="2"/>
              </a:rPr>
              <a:t>C</a:t>
            </a:r>
            <a:r>
              <a:rPr lang="en-GB" baseline="-25000" dirty="0" smtClean="0">
                <a:sym typeface="Wingdings" pitchFamily="2" charset="2"/>
              </a:rPr>
              <a:t>6</a:t>
            </a:r>
            <a:r>
              <a:rPr lang="en-GB" dirty="0" smtClean="0">
                <a:sym typeface="Wingdings" pitchFamily="2" charset="2"/>
              </a:rPr>
              <a:t>H</a:t>
            </a:r>
            <a:r>
              <a:rPr lang="en-GB" baseline="-25000" dirty="0" smtClean="0">
                <a:sym typeface="Wingdings" pitchFamily="2" charset="2"/>
              </a:rPr>
              <a:t>12</a:t>
            </a:r>
            <a:r>
              <a:rPr lang="en-GB" dirty="0" smtClean="0">
                <a:sym typeface="Wingdings" pitchFamily="2" charset="2"/>
              </a:rPr>
              <a:t>O</a:t>
            </a:r>
            <a:r>
              <a:rPr lang="en-GB" baseline="-25000" dirty="0" smtClean="0">
                <a:sym typeface="Wingdings" pitchFamily="2" charset="2"/>
              </a:rPr>
              <a:t>6 </a:t>
            </a:r>
            <a:r>
              <a:rPr lang="en-GB" dirty="0" smtClean="0">
                <a:sym typeface="Wingdings" pitchFamily="2" charset="2"/>
              </a:rPr>
              <a:t> 2C</a:t>
            </a:r>
            <a:r>
              <a:rPr lang="en-GB" baseline="-25000" dirty="0" smtClean="0">
                <a:sym typeface="Wingdings" pitchFamily="2" charset="2"/>
              </a:rPr>
              <a:t>2</a:t>
            </a:r>
            <a:r>
              <a:rPr lang="en-GB" dirty="0" smtClean="0">
                <a:sym typeface="Wingdings" pitchFamily="2" charset="2"/>
              </a:rPr>
              <a:t>H</a:t>
            </a:r>
            <a:r>
              <a:rPr lang="en-GB" baseline="-25000" dirty="0" smtClean="0">
                <a:sym typeface="Wingdings" pitchFamily="2" charset="2"/>
              </a:rPr>
              <a:t>5</a:t>
            </a:r>
            <a:r>
              <a:rPr lang="en-GB" dirty="0" smtClean="0">
                <a:sym typeface="Wingdings" pitchFamily="2" charset="2"/>
              </a:rPr>
              <a:t>OH + 2CO</a:t>
            </a:r>
            <a:r>
              <a:rPr lang="en-GB" baseline="-25000" dirty="0" smtClean="0">
                <a:sym typeface="Wingdings" pitchFamily="2" charset="2"/>
              </a:rPr>
              <a:t>2</a:t>
            </a:r>
            <a:endParaRPr lang="en-GB" dirty="0" smtClean="0">
              <a:sym typeface="Wingdings" pitchFamily="2" charset="2"/>
            </a:endParaRPr>
          </a:p>
          <a:p>
            <a:pPr algn="ctr">
              <a:spcBef>
                <a:spcPct val="50000"/>
              </a:spcBef>
            </a:pP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B6a Microbes: YEAST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Yeast growth rate can be increased by</a:t>
            </a:r>
          </a:p>
          <a:p>
            <a:pPr lvl="1"/>
            <a:r>
              <a:rPr lang="en-GB" dirty="0" smtClean="0"/>
              <a:t>Removal of products</a:t>
            </a:r>
          </a:p>
          <a:p>
            <a:pPr lvl="1"/>
            <a:r>
              <a:rPr lang="en-GB" dirty="0" smtClean="0"/>
              <a:t>Increase food </a:t>
            </a:r>
          </a:p>
          <a:p>
            <a:pPr lvl="1"/>
            <a:r>
              <a:rPr lang="en-GB" dirty="0" smtClean="0"/>
              <a:t>Optimum temperature</a:t>
            </a:r>
          </a:p>
          <a:p>
            <a:pPr lvl="1"/>
            <a:r>
              <a:rPr lang="en-GB" dirty="0" smtClean="0"/>
              <a:t>Optimum pH</a:t>
            </a:r>
          </a:p>
          <a:p>
            <a:r>
              <a:rPr lang="en-GB" dirty="0" smtClean="0"/>
              <a:t>Yeast growth rate doubles every 10</a:t>
            </a:r>
            <a:r>
              <a:rPr lang="en-GB" baseline="30000" dirty="0" smtClean="0"/>
              <a:t>o</a:t>
            </a:r>
            <a:r>
              <a:rPr lang="en-GB" dirty="0" smtClean="0"/>
              <a:t>C increase in temperature until the optimum is reached</a:t>
            </a:r>
            <a:endParaRPr lang="en-GB" dirty="0"/>
          </a:p>
        </p:txBody>
      </p:sp>
      <p:pic>
        <p:nvPicPr>
          <p:cNvPr id="48130" name="Picture 2" descr="http://t0.gstatic.com/images?q=tbn:ANd9GcRnPRwViIuXCwg13adFcCz6_Q69LKKuj6QhtfdI8QU0NiFFGyfu:www.thenakedscientists.com/forum/index.php%3Faction%3Ddlattach%3Btopic%3D15872.0%3Battach%3D3709%3B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9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How can you increase the concentration of alcohol in drinks?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Distillation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660688"/>
          </a:xfrm>
        </p:spPr>
        <p:txBody>
          <a:bodyPr/>
          <a:lstStyle/>
          <a:p>
            <a:r>
              <a:rPr lang="en-GB" dirty="0" smtClean="0"/>
              <a:t>B6D </a:t>
            </a:r>
            <a:r>
              <a:rPr lang="en-GB" dirty="0" err="1" smtClean="0"/>
              <a:t>Biofuels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Ways to transfer energy from biomass</a:t>
            </a:r>
          </a:p>
          <a:p>
            <a:pPr lvl="1"/>
            <a:r>
              <a:rPr lang="en-GB" dirty="0" smtClean="0"/>
              <a:t>Burn trees</a:t>
            </a:r>
          </a:p>
          <a:p>
            <a:pPr lvl="1"/>
            <a:r>
              <a:rPr lang="en-GB" dirty="0" smtClean="0"/>
              <a:t>Ferment </a:t>
            </a:r>
          </a:p>
          <a:p>
            <a:r>
              <a:rPr lang="en-GB" dirty="0" smtClean="0"/>
              <a:t>Burning </a:t>
            </a:r>
            <a:r>
              <a:rPr lang="en-GB" dirty="0" err="1" smtClean="0"/>
              <a:t>biofuels</a:t>
            </a:r>
            <a:r>
              <a:rPr lang="en-GB" dirty="0" smtClean="0"/>
              <a:t> causes no </a:t>
            </a:r>
            <a:r>
              <a:rPr lang="en-GB" b="1" dirty="0" smtClean="0"/>
              <a:t>net</a:t>
            </a:r>
            <a:r>
              <a:rPr lang="en-GB" dirty="0" smtClean="0"/>
              <a:t> increase in carbon dioxide</a:t>
            </a:r>
          </a:p>
          <a:p>
            <a:pPr lvl="1"/>
            <a:r>
              <a:rPr lang="en-GB" dirty="0" smtClean="0"/>
              <a:t>Burnt at same rate they are made</a:t>
            </a:r>
          </a:p>
          <a:p>
            <a:pPr lvl="1"/>
            <a:r>
              <a:rPr lang="en-GB" dirty="0" smtClean="0"/>
              <a:t>Area of land not cleared of other vegetation to grow </a:t>
            </a:r>
            <a:r>
              <a:rPr lang="en-GB" dirty="0" err="1" smtClean="0"/>
              <a:t>biofuels</a:t>
            </a:r>
            <a:endParaRPr lang="en-GB" dirty="0" smtClean="0"/>
          </a:p>
          <a:p>
            <a:pPr lvl="2"/>
            <a:r>
              <a:rPr lang="en-GB" dirty="0" smtClean="0"/>
              <a:t>This can also lead to habitat loss and extinction of species</a:t>
            </a:r>
          </a:p>
          <a:p>
            <a:r>
              <a:rPr lang="en-GB" dirty="0" smtClean="0"/>
              <a:t>Advantages of </a:t>
            </a:r>
            <a:r>
              <a:rPr lang="en-GB" dirty="0" err="1" smtClean="0"/>
              <a:t>biofuels</a:t>
            </a:r>
            <a:endParaRPr lang="en-GB" dirty="0" smtClean="0"/>
          </a:p>
          <a:p>
            <a:pPr lvl="1"/>
            <a:r>
              <a:rPr lang="en-GB" dirty="0" smtClean="0"/>
              <a:t>Alternative to fossil fuels</a:t>
            </a:r>
          </a:p>
          <a:p>
            <a:pPr lvl="1"/>
            <a:r>
              <a:rPr lang="en-GB" dirty="0" smtClean="0"/>
              <a:t>No net increase in greenhouse gases</a:t>
            </a:r>
          </a:p>
          <a:p>
            <a:pPr lvl="1"/>
            <a:r>
              <a:rPr lang="en-GB" dirty="0" smtClean="0"/>
              <a:t>No particulates</a:t>
            </a:r>
          </a:p>
        </p:txBody>
      </p:sp>
      <p:pic>
        <p:nvPicPr>
          <p:cNvPr id="37890" name="Picture 2" descr="http://t2.gstatic.com/images?q=tbn:ANd9GcTimzDBPe0PcsXCYGyPetclRbaWBqj6GNta__5R4LiPbFS9mdlF:www.civitas.org.uk/wordpress/wp-content/uploads/2012/09/co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50912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239000" cy="1143000"/>
          </a:xfrm>
        </p:spPr>
        <p:txBody>
          <a:bodyPr/>
          <a:lstStyle/>
          <a:p>
            <a:r>
              <a:rPr lang="en-GB" dirty="0" smtClean="0"/>
              <a:t>B6D </a:t>
            </a:r>
            <a:r>
              <a:rPr lang="en-GB" dirty="0" err="1" smtClean="0"/>
              <a:t>Biofuels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7848872" cy="511496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Biogas</a:t>
            </a:r>
          </a:p>
          <a:p>
            <a:pPr lvl="1"/>
            <a:r>
              <a:rPr lang="en-GB" dirty="0" smtClean="0"/>
              <a:t>Mainly methane</a:t>
            </a:r>
          </a:p>
          <a:p>
            <a:pPr lvl="2"/>
            <a:r>
              <a:rPr lang="en-GB" dirty="0" smtClean="0"/>
              <a:t>Needs to be more than 50% to be burnt in a controlled way</a:t>
            </a:r>
          </a:p>
          <a:p>
            <a:pPr lvl="2"/>
            <a:r>
              <a:rPr lang="en-GB" dirty="0" smtClean="0"/>
              <a:t>Less than 10% is explosive</a:t>
            </a:r>
          </a:p>
          <a:p>
            <a:pPr lvl="1"/>
            <a:r>
              <a:rPr lang="en-GB" dirty="0" smtClean="0"/>
              <a:t>Some carbon dioxide</a:t>
            </a:r>
          </a:p>
          <a:p>
            <a:pPr lvl="1"/>
            <a:r>
              <a:rPr lang="en-GB" dirty="0" smtClean="0"/>
              <a:t>Traces of hydrogen, nitrogen and hydrogen sulphide</a:t>
            </a:r>
          </a:p>
          <a:p>
            <a:r>
              <a:rPr lang="en-GB" dirty="0" smtClean="0"/>
              <a:t>Made by a digester</a:t>
            </a:r>
          </a:p>
          <a:p>
            <a:pPr lvl="1"/>
            <a:r>
              <a:rPr lang="en-GB" dirty="0" smtClean="0"/>
              <a:t>Continuous flow method</a:t>
            </a:r>
          </a:p>
          <a:p>
            <a:pPr lvl="1"/>
            <a:r>
              <a:rPr lang="en-GB" dirty="0" smtClean="0"/>
              <a:t>Provide organic waste and remove the gas and remaining solids</a:t>
            </a:r>
          </a:p>
          <a:p>
            <a:r>
              <a:rPr lang="en-GB" dirty="0" smtClean="0"/>
              <a:t>Biogas is a cleaner fuel than petrol</a:t>
            </a:r>
          </a:p>
          <a:p>
            <a:pPr lvl="1"/>
            <a:r>
              <a:rPr lang="en-GB" dirty="0" smtClean="0"/>
              <a:t>But does not contain as much energy as natural gas</a:t>
            </a:r>
          </a:p>
          <a:p>
            <a:r>
              <a:rPr lang="en-GB" dirty="0" smtClean="0"/>
              <a:t>Biogas production is effected by temperature due to enzymes in microorganisms</a:t>
            </a:r>
          </a:p>
          <a:p>
            <a:endParaRPr lang="en-GB" dirty="0"/>
          </a:p>
        </p:txBody>
      </p:sp>
      <p:pic>
        <p:nvPicPr>
          <p:cNvPr id="38914" name="Picture 2" descr="http://t3.gstatic.com/images?q=tbn:ANd9GcSu2P2CA3_PPq1tijQFMfPRVVyHKbfvO11grGKDLrzqOFi8WjQjSg:www.wonderwhizkids.com/wwkimages/Know_Why/bio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B6D </a:t>
            </a:r>
            <a:r>
              <a:rPr lang="en-GB" dirty="0" err="1" smtClean="0"/>
              <a:t>Biofuels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Uses of biogas</a:t>
            </a:r>
          </a:p>
          <a:p>
            <a:pPr lvl="1"/>
            <a:r>
              <a:rPr lang="en-GB" dirty="0" smtClean="0"/>
              <a:t>Burned to make electricity</a:t>
            </a:r>
          </a:p>
          <a:p>
            <a:pPr lvl="1"/>
            <a:r>
              <a:rPr lang="en-GB" dirty="0" smtClean="0"/>
              <a:t>Burned to make steam for heating systems</a:t>
            </a:r>
          </a:p>
          <a:p>
            <a:pPr lvl="1"/>
            <a:r>
              <a:rPr lang="en-GB" dirty="0" smtClean="0"/>
              <a:t>Fuel for vehicles</a:t>
            </a:r>
          </a:p>
          <a:p>
            <a:r>
              <a:rPr lang="en-GB" dirty="0" smtClean="0"/>
              <a:t>Gasohol</a:t>
            </a:r>
          </a:p>
          <a:p>
            <a:pPr lvl="1"/>
            <a:r>
              <a:rPr lang="en-GB" dirty="0" smtClean="0"/>
              <a:t>Mixture of petrol and alcohol</a:t>
            </a:r>
          </a:p>
          <a:p>
            <a:pPr lvl="1"/>
            <a:r>
              <a:rPr lang="en-GB" dirty="0" smtClean="0"/>
              <a:t>Used for cars e.g. In Brazil</a:t>
            </a:r>
          </a:p>
          <a:p>
            <a:pPr lvl="2"/>
            <a:r>
              <a:rPr lang="en-GB" dirty="0" smtClean="0"/>
              <a:t>More economically viable as Brazil has large amounts of sugar cane and small oil reserves</a:t>
            </a:r>
          </a:p>
        </p:txBody>
      </p:sp>
      <p:pic>
        <p:nvPicPr>
          <p:cNvPr id="39938" name="Picture 2" descr="http://t3.gstatic.com/images?q=tbn:ANd9GcRn-vgVZaaB5-C_X9QJC5HpynugrrBPGfvhRq9ycM4kXEClVqPvUw:www3.dede.go.th/dede/uploads/RTEmagicC_gasohol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2880320" cy="1459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10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State 2 advantages of </a:t>
            </a:r>
            <a:r>
              <a:rPr lang="en-GB" sz="4000" dirty="0" err="1" smtClean="0">
                <a:solidFill>
                  <a:srgbClr val="0099FF"/>
                </a:solidFill>
              </a:rPr>
              <a:t>biofuels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Alternative to fossil fuels</a:t>
            </a:r>
          </a:p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No net increase in greenhouse gases</a:t>
            </a:r>
          </a:p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No particulates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11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How is biogas made?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Ferment organic waste in a digester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12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What is gasohol?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Petrol and alcohol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886" t="20671" r="29161" b="28141"/>
          <a:stretch/>
        </p:blipFill>
        <p:spPr>
          <a:xfrm>
            <a:off x="0" y="0"/>
            <a:ext cx="9144000" cy="64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62" t="18703" r="8683" b="25188"/>
          <a:stretch/>
        </p:blipFill>
        <p:spPr>
          <a:xfrm>
            <a:off x="0" y="548680"/>
            <a:ext cx="9144000" cy="35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B6E Soil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Particle size</a:t>
            </a:r>
          </a:p>
          <a:p>
            <a:pPr lvl="1"/>
            <a:r>
              <a:rPr lang="en-GB" dirty="0" smtClean="0"/>
              <a:t>Sandy soil has large particles</a:t>
            </a:r>
          </a:p>
          <a:p>
            <a:pPr lvl="1"/>
            <a:r>
              <a:rPr lang="en-GB" dirty="0" smtClean="0"/>
              <a:t>Clay soil has small particles</a:t>
            </a:r>
          </a:p>
          <a:p>
            <a:pPr lvl="1"/>
            <a:r>
              <a:rPr lang="en-GB" dirty="0" smtClean="0"/>
              <a:t>The larger the particle size the more air content and permeability of soil</a:t>
            </a:r>
          </a:p>
          <a:p>
            <a:r>
              <a:rPr lang="en-GB" dirty="0" smtClean="0"/>
              <a:t>Loam</a:t>
            </a:r>
          </a:p>
          <a:p>
            <a:pPr lvl="1"/>
            <a:r>
              <a:rPr lang="en-GB" dirty="0" smtClean="0"/>
              <a:t>Mixture of clay and sand</a:t>
            </a:r>
          </a:p>
          <a:p>
            <a:r>
              <a:rPr lang="en-GB" dirty="0" smtClean="0"/>
              <a:t>Humus</a:t>
            </a:r>
          </a:p>
          <a:p>
            <a:pPr lvl="1"/>
            <a:r>
              <a:rPr lang="en-GB" dirty="0" smtClean="0"/>
              <a:t>Mostly decomposed dead material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B6a Microbes: Viruses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Structure of a Virus</a:t>
            </a:r>
          </a:p>
          <a:p>
            <a:pPr lvl="1"/>
            <a:r>
              <a:rPr lang="en-GB" dirty="0" smtClean="0"/>
              <a:t>Protein coat surrounding a strand of DNA</a:t>
            </a:r>
          </a:p>
          <a:p>
            <a:r>
              <a:rPr lang="en-GB" dirty="0" smtClean="0"/>
              <a:t>Viruses</a:t>
            </a:r>
          </a:p>
          <a:p>
            <a:pPr lvl="1"/>
            <a:r>
              <a:rPr lang="en-GB" dirty="0" smtClean="0"/>
              <a:t>Only reproduce in other living cells</a:t>
            </a:r>
          </a:p>
          <a:p>
            <a:pPr lvl="1"/>
            <a:r>
              <a:rPr lang="en-GB" dirty="0" smtClean="0"/>
              <a:t>Only attack specific cells</a:t>
            </a:r>
          </a:p>
          <a:p>
            <a:pPr lvl="1"/>
            <a:r>
              <a:rPr lang="en-GB" dirty="0" smtClean="0"/>
              <a:t>Can attack plant, bacteria and animal cells</a:t>
            </a:r>
          </a:p>
          <a:p>
            <a:r>
              <a:rPr lang="en-GB" dirty="0" smtClean="0"/>
              <a:t>Reproduction</a:t>
            </a:r>
          </a:p>
          <a:p>
            <a:pPr lvl="1"/>
            <a:r>
              <a:rPr lang="en-GB" dirty="0" smtClean="0"/>
              <a:t>Attack to host cell</a:t>
            </a:r>
          </a:p>
          <a:p>
            <a:pPr lvl="1"/>
            <a:r>
              <a:rPr lang="en-GB" dirty="0" smtClean="0"/>
              <a:t>Inject DNA</a:t>
            </a:r>
          </a:p>
          <a:p>
            <a:pPr lvl="1"/>
            <a:r>
              <a:rPr lang="en-GB" dirty="0" smtClean="0"/>
              <a:t>Use the cell to make new components</a:t>
            </a:r>
          </a:p>
          <a:p>
            <a:pPr lvl="1"/>
            <a:r>
              <a:rPr lang="en-GB" dirty="0" smtClean="0"/>
              <a:t>Host cell splits open releasing more viruses</a:t>
            </a:r>
          </a:p>
        </p:txBody>
      </p:sp>
      <p:pic>
        <p:nvPicPr>
          <p:cNvPr id="47106" name="Picture 2" descr="http://t2.gstatic.com/images?q=tbn:ANd9GcTjW57o3TybWltOx73rqD16K1e7HAZf0-8SgP1KB0V7jb2lG53I1A:www.sciencelearn.org.nz/var/sciencelearn/storage/images/contexts/fighting-infection/sci-media/images/virus/298120-1-eng-NZ/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B6E Soil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2602632" cy="4846320"/>
          </a:xfrm>
        </p:spPr>
        <p:txBody>
          <a:bodyPr/>
          <a:lstStyle/>
          <a:p>
            <a:r>
              <a:rPr lang="en-GB" dirty="0" smtClean="0"/>
              <a:t>Experiment to investigate air content in soil</a:t>
            </a:r>
            <a:endParaRPr lang="en-GB" dirty="0"/>
          </a:p>
        </p:txBody>
      </p:sp>
      <p:pic>
        <p:nvPicPr>
          <p:cNvPr id="35841" name="Picture 1" descr="B6e1_fig_04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404" y="0"/>
            <a:ext cx="5789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B6E Soil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Some soil life needs air oxygen and water</a:t>
            </a:r>
          </a:p>
          <a:p>
            <a:pPr lvl="1"/>
            <a:r>
              <a:rPr lang="en-GB" dirty="0" smtClean="0"/>
              <a:t>This is why aerating and draining improves soils</a:t>
            </a:r>
          </a:p>
          <a:p>
            <a:r>
              <a:rPr lang="en-GB" dirty="0" smtClean="0"/>
              <a:t>Humus is important</a:t>
            </a:r>
          </a:p>
          <a:p>
            <a:pPr lvl="1"/>
            <a:r>
              <a:rPr lang="en-GB" dirty="0" smtClean="0"/>
              <a:t>Decomposes to release minerals</a:t>
            </a:r>
          </a:p>
          <a:p>
            <a:pPr lvl="1"/>
            <a:r>
              <a:rPr lang="en-GB" dirty="0" smtClean="0"/>
              <a:t>Increases air content</a:t>
            </a:r>
          </a:p>
          <a:p>
            <a:r>
              <a:rPr lang="en-GB" dirty="0" smtClean="0"/>
              <a:t>Earthworms are important to soil structure and fertility</a:t>
            </a:r>
          </a:p>
          <a:p>
            <a:pPr lvl="1"/>
            <a:r>
              <a:rPr lang="en-GB" dirty="0" smtClean="0"/>
              <a:t>Bury organic matter</a:t>
            </a:r>
          </a:p>
          <a:p>
            <a:pPr lvl="1"/>
            <a:r>
              <a:rPr lang="en-GB" dirty="0" smtClean="0"/>
              <a:t>Aerate and drain soil (increase decomposition)</a:t>
            </a:r>
          </a:p>
          <a:p>
            <a:pPr lvl="1"/>
            <a:r>
              <a:rPr lang="en-GB" dirty="0" smtClean="0"/>
              <a:t>Mix up soil layers (increase fertility)</a:t>
            </a:r>
          </a:p>
          <a:p>
            <a:pPr lvl="1"/>
            <a:r>
              <a:rPr lang="en-GB" dirty="0" smtClean="0"/>
              <a:t>Neutralise acidic soils</a:t>
            </a:r>
          </a:p>
          <a:p>
            <a:r>
              <a:rPr lang="en-GB" dirty="0" smtClean="0"/>
              <a:t>Darwin discovered the importance of earthworms doing experiments in his garden</a:t>
            </a:r>
          </a:p>
          <a:p>
            <a:pPr lvl="1"/>
            <a:endParaRPr lang="en-GB" dirty="0"/>
          </a:p>
        </p:txBody>
      </p:sp>
      <p:pic>
        <p:nvPicPr>
          <p:cNvPr id="36866" name="Picture 2" descr="http://t2.gstatic.com/images?q=tbn:ANd9GcRgwBfYos98E2Cu0ptdwvWNf0NbojfwoWSYmroVdPUST4Lxwhu2:www.wormwoman.com/acatalog/darwin_on_earthw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1219200" cy="194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13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What sized particles are in sandy soils?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Large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14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What is loam?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Contains mixture of sand and clay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15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State 2 benefits of earthworms to soil fertility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1844824"/>
            <a:ext cx="3962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Bury organic matter</a:t>
            </a:r>
          </a:p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Aerate soil</a:t>
            </a:r>
          </a:p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Mix up layers</a:t>
            </a:r>
          </a:p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Neutralise acidic soils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477" t="28239" r="28930" b="35403"/>
          <a:stretch/>
        </p:blipFill>
        <p:spPr>
          <a:xfrm>
            <a:off x="-18620" y="116632"/>
            <a:ext cx="924096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497" t="34453" r="9790" b="19282"/>
          <a:stretch/>
        </p:blipFill>
        <p:spPr>
          <a:xfrm>
            <a:off x="-33571" y="404664"/>
            <a:ext cx="9177572" cy="31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B6F WATER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Advantages of life in water</a:t>
            </a:r>
          </a:p>
          <a:p>
            <a:pPr lvl="1"/>
            <a:r>
              <a:rPr lang="en-GB" dirty="0" smtClean="0"/>
              <a:t>No dehydration</a:t>
            </a:r>
          </a:p>
          <a:p>
            <a:pPr lvl="1"/>
            <a:r>
              <a:rPr lang="en-GB" dirty="0" smtClean="0"/>
              <a:t>Less variation in temperature</a:t>
            </a:r>
          </a:p>
          <a:p>
            <a:pPr lvl="1"/>
            <a:r>
              <a:rPr lang="en-GB" dirty="0" smtClean="0"/>
              <a:t>More support</a:t>
            </a:r>
          </a:p>
          <a:p>
            <a:pPr lvl="1"/>
            <a:r>
              <a:rPr lang="en-GB" dirty="0" smtClean="0"/>
              <a:t>Easy disposal of waste products</a:t>
            </a:r>
          </a:p>
          <a:p>
            <a:r>
              <a:rPr lang="en-GB" dirty="0" smtClean="0"/>
              <a:t>Disadvantages of life in water</a:t>
            </a:r>
          </a:p>
          <a:p>
            <a:pPr lvl="1"/>
            <a:r>
              <a:rPr lang="en-GB" dirty="0" smtClean="0"/>
              <a:t>Regulating water control</a:t>
            </a:r>
          </a:p>
          <a:p>
            <a:pPr lvl="1"/>
            <a:r>
              <a:rPr lang="en-GB" dirty="0" smtClean="0"/>
              <a:t>Resistance to movement</a:t>
            </a:r>
          </a:p>
          <a:p>
            <a:r>
              <a:rPr lang="en-GB" dirty="0" smtClean="0"/>
              <a:t>Amoebas regulate water using contractile vacuoles</a:t>
            </a:r>
          </a:p>
          <a:p>
            <a:pPr lvl="1"/>
            <a:r>
              <a:rPr lang="en-GB" dirty="0" smtClean="0"/>
              <a:t>Take in water into vacuoles and release outside cell</a:t>
            </a:r>
            <a:endParaRPr lang="en-GB" dirty="0"/>
          </a:p>
        </p:txBody>
      </p:sp>
      <p:pic>
        <p:nvPicPr>
          <p:cNvPr id="31746" name="Picture 2" descr="http://t3.gstatic.com/images?q=tbn:ANd9GcT3tJA2v2RxrPDI2qpKEGVc6IP-TLsgtkpdHkQpl00EtX6F2mgnZA:www.fcps.edu/islandcreekes/ecology/Miscellaneous/Amoeba/amoeba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2514600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B6F WATER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Factors that effect photosynthesis in water</a:t>
            </a:r>
          </a:p>
          <a:p>
            <a:pPr lvl="1"/>
            <a:r>
              <a:rPr lang="en-GB" dirty="0" smtClean="0"/>
              <a:t>Light</a:t>
            </a:r>
          </a:p>
          <a:p>
            <a:pPr lvl="1"/>
            <a:r>
              <a:rPr lang="en-GB" dirty="0" smtClean="0"/>
              <a:t>Temperature</a:t>
            </a:r>
          </a:p>
          <a:p>
            <a:pPr lvl="1"/>
            <a:r>
              <a:rPr lang="en-GB" dirty="0" smtClean="0"/>
              <a:t>Minerals</a:t>
            </a:r>
          </a:p>
          <a:p>
            <a:r>
              <a:rPr lang="en-GB" dirty="0" smtClean="0"/>
              <a:t>Grazing food webs in oceans</a:t>
            </a:r>
          </a:p>
          <a:p>
            <a:pPr lvl="1"/>
            <a:r>
              <a:rPr lang="en-GB" dirty="0" smtClean="0"/>
              <a:t>Food chains rely on marine snow and bacteria</a:t>
            </a:r>
            <a:endParaRPr lang="en-GB" dirty="0"/>
          </a:p>
        </p:txBody>
      </p:sp>
      <p:pic>
        <p:nvPicPr>
          <p:cNvPr id="32770" name="Picture 2" descr="http://t2.gstatic.com/images?q=tbn:ANd9GcRciIYvQdqti5qbPr-fU92MH987QkftrSYC-Xfr7NxwhkrnwING:www.seos-project.eu/modules/oceancurrents/images/c03_marine_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293096"/>
            <a:ext cx="19240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B6F WATER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Fertiliser run off causes </a:t>
            </a:r>
            <a:r>
              <a:rPr lang="en-GB" dirty="0" err="1" smtClean="0"/>
              <a:t>eutrophication</a:t>
            </a:r>
            <a:endParaRPr lang="en-GB" dirty="0" smtClean="0"/>
          </a:p>
          <a:p>
            <a:pPr lvl="1"/>
            <a:r>
              <a:rPr lang="en-GB" dirty="0" smtClean="0"/>
              <a:t>Rapid growth of algae</a:t>
            </a:r>
          </a:p>
          <a:p>
            <a:pPr lvl="1"/>
            <a:r>
              <a:rPr lang="en-GB" dirty="0" smtClean="0"/>
              <a:t>Results in death and decay</a:t>
            </a:r>
          </a:p>
          <a:p>
            <a:pPr lvl="1"/>
            <a:r>
              <a:rPr lang="en-GB" dirty="0" smtClean="0"/>
              <a:t>Bacteria use up oxygen</a:t>
            </a:r>
          </a:p>
          <a:p>
            <a:pPr lvl="1"/>
            <a:r>
              <a:rPr lang="en-GB" dirty="0" smtClean="0"/>
              <a:t>Fish die</a:t>
            </a:r>
          </a:p>
          <a:p>
            <a:r>
              <a:rPr lang="en-GB" dirty="0" smtClean="0"/>
              <a:t>Biological indicators</a:t>
            </a:r>
          </a:p>
          <a:p>
            <a:pPr lvl="1"/>
            <a:r>
              <a:rPr lang="en-GB" dirty="0" smtClean="0"/>
              <a:t>Species can be used to indicate pH and oxygen levels in water</a:t>
            </a:r>
          </a:p>
          <a:p>
            <a:r>
              <a:rPr lang="en-GB" dirty="0" smtClean="0"/>
              <a:t>Bioaccumulation</a:t>
            </a:r>
          </a:p>
          <a:p>
            <a:pPr lvl="1"/>
            <a:r>
              <a:rPr lang="en-GB" dirty="0" smtClean="0"/>
              <a:t>PCBs and DDT build up in the food chain and kill whales</a:t>
            </a:r>
            <a:endParaRPr lang="en-GB" dirty="0"/>
          </a:p>
        </p:txBody>
      </p:sp>
      <p:pic>
        <p:nvPicPr>
          <p:cNvPr id="33794" name="Picture 2" descr="http://t1.gstatic.com/images?q=tbn:ANd9GcTiPUSxxmbknIBiFM5ZnO4N-2XUTeiDVyZgwPlKhM2Eip_jDa_CdQ:images.nationalgeographic.com/wpf/media-live/photos/000/005/cache/humpback-whale_580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0486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1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What are the 4 main shapes of bacteria?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Spherical</a:t>
            </a:r>
          </a:p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Rod</a:t>
            </a:r>
          </a:p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Spiral</a:t>
            </a:r>
          </a:p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Curved Rod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16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State 1 disadvantage of life in water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Regulating water content</a:t>
            </a:r>
          </a:p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Difficult to move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17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State one factor that effects photosynthesis in phytoplankton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Light</a:t>
            </a:r>
          </a:p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Temperature</a:t>
            </a:r>
          </a:p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Minerals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18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What causes the lack of oxygen in the </a:t>
            </a:r>
            <a:r>
              <a:rPr lang="en-GB" sz="4000" dirty="0" err="1" smtClean="0">
                <a:solidFill>
                  <a:srgbClr val="0099FF"/>
                </a:solidFill>
              </a:rPr>
              <a:t>eutrophication</a:t>
            </a:r>
            <a:r>
              <a:rPr lang="en-GB" sz="4000" dirty="0" smtClean="0">
                <a:solidFill>
                  <a:srgbClr val="0099FF"/>
                </a:solidFill>
              </a:rPr>
              <a:t> process?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Bacteria decaying dead algae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671" t="15750" r="30268" b="40938"/>
          <a:stretch/>
        </p:blipFill>
        <p:spPr>
          <a:xfrm>
            <a:off x="-26640" y="0"/>
            <a:ext cx="9156632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664" t="22640" r="8130" b="31095"/>
          <a:stretch/>
        </p:blipFill>
        <p:spPr>
          <a:xfrm>
            <a:off x="755576" y="836712"/>
            <a:ext cx="7078233" cy="5544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50" t="65952" r="54151" b="31095"/>
          <a:stretch/>
        </p:blipFill>
        <p:spPr>
          <a:xfrm>
            <a:off x="107504" y="116632"/>
            <a:ext cx="904699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B6G Using Enzymes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Biological washing powder</a:t>
            </a:r>
          </a:p>
          <a:p>
            <a:pPr lvl="1"/>
            <a:r>
              <a:rPr lang="en-GB" dirty="0" smtClean="0"/>
              <a:t>Contains enzymes</a:t>
            </a:r>
          </a:p>
          <a:p>
            <a:pPr lvl="1"/>
            <a:r>
              <a:rPr lang="en-GB" dirty="0" smtClean="0"/>
              <a:t>Amylase = breaks down starch</a:t>
            </a:r>
          </a:p>
          <a:p>
            <a:pPr lvl="1"/>
            <a:r>
              <a:rPr lang="en-GB" dirty="0" smtClean="0"/>
              <a:t>Lipase = breaks down fat</a:t>
            </a:r>
          </a:p>
          <a:p>
            <a:pPr lvl="1"/>
            <a:r>
              <a:rPr lang="en-GB" dirty="0" smtClean="0"/>
              <a:t>Protease = breaks down protein</a:t>
            </a:r>
          </a:p>
          <a:p>
            <a:pPr lvl="1"/>
            <a:r>
              <a:rPr lang="en-GB" dirty="0" smtClean="0"/>
              <a:t>Makes soluble products so they wash out</a:t>
            </a:r>
          </a:p>
          <a:p>
            <a:pPr lvl="1"/>
            <a:r>
              <a:rPr lang="en-GB" dirty="0" smtClean="0"/>
              <a:t>Effected by pH of tap water and temperature of washing machine</a:t>
            </a:r>
          </a:p>
        </p:txBody>
      </p:sp>
      <p:pic>
        <p:nvPicPr>
          <p:cNvPr id="28674" name="Picture 2" descr="http://t3.gstatic.com/images?q=tbn:ANd9GcQLstVmx1FJ-X5qIzoMkr17NWBvexHQdZ44ixXo6ZnA4H5Drbl1:www.wilko.com/content/ebiz/wilkinsonplus/invt/0152872/015287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2474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B6G Using Enzymes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Sweetening foods with </a:t>
            </a:r>
            <a:r>
              <a:rPr lang="en-GB" dirty="0" err="1" smtClean="0"/>
              <a:t>Invertase</a:t>
            </a:r>
            <a:r>
              <a:rPr lang="en-GB" dirty="0" smtClean="0"/>
              <a:t>/</a:t>
            </a:r>
            <a:r>
              <a:rPr lang="en-GB" dirty="0" err="1" smtClean="0"/>
              <a:t>Sucrase</a:t>
            </a:r>
            <a:endParaRPr lang="en-GB" dirty="0" smtClean="0"/>
          </a:p>
          <a:p>
            <a:pPr lvl="1"/>
            <a:r>
              <a:rPr lang="en-GB" dirty="0" smtClean="0"/>
              <a:t>Sucrose </a:t>
            </a:r>
            <a:r>
              <a:rPr lang="en-GB" dirty="0" smtClean="0">
                <a:sym typeface="Wingdings" pitchFamily="2" charset="2"/>
              </a:rPr>
              <a:t> Fructose + Glucose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Product is much sweeter than sucrose so need to use less (low calorie foods)</a:t>
            </a:r>
            <a:endParaRPr lang="en-GB" dirty="0"/>
          </a:p>
        </p:txBody>
      </p:sp>
      <p:pic>
        <p:nvPicPr>
          <p:cNvPr id="29698" name="Picture 2" descr="http://t1.gstatic.com/images?q=tbn:ANd9GcTnPScApBu8dK1GcTdIHnvNbNlbcbqfzEWPv9wrsyy8O3cgyaiMKA:www.medbio.info/horn/sugars4kids/introd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403118"/>
            <a:ext cx="4176464" cy="3088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B6G Using Enzymes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7956376" cy="484632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Immobilising enzymes</a:t>
            </a:r>
          </a:p>
          <a:p>
            <a:pPr lvl="1"/>
            <a:r>
              <a:rPr lang="en-GB" dirty="0" smtClean="0"/>
              <a:t>Mix enzyme with alginate</a:t>
            </a:r>
          </a:p>
          <a:p>
            <a:pPr lvl="1"/>
            <a:r>
              <a:rPr lang="en-GB" dirty="0" smtClean="0"/>
              <a:t>Drop mixture into calcium chloride</a:t>
            </a:r>
          </a:p>
          <a:p>
            <a:pPr lvl="1"/>
            <a:r>
              <a:rPr lang="en-GB" dirty="0" smtClean="0"/>
              <a:t>Advantages</a:t>
            </a:r>
          </a:p>
          <a:p>
            <a:pPr lvl="2"/>
            <a:r>
              <a:rPr lang="en-GB" dirty="0" smtClean="0"/>
              <a:t>Product not contaminated with the enzyme</a:t>
            </a:r>
          </a:p>
          <a:p>
            <a:pPr lvl="2"/>
            <a:r>
              <a:rPr lang="en-GB" dirty="0" smtClean="0"/>
              <a:t>Continuous flow</a:t>
            </a:r>
          </a:p>
          <a:p>
            <a:r>
              <a:rPr lang="en-GB" dirty="0" smtClean="0"/>
              <a:t>Lactose Intolerance</a:t>
            </a:r>
          </a:p>
          <a:p>
            <a:pPr lvl="1"/>
            <a:r>
              <a:rPr lang="en-GB" dirty="0" smtClean="0"/>
              <a:t>Can’t produce enzyme lactase</a:t>
            </a:r>
          </a:p>
          <a:p>
            <a:pPr lvl="1"/>
            <a:r>
              <a:rPr lang="en-GB" dirty="0" smtClean="0"/>
              <a:t>Bacteria in gut ferment lactose</a:t>
            </a:r>
          </a:p>
          <a:p>
            <a:pPr lvl="1"/>
            <a:r>
              <a:rPr lang="en-GB" dirty="0" smtClean="0"/>
              <a:t>Causes diarrhoea and wind</a:t>
            </a:r>
          </a:p>
          <a:p>
            <a:r>
              <a:rPr lang="en-GB" dirty="0" smtClean="0"/>
              <a:t>Making lactose free milk with immobilised lactase</a:t>
            </a:r>
          </a:p>
          <a:p>
            <a:pPr lvl="1"/>
            <a:r>
              <a:rPr lang="en-GB" dirty="0" smtClean="0"/>
              <a:t>Lactose </a:t>
            </a:r>
            <a:r>
              <a:rPr lang="en-GB" dirty="0" smtClean="0">
                <a:sym typeface="Wingdings" pitchFamily="2" charset="2"/>
              </a:rPr>
              <a:t> glucose + </a:t>
            </a:r>
            <a:r>
              <a:rPr lang="en-GB" dirty="0" err="1" smtClean="0">
                <a:sym typeface="Wingdings" pitchFamily="2" charset="2"/>
              </a:rPr>
              <a:t>galactose</a:t>
            </a:r>
            <a:endParaRPr lang="en-GB" dirty="0" smtClean="0">
              <a:sym typeface="Wingdings" pitchFamily="2" charset="2"/>
            </a:endParaRPr>
          </a:p>
          <a:p>
            <a:pPr lvl="1"/>
            <a:r>
              <a:rPr lang="en-GB" dirty="0" smtClean="0">
                <a:sym typeface="Wingdings" pitchFamily="2" charset="2"/>
              </a:rPr>
              <a:t>Simple sugars can be absorbed by lactose intolerant person</a:t>
            </a:r>
            <a:endParaRPr lang="en-GB" dirty="0"/>
          </a:p>
        </p:txBody>
      </p:sp>
      <p:pic>
        <p:nvPicPr>
          <p:cNvPr id="30722" name="Picture 2" descr="http://t2.gstatic.com/images?q=tbn:ANd9GcQ-834KtuZ4o_HLE8AR1Hkk9qmGLRk5RwGvUTGKzWMcwvDiEOnn6Q:farm6.staticflickr.com/5291/5577146100_b3ebb81fcb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836712"/>
            <a:ext cx="2476500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/>
              <a:t>Question </a:t>
            </a:r>
            <a:r>
              <a:rPr lang="en-GB" sz="5400" dirty="0" smtClean="0"/>
              <a:t>19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What does amylase break down?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Starch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20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What does </a:t>
            </a:r>
            <a:r>
              <a:rPr lang="en-GB" sz="4000" dirty="0" err="1" smtClean="0">
                <a:solidFill>
                  <a:srgbClr val="0099FF"/>
                </a:solidFill>
              </a:rPr>
              <a:t>invertase</a:t>
            </a:r>
            <a:r>
              <a:rPr lang="en-GB" sz="4000" dirty="0" smtClean="0">
                <a:solidFill>
                  <a:srgbClr val="0099FF"/>
                </a:solidFill>
              </a:rPr>
              <a:t> break sucrose down into?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Glucose and Fructose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/>
              <a:t>Question </a:t>
            </a:r>
            <a:r>
              <a:rPr lang="en-GB" sz="5400" dirty="0" smtClean="0"/>
              <a:t>2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State 2 factors that effect yeast growth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Food availability</a:t>
            </a:r>
          </a:p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Temperature</a:t>
            </a:r>
          </a:p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pH</a:t>
            </a:r>
          </a:p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Removal of products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21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What does lactase break down lactose into?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Glucose and </a:t>
            </a:r>
            <a:r>
              <a:rPr lang="en-GB" sz="4000" dirty="0" err="1" smtClean="0">
                <a:solidFill>
                  <a:srgbClr val="33CC33"/>
                </a:solidFill>
              </a:rPr>
              <a:t>galactose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B6H Gene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DNA Fingerprinting</a:t>
            </a:r>
          </a:p>
          <a:p>
            <a:pPr lvl="1"/>
            <a:r>
              <a:rPr lang="en-GB" dirty="0" smtClean="0"/>
              <a:t>Extract DNA from sample</a:t>
            </a:r>
          </a:p>
          <a:p>
            <a:pPr lvl="1"/>
            <a:r>
              <a:rPr lang="en-GB" dirty="0" smtClean="0"/>
              <a:t>Fragment DNA with restriction enzyme</a:t>
            </a:r>
          </a:p>
          <a:p>
            <a:pPr lvl="1"/>
            <a:r>
              <a:rPr lang="en-GB" dirty="0" smtClean="0"/>
              <a:t>Separate using electrophoresis</a:t>
            </a:r>
          </a:p>
          <a:p>
            <a:pPr lvl="1"/>
            <a:r>
              <a:rPr lang="en-GB" dirty="0" smtClean="0"/>
              <a:t>Visualise pattern using radioactive probe</a:t>
            </a:r>
            <a:endParaRPr lang="en-GB" dirty="0"/>
          </a:p>
        </p:txBody>
      </p:sp>
      <p:pic>
        <p:nvPicPr>
          <p:cNvPr id="25602" name="Picture 2" descr="http://t1.gstatic.com/images?q=tbn:ANd9GcQjnfj0rFizmTGYpje-8AKmFujwLWphgkynpycn3KTKRqPEFlQtWA:geneed.nlm.nih.gov/images/dna_fingerprinting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995257"/>
            <a:ext cx="3672408" cy="2862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7239000" cy="1143000"/>
          </a:xfrm>
        </p:spPr>
        <p:txBody>
          <a:bodyPr/>
          <a:lstStyle/>
          <a:p>
            <a:r>
              <a:rPr lang="en-GB" dirty="0" smtClean="0"/>
              <a:t>B6H Gene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Transgenic organism</a:t>
            </a:r>
          </a:p>
          <a:p>
            <a:pPr lvl="1"/>
            <a:r>
              <a:rPr lang="en-GB" dirty="0" smtClean="0"/>
              <a:t>Made by genetic engineering</a:t>
            </a:r>
          </a:p>
          <a:p>
            <a:pPr lvl="1"/>
            <a:r>
              <a:rPr lang="en-GB" dirty="0" smtClean="0"/>
              <a:t>This is possible because all organisms have the same DNA (A,T,C and G bases)</a:t>
            </a:r>
          </a:p>
          <a:p>
            <a:r>
              <a:rPr lang="en-GB" dirty="0" smtClean="0"/>
              <a:t>Main stages of Genetic Engineering</a:t>
            </a:r>
          </a:p>
          <a:p>
            <a:pPr lvl="1"/>
            <a:r>
              <a:rPr lang="en-GB" dirty="0" smtClean="0"/>
              <a:t>Identify desired gene</a:t>
            </a:r>
          </a:p>
          <a:p>
            <a:pPr lvl="1"/>
            <a:r>
              <a:rPr lang="en-GB" dirty="0" smtClean="0"/>
              <a:t>Remove gene using restriction enzyme (cuts leaving sticky ends)</a:t>
            </a:r>
          </a:p>
          <a:p>
            <a:pPr lvl="1"/>
            <a:r>
              <a:rPr lang="en-GB" dirty="0" smtClean="0"/>
              <a:t>Cut open other organism’s DNA using restriction enzyme</a:t>
            </a:r>
          </a:p>
          <a:p>
            <a:pPr lvl="1"/>
            <a:r>
              <a:rPr lang="en-GB" dirty="0" smtClean="0"/>
              <a:t>Insert new gene using </a:t>
            </a:r>
            <a:r>
              <a:rPr lang="en-GB" dirty="0" err="1" smtClean="0"/>
              <a:t>ligase</a:t>
            </a:r>
            <a:r>
              <a:rPr lang="en-GB" dirty="0" smtClean="0"/>
              <a:t> enzyme (sticks the sticky ends together)</a:t>
            </a:r>
          </a:p>
          <a:p>
            <a:pPr lvl="1"/>
            <a:r>
              <a:rPr lang="en-GB" dirty="0" smtClean="0"/>
              <a:t>Gene works in new organism</a:t>
            </a:r>
          </a:p>
          <a:p>
            <a:pPr lvl="1"/>
            <a:r>
              <a:rPr lang="en-GB" dirty="0" smtClean="0"/>
              <a:t>Clone transgenic organism</a:t>
            </a:r>
            <a:endParaRPr lang="en-GB" dirty="0"/>
          </a:p>
        </p:txBody>
      </p:sp>
      <p:pic>
        <p:nvPicPr>
          <p:cNvPr id="26626" name="Picture 2" descr="http://t0.gstatic.com/images?q=tbn:ANd9GcRCFOR-8Gp3mJOq7bm-fDqrLxtaWEvwi2ocbqLrAOW_ENi2mw4X:library.thinkquest.org/C0118084/GM/Gene_splicing/Restriction_Enzymes_files/stickyen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1" y="332656"/>
            <a:ext cx="3920325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B6H Gene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 of Genetic Engineering</a:t>
            </a:r>
          </a:p>
          <a:p>
            <a:pPr lvl="1"/>
            <a:r>
              <a:rPr lang="en-GB" dirty="0" smtClean="0"/>
              <a:t>Bacteria make human insulin</a:t>
            </a:r>
          </a:p>
          <a:p>
            <a:pPr lvl="2"/>
            <a:r>
              <a:rPr lang="en-GB" dirty="0" smtClean="0"/>
              <a:t>Bacterial plasmid cut open and gene inserted</a:t>
            </a:r>
          </a:p>
          <a:p>
            <a:pPr lvl="2"/>
            <a:r>
              <a:rPr lang="en-GB" dirty="0" smtClean="0"/>
              <a:t>Plasmid is a vector for genetic engineering because bacteria can take them up from their surroundings</a:t>
            </a:r>
          </a:p>
          <a:p>
            <a:r>
              <a:rPr lang="en-GB" dirty="0" smtClean="0"/>
              <a:t>Assaying technique</a:t>
            </a:r>
          </a:p>
          <a:p>
            <a:pPr lvl="2"/>
            <a:r>
              <a:rPr lang="en-GB" dirty="0" smtClean="0"/>
              <a:t>Used to check the new gene has been correctly transferred</a:t>
            </a:r>
            <a:endParaRPr lang="en-GB" dirty="0"/>
          </a:p>
        </p:txBody>
      </p:sp>
      <p:pic>
        <p:nvPicPr>
          <p:cNvPr id="4098" name="Picture 2" descr="http://t3.gstatic.com/images?q=tbn:ANd9GcQejAn29yS8wcJJsAFZnad1QQZyC9IUm13KtQ-dQZ68IUF8TySQ:www.leicestershirediabetes.org.uk/uploads/123/images/insu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43711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22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What process is used to separate the DNA fragments in DNA fingerprinting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Electrophoresis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23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What are the names and roles of the 2 enzymes in GE?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Restriction – cut sticky ends</a:t>
            </a:r>
          </a:p>
          <a:p>
            <a:pPr algn="ctr">
              <a:spcBef>
                <a:spcPct val="50000"/>
              </a:spcBef>
            </a:pPr>
            <a:r>
              <a:rPr lang="en-GB" sz="4000" dirty="0" err="1" smtClean="0">
                <a:solidFill>
                  <a:srgbClr val="33CC33"/>
                </a:solidFill>
              </a:rPr>
              <a:t>Ligase</a:t>
            </a:r>
            <a:r>
              <a:rPr lang="en-GB" sz="4000" dirty="0" smtClean="0">
                <a:solidFill>
                  <a:srgbClr val="33CC33"/>
                </a:solidFill>
              </a:rPr>
              <a:t> – stick sticky ends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24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What is the vector in GE bacteria to make human insulin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Plasmid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25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What technique is used to check the gene has been correctly transferred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smtClean="0">
                <a:solidFill>
                  <a:srgbClr val="33CC33"/>
                </a:solidFill>
              </a:rPr>
              <a:t>Assaying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5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0" y="332656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dirty="0" smtClean="0"/>
              <a:t>Question 3 </a:t>
            </a:r>
            <a:endParaRPr lang="en-US" sz="5400" dirty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2132856"/>
            <a:ext cx="403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0099FF"/>
                </a:solidFill>
              </a:rPr>
              <a:t>What do viruses need to reproduce?</a:t>
            </a:r>
            <a:endParaRPr lang="en-US" sz="4000" dirty="0">
              <a:solidFill>
                <a:srgbClr val="0099FF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dirty="0" smtClean="0">
                <a:solidFill>
                  <a:srgbClr val="33CC33"/>
                </a:solidFill>
              </a:rPr>
              <a:t>Living cells</a:t>
            </a:r>
            <a:endParaRPr lang="en-US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886" t="33468" r="28607" b="39954"/>
          <a:stretch/>
        </p:blipFill>
        <p:spPr>
          <a:xfrm>
            <a:off x="0" y="476672"/>
            <a:ext cx="940104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409" t="23624" r="10624" b="50782"/>
          <a:stretch/>
        </p:blipFill>
        <p:spPr>
          <a:xfrm>
            <a:off x="0" y="332656"/>
            <a:ext cx="9144000" cy="16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B6B Disease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7283152" cy="255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576"/>
                <a:gridCol w="3641576"/>
              </a:tblGrid>
              <a:tr h="494589">
                <a:tc>
                  <a:txBody>
                    <a:bodyPr/>
                    <a:lstStyle/>
                    <a:p>
                      <a:r>
                        <a:rPr lang="en-GB" dirty="0" smtClean="0"/>
                        <a:t>Transmission</a:t>
                      </a:r>
                      <a:endParaRPr lang="en-GB" dirty="0"/>
                    </a:p>
                  </a:txBody>
                  <a:tcPr marL="44477" marR="4447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How to prevent spread</a:t>
                      </a:r>
                      <a:endParaRPr lang="en-GB" dirty="0"/>
                    </a:p>
                  </a:txBody>
                  <a:tcPr marL="44477" marR="44477"/>
                </a:tc>
              </a:tr>
              <a:tr h="706556">
                <a:tc>
                  <a:txBody>
                    <a:bodyPr/>
                    <a:lstStyle/>
                    <a:p>
                      <a:r>
                        <a:rPr lang="en-GB" dirty="0" smtClean="0"/>
                        <a:t>Food</a:t>
                      </a:r>
                      <a:endParaRPr lang="en-GB" dirty="0"/>
                    </a:p>
                  </a:txBody>
                  <a:tcPr marL="44477" marR="4447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Don’t mix raw and cooked meat</a:t>
                      </a:r>
                      <a:endParaRPr lang="en-GB" dirty="0"/>
                    </a:p>
                  </a:txBody>
                  <a:tcPr marL="44477" marR="44477"/>
                </a:tc>
              </a:tr>
              <a:tr h="494589">
                <a:tc>
                  <a:txBody>
                    <a:bodyPr/>
                    <a:lstStyle/>
                    <a:p>
                      <a:r>
                        <a:rPr lang="en-GB" dirty="0" smtClean="0"/>
                        <a:t>Water</a:t>
                      </a:r>
                      <a:endParaRPr lang="en-GB" dirty="0"/>
                    </a:p>
                  </a:txBody>
                  <a:tcPr marL="44477" marR="4447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Don’t drink</a:t>
                      </a:r>
                      <a:r>
                        <a:rPr lang="en-GB" baseline="0" dirty="0" smtClean="0"/>
                        <a:t> the water</a:t>
                      </a:r>
                      <a:endParaRPr lang="en-GB" dirty="0"/>
                    </a:p>
                  </a:txBody>
                  <a:tcPr marL="44477" marR="44477"/>
                </a:tc>
              </a:tr>
              <a:tr h="286548">
                <a:tc>
                  <a:txBody>
                    <a:bodyPr/>
                    <a:lstStyle/>
                    <a:p>
                      <a:r>
                        <a:rPr lang="en-GB" dirty="0" smtClean="0"/>
                        <a:t>Contact</a:t>
                      </a:r>
                      <a:endParaRPr lang="en-GB" dirty="0"/>
                    </a:p>
                  </a:txBody>
                  <a:tcPr marL="44477" marR="4447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Condoms</a:t>
                      </a:r>
                      <a:endParaRPr lang="en-GB" dirty="0"/>
                    </a:p>
                  </a:txBody>
                  <a:tcPr marL="44477" marR="44477"/>
                </a:tc>
              </a:tr>
              <a:tr h="494589">
                <a:tc>
                  <a:txBody>
                    <a:bodyPr/>
                    <a:lstStyle/>
                    <a:p>
                      <a:r>
                        <a:rPr lang="en-GB" dirty="0" smtClean="0"/>
                        <a:t>Airborne</a:t>
                      </a:r>
                      <a:r>
                        <a:rPr lang="en-GB" baseline="0" dirty="0" smtClean="0"/>
                        <a:t> droplets</a:t>
                      </a:r>
                      <a:endParaRPr lang="en-GB" dirty="0"/>
                    </a:p>
                  </a:txBody>
                  <a:tcPr marL="44477" marR="44477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Alcohol</a:t>
                      </a:r>
                      <a:r>
                        <a:rPr lang="en-GB" baseline="0" dirty="0" smtClean="0"/>
                        <a:t> hand gels, tissues</a:t>
                      </a:r>
                      <a:endParaRPr lang="en-GB" dirty="0"/>
                    </a:p>
                  </a:txBody>
                  <a:tcPr marL="44477" marR="44477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528" y="4437112"/>
            <a:ext cx="7447728" cy="2420888"/>
          </a:xfrm>
        </p:spPr>
        <p:txBody>
          <a:bodyPr/>
          <a:lstStyle/>
          <a:p>
            <a:r>
              <a:rPr lang="en-GB" dirty="0" smtClean="0"/>
              <a:t>Stages of an infectious disease</a:t>
            </a:r>
          </a:p>
          <a:p>
            <a:pPr lvl="1"/>
            <a:r>
              <a:rPr lang="en-GB" dirty="0" smtClean="0"/>
              <a:t>Enter body</a:t>
            </a:r>
          </a:p>
          <a:p>
            <a:pPr lvl="1"/>
            <a:r>
              <a:rPr lang="en-GB" dirty="0" smtClean="0"/>
              <a:t>Incubation period (pathogen reproduces)</a:t>
            </a:r>
          </a:p>
          <a:p>
            <a:pPr lvl="1"/>
            <a:r>
              <a:rPr lang="en-GB" dirty="0" smtClean="0"/>
              <a:t>Produces toxins</a:t>
            </a:r>
          </a:p>
          <a:p>
            <a:pPr lvl="1"/>
            <a:r>
              <a:rPr lang="en-GB" dirty="0" smtClean="0"/>
              <a:t>Symptoms</a:t>
            </a:r>
            <a:endParaRPr lang="en-GB" dirty="0"/>
          </a:p>
        </p:txBody>
      </p:sp>
      <p:pic>
        <p:nvPicPr>
          <p:cNvPr id="44034" name="Picture 2" descr="http://t3.gstatic.com/images?q=tbn:ANd9GcRjRGJvzkuSzptttw56T_8C4LCrpvUAeUGd18TE7zk3iaTPT2C9:upload.wikimedia.org/wikipedia/commons/7/77/Snee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-243408"/>
            <a:ext cx="261937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285</TotalTime>
  <Words>1459</Words>
  <Application>Microsoft Office PowerPoint</Application>
  <PresentationFormat>On-screen Show (4:3)</PresentationFormat>
  <Paragraphs>332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Trebuchet MS</vt:lpstr>
      <vt:lpstr>Wingdings</vt:lpstr>
      <vt:lpstr>Wingdings 2</vt:lpstr>
      <vt:lpstr>Opulent</vt:lpstr>
      <vt:lpstr>B6a Microbes: BACTERIA</vt:lpstr>
      <vt:lpstr>B6a Microbes: YEAST</vt:lpstr>
      <vt:lpstr>B6a Microbes: Viruses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B6B Disease</vt:lpstr>
      <vt:lpstr>B6B Disease</vt:lpstr>
      <vt:lpstr>B6B Disease</vt:lpstr>
      <vt:lpstr>PowerPoint Presentation</vt:lpstr>
      <vt:lpstr>PowerPoint Presentation</vt:lpstr>
      <vt:lpstr>PowerPoint Presentation</vt:lpstr>
      <vt:lpstr>B6C Using Microorganisms</vt:lpstr>
      <vt:lpstr>B6C Using Microorganisms</vt:lpstr>
      <vt:lpstr>B6C Using Microorganisms</vt:lpstr>
      <vt:lpstr>PowerPoint Presentation</vt:lpstr>
      <vt:lpstr>PowerPoint Presentation</vt:lpstr>
      <vt:lpstr>PowerPoint Presentation</vt:lpstr>
      <vt:lpstr>B6D Biofuels</vt:lpstr>
      <vt:lpstr>B6D Biofuels</vt:lpstr>
      <vt:lpstr>B6D Biofuels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B6E Soil</vt:lpstr>
      <vt:lpstr>B6E Soil</vt:lpstr>
      <vt:lpstr>B6E Soil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B6F WATER</vt:lpstr>
      <vt:lpstr>B6F WATER</vt:lpstr>
      <vt:lpstr>B6F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B6G Using Enzymes</vt:lpstr>
      <vt:lpstr>B6G Using Enzymes</vt:lpstr>
      <vt:lpstr>B6G Using Enzymes</vt:lpstr>
      <vt:lpstr>PowerPoint Presentation</vt:lpstr>
      <vt:lpstr>PowerPoint Presentation</vt:lpstr>
      <vt:lpstr>PowerPoint Presentation</vt:lpstr>
      <vt:lpstr>B6H Gene Technology</vt:lpstr>
      <vt:lpstr>B6H Gene Technology</vt:lpstr>
      <vt:lpstr>B6H Gene Technology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B6 REvision</dc:title>
  <dc:creator>lwilson</dc:creator>
  <cp:lastModifiedBy>Louise Wilson</cp:lastModifiedBy>
  <cp:revision>34</cp:revision>
  <dcterms:created xsi:type="dcterms:W3CDTF">2013-06-03T13:21:53Z</dcterms:created>
  <dcterms:modified xsi:type="dcterms:W3CDTF">2017-04-29T05:52:02Z</dcterms:modified>
</cp:coreProperties>
</file>