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257" r:id="rId4"/>
    <p:sldId id="261" r:id="rId5"/>
    <p:sldId id="260" r:id="rId6"/>
    <p:sldId id="259" r:id="rId7"/>
    <p:sldId id="263" r:id="rId8"/>
    <p:sldId id="262" r:id="rId9"/>
    <p:sldId id="265" r:id="rId10"/>
    <p:sldId id="264" r:id="rId11"/>
    <p:sldId id="266" r:id="rId12"/>
    <p:sldId id="267" r:id="rId13"/>
    <p:sldId id="269" r:id="rId14"/>
    <p:sldId id="268" r:id="rId15"/>
    <p:sldId id="272" r:id="rId16"/>
    <p:sldId id="271" r:id="rId17"/>
    <p:sldId id="270" r:id="rId18"/>
    <p:sldId id="273" r:id="rId19"/>
    <p:sldId id="274" r:id="rId20"/>
    <p:sldId id="275" r:id="rId21"/>
    <p:sldId id="276" r:id="rId22"/>
    <p:sldId id="277" r:id="rId23"/>
    <p:sldId id="278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64E81-C7D4-4A0D-AB61-357DE05EBB02}" type="datetimeFigureOut">
              <a:rPr lang="en-GB" smtClean="0"/>
              <a:t>04/04/2011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C3A7E-B3F6-464E-8F62-10EC775DC4C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F6E27-287C-4D52-94DC-3C51B917F6BA}" type="datetimeFigureOut">
              <a:rPr lang="en-GB" smtClean="0"/>
              <a:t>04/04/2011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AA85D-4F4B-4123-A1A1-060960EE674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AA85D-4F4B-4123-A1A1-060960EE674A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AA85D-4F4B-4123-A1A1-060960EE674A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AA85D-4F4B-4123-A1A1-060960EE674A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AA85D-4F4B-4123-A1A1-060960EE674A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AA85D-4F4B-4123-A1A1-060960EE674A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AA85D-4F4B-4123-A1A1-060960EE674A}" type="slidenum">
              <a:rPr lang="en-GB" smtClean="0"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AA85D-4F4B-4123-A1A1-060960EE674A}" type="slidenum">
              <a:rPr lang="en-GB" smtClean="0"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AA85D-4F4B-4123-A1A1-060960EE674A}" type="slidenum">
              <a:rPr lang="en-GB" smtClean="0"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AA85D-4F4B-4123-A1A1-060960EE674A}" type="slidenum">
              <a:rPr lang="en-GB" smtClean="0"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AA85D-4F4B-4123-A1A1-060960EE674A}" type="slidenum">
              <a:rPr lang="en-GB" smtClean="0"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AA85D-4F4B-4123-A1A1-060960EE674A}" type="slidenum">
              <a:rPr lang="en-GB" smtClean="0"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AA85D-4F4B-4123-A1A1-060960EE674A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AA85D-4F4B-4123-A1A1-060960EE674A}" type="slidenum">
              <a:rPr lang="en-GB" smtClean="0"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AA85D-4F4B-4123-A1A1-060960EE674A}" type="slidenum">
              <a:rPr lang="en-GB" smtClean="0"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AA85D-4F4B-4123-A1A1-060960EE674A}" type="slidenum">
              <a:rPr lang="en-GB" smtClean="0"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AA85D-4F4B-4123-A1A1-060960EE674A}" type="slidenum">
              <a:rPr lang="en-GB" smtClean="0"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AA85D-4F4B-4123-A1A1-060960EE674A}" type="slidenum">
              <a:rPr lang="en-GB" smtClean="0"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AA85D-4F4B-4123-A1A1-060960EE674A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AA85D-4F4B-4123-A1A1-060960EE674A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AA85D-4F4B-4123-A1A1-060960EE674A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AA85D-4F4B-4123-A1A1-060960EE674A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AA85D-4F4B-4123-A1A1-060960EE674A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AA85D-4F4B-4123-A1A1-060960EE674A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AA85D-4F4B-4123-A1A1-060960EE674A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B891-15D4-413A-8096-D58783FB7915}" type="datetimeFigureOut">
              <a:rPr lang="en-GB" smtClean="0"/>
              <a:t>04/04/2011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0804-B96C-42EE-A3AF-7C79AAD490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B891-15D4-413A-8096-D58783FB7915}" type="datetimeFigureOut">
              <a:rPr lang="en-GB" smtClean="0"/>
              <a:t>04/04/2011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0804-B96C-42EE-A3AF-7C79AAD490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B891-15D4-413A-8096-D58783FB7915}" type="datetimeFigureOut">
              <a:rPr lang="en-GB" smtClean="0"/>
              <a:t>04/04/2011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0804-B96C-42EE-A3AF-7C79AAD490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B891-15D4-413A-8096-D58783FB7915}" type="datetimeFigureOut">
              <a:rPr lang="en-GB" smtClean="0"/>
              <a:t>04/04/2011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0804-B96C-42EE-A3AF-7C79AAD490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B891-15D4-413A-8096-D58783FB7915}" type="datetimeFigureOut">
              <a:rPr lang="en-GB" smtClean="0"/>
              <a:t>04/04/2011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0804-B96C-42EE-A3AF-7C79AAD490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B891-15D4-413A-8096-D58783FB7915}" type="datetimeFigureOut">
              <a:rPr lang="en-GB" smtClean="0"/>
              <a:t>04/04/2011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0804-B96C-42EE-A3AF-7C79AAD490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B891-15D4-413A-8096-D58783FB7915}" type="datetimeFigureOut">
              <a:rPr lang="en-GB" smtClean="0"/>
              <a:t>04/04/2011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0804-B96C-42EE-A3AF-7C79AAD490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B891-15D4-413A-8096-D58783FB7915}" type="datetimeFigureOut">
              <a:rPr lang="en-GB" smtClean="0"/>
              <a:t>04/04/2011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0804-B96C-42EE-A3AF-7C79AAD490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B891-15D4-413A-8096-D58783FB7915}" type="datetimeFigureOut">
              <a:rPr lang="en-GB" smtClean="0"/>
              <a:t>04/04/2011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0804-B96C-42EE-A3AF-7C79AAD490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B891-15D4-413A-8096-D58783FB7915}" type="datetimeFigureOut">
              <a:rPr lang="en-GB" smtClean="0"/>
              <a:t>04/04/2011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0804-B96C-42EE-A3AF-7C79AAD490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B891-15D4-413A-8096-D58783FB7915}" type="datetimeFigureOut">
              <a:rPr lang="en-GB" smtClean="0"/>
              <a:t>04/04/2011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0804-B96C-42EE-A3AF-7C79AAD490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BB891-15D4-413A-8096-D58783FB7915}" type="datetimeFigureOut">
              <a:rPr lang="en-GB" smtClean="0"/>
              <a:t>04/04/2011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90804-B96C-42EE-A3AF-7C79AAD4906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Biological Molecules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Carbohydrates, Lipids, Water, Nucleotides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Compare and Contrast structure of starch and cellulose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700808"/>
          <a:ext cx="8229600" cy="4723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60680">
                <a:tc>
                  <a:txBody>
                    <a:bodyPr/>
                    <a:lstStyle/>
                    <a:p>
                      <a:r>
                        <a:rPr lang="en-GB" dirty="0" smtClean="0"/>
                        <a:t>Starch (</a:t>
                      </a:r>
                      <a:r>
                        <a:rPr lang="en-GB" dirty="0" err="1" smtClean="0"/>
                        <a:t>Amylose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Cellulose</a:t>
                      </a:r>
                      <a:endParaRPr lang="en-GB" dirty="0"/>
                    </a:p>
                  </a:txBody>
                  <a:tcPr/>
                </a:tc>
              </a:tr>
              <a:tr h="38627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Glycogen Structure</a:t>
            </a:r>
            <a:endParaRPr lang="en-GB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933056"/>
            <a:ext cx="4392487" cy="2514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their structures relate to their 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Starch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r>
              <a:rPr lang="en-GB" dirty="0" smtClean="0"/>
              <a:t>Glycogen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Cellulose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Compare and Contrast function of starch and cellulose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700808"/>
          <a:ext cx="8229600" cy="4723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60680">
                <a:tc>
                  <a:txBody>
                    <a:bodyPr/>
                    <a:lstStyle/>
                    <a:p>
                      <a:r>
                        <a:rPr lang="en-GB" dirty="0" smtClean="0"/>
                        <a:t>Starch (</a:t>
                      </a:r>
                      <a:r>
                        <a:rPr lang="en-GB" dirty="0" err="1" smtClean="0"/>
                        <a:t>Amylose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Cellulose</a:t>
                      </a:r>
                      <a:endParaRPr lang="en-GB" dirty="0"/>
                    </a:p>
                  </a:txBody>
                  <a:tcPr/>
                </a:tc>
              </a:tr>
              <a:tr h="38627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Lipids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Lipids (fats and oils) are a range of biological molecules e.g. Triglycerides (NOT polymers)</a:t>
            </a:r>
            <a:endParaRPr lang="en-GB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924944"/>
            <a:ext cx="2880320" cy="321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Compare and Contrast structure of triglycerides and phospholipids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700808"/>
          <a:ext cx="8229600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64202">
                <a:tc>
                  <a:txBody>
                    <a:bodyPr/>
                    <a:lstStyle/>
                    <a:p>
                      <a:r>
                        <a:rPr lang="en-GB" dirty="0" smtClean="0"/>
                        <a:t>Triglycerides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Phospholipids</a:t>
                      </a:r>
                      <a:endParaRPr lang="en-GB" dirty="0"/>
                    </a:p>
                  </a:txBody>
                  <a:tcPr/>
                </a:tc>
              </a:tr>
              <a:tr h="25321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835809"/>
            <a:ext cx="1656184" cy="184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4856989"/>
            <a:ext cx="3001516" cy="2001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their structures relate to their 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Triglyceride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r>
              <a:rPr lang="en-GB" dirty="0" err="1" smtClean="0"/>
              <a:t>Phospholipid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Cholesterol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Describe hydrogen bonding between water molecules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Relate properties of water to its role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628800"/>
          <a:ext cx="8229600" cy="4485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76064">
                <a:tc>
                  <a:txBody>
                    <a:bodyPr/>
                    <a:lstStyle/>
                    <a:p>
                      <a:r>
                        <a:rPr lang="en-GB" dirty="0" smtClean="0"/>
                        <a:t>Property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Role</a:t>
                      </a:r>
                      <a:endParaRPr lang="en-GB" dirty="0"/>
                    </a:p>
                  </a:txBody>
                  <a:tcPr/>
                </a:tc>
              </a:tr>
              <a:tr h="390971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Food Tests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363272" cy="4669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6268"/>
                <a:gridCol w="5011703"/>
                <a:gridCol w="1525301"/>
              </a:tblGrid>
              <a:tr h="93393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Result</a:t>
                      </a:r>
                      <a:endParaRPr lang="en-GB" dirty="0"/>
                    </a:p>
                  </a:txBody>
                  <a:tcPr/>
                </a:tc>
              </a:tr>
              <a:tr h="933934">
                <a:tc>
                  <a:txBody>
                    <a:bodyPr/>
                    <a:lstStyle/>
                    <a:p>
                      <a:r>
                        <a:rPr lang="en-GB" dirty="0" smtClean="0"/>
                        <a:t>Protein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33934">
                <a:tc>
                  <a:txBody>
                    <a:bodyPr/>
                    <a:lstStyle/>
                    <a:p>
                      <a:r>
                        <a:rPr lang="en-GB" dirty="0" smtClean="0"/>
                        <a:t>Carbohydrate (reducing)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33934">
                <a:tc>
                  <a:txBody>
                    <a:bodyPr/>
                    <a:lstStyle/>
                    <a:p>
                      <a:r>
                        <a:rPr lang="en-GB" dirty="0" smtClean="0"/>
                        <a:t>Carbohydrate (non-reducing)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933934">
                <a:tc>
                  <a:txBody>
                    <a:bodyPr/>
                    <a:lstStyle/>
                    <a:p>
                      <a:r>
                        <a:rPr lang="en-GB" dirty="0" smtClean="0"/>
                        <a:t>Lipid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Glossary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Metabolism</a:t>
            </a:r>
          </a:p>
          <a:p>
            <a:pPr lvl="1"/>
            <a:r>
              <a:rPr lang="en-GB" dirty="0" smtClean="0"/>
              <a:t>The sum total of all biochemical reactions taking place in the cells of an organism</a:t>
            </a:r>
          </a:p>
          <a:p>
            <a:r>
              <a:rPr lang="en-GB" dirty="0" smtClean="0"/>
              <a:t>DNA</a:t>
            </a:r>
          </a:p>
          <a:p>
            <a:pPr lvl="1"/>
            <a:r>
              <a:rPr lang="en-GB" dirty="0" smtClean="0"/>
              <a:t>A polynucleotide, usually double stranded, made up of nucleotides containing bases adenine, thymine, cytosine and guanine</a:t>
            </a:r>
            <a:endParaRPr lang="en-GB" dirty="0" smtClean="0"/>
          </a:p>
          <a:p>
            <a:r>
              <a:rPr lang="en-GB" dirty="0" smtClean="0"/>
              <a:t>RNA</a:t>
            </a:r>
          </a:p>
          <a:p>
            <a:pPr lvl="1"/>
            <a:r>
              <a:rPr lang="en-GB" dirty="0" smtClean="0"/>
              <a:t>A polynucleotide, usually single stranded, made up of nucleotides containing bases adenine, </a:t>
            </a:r>
            <a:r>
              <a:rPr lang="en-GB" dirty="0" err="1" smtClean="0"/>
              <a:t>uracil</a:t>
            </a:r>
            <a:r>
              <a:rPr lang="en-GB" dirty="0" smtClean="0"/>
              <a:t>, cytosine and guanine</a:t>
            </a:r>
          </a:p>
          <a:p>
            <a:r>
              <a:rPr lang="en-GB" dirty="0" smtClean="0"/>
              <a:t>Gene</a:t>
            </a:r>
          </a:p>
          <a:p>
            <a:pPr lvl="1"/>
            <a:r>
              <a:rPr lang="en-GB" dirty="0" smtClean="0"/>
              <a:t>A sequence of DNA nucleotides that codes for a polypeptide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Describe how the concentration of glucose can be estimated using colour comparisons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DNA Molecule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Formed by hydrogen bonding between complementary base pairs on two </a:t>
            </a:r>
            <a:r>
              <a:rPr lang="en-GB" dirty="0" err="1" smtClean="0"/>
              <a:t>antiparallel</a:t>
            </a:r>
            <a:r>
              <a:rPr lang="en-GB" dirty="0" smtClean="0"/>
              <a:t> DNA strands</a:t>
            </a:r>
            <a:endParaRPr lang="en-GB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2708920"/>
            <a:ext cx="340995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is double helix shape produced?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Antiparallel</a:t>
            </a:r>
            <a:r>
              <a:rPr lang="en-GB" dirty="0" smtClean="0"/>
              <a:t> strands twist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Semi-Conservative Replication (include DNA polymerase)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their structures relate to their 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DNA</a:t>
            </a:r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 smtClean="0"/>
              <a:t>RNA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State the functions of biological molecules in organisms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Monomers &amp; Polymers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600200"/>
          <a:ext cx="8291264" cy="4781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816"/>
                <a:gridCol w="2072816"/>
                <a:gridCol w="2072816"/>
                <a:gridCol w="2072816"/>
              </a:tblGrid>
              <a:tr h="159370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Carbohydrate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Protein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Nucleic Acid</a:t>
                      </a:r>
                      <a:endParaRPr lang="en-GB" dirty="0"/>
                    </a:p>
                  </a:txBody>
                  <a:tcPr/>
                </a:tc>
              </a:tr>
              <a:tr h="1593709">
                <a:tc>
                  <a:txBody>
                    <a:bodyPr/>
                    <a:lstStyle/>
                    <a:p>
                      <a:r>
                        <a:rPr lang="en-GB" dirty="0" smtClean="0"/>
                        <a:t>Monomer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93709">
                <a:tc>
                  <a:txBody>
                    <a:bodyPr/>
                    <a:lstStyle/>
                    <a:p>
                      <a:r>
                        <a:rPr lang="en-GB" dirty="0" smtClean="0"/>
                        <a:t>Polymer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Features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031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20688">
                <a:tc>
                  <a:txBody>
                    <a:bodyPr/>
                    <a:lstStyle/>
                    <a:p>
                      <a:r>
                        <a:rPr lang="en-GB" dirty="0" smtClean="0"/>
                        <a:t>Condensation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Hydrolysis</a:t>
                      </a:r>
                      <a:endParaRPr lang="en-GB" dirty="0"/>
                    </a:p>
                  </a:txBody>
                  <a:tcPr/>
                </a:tc>
              </a:tr>
              <a:tr h="221054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Structural Difference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316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64096">
                <a:tc>
                  <a:txBody>
                    <a:bodyPr/>
                    <a:lstStyle/>
                    <a:p>
                      <a:r>
                        <a:rPr lang="en-GB" dirty="0" smtClean="0"/>
                        <a:t>Alpha Glucose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Beta Glucose</a:t>
                      </a:r>
                      <a:endParaRPr lang="en-GB" dirty="0"/>
                    </a:p>
                  </a:txBody>
                  <a:tcPr/>
                </a:tc>
              </a:tr>
              <a:tr h="230425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4797152"/>
            <a:ext cx="429577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Making a disaccharide: formation &amp; breakage of a </a:t>
            </a:r>
            <a:r>
              <a:rPr lang="en-GB" dirty="0" err="1" smtClean="0"/>
              <a:t>glycosidic</a:t>
            </a:r>
            <a:r>
              <a:rPr lang="en-GB" dirty="0" smtClean="0"/>
              <a:t> bond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941168"/>
            <a:ext cx="55626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Alpha Glucose: a monosaccharide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Properties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 </a:t>
            </a:r>
            <a:endParaRPr lang="en-GB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 </a:t>
            </a:r>
            <a:endParaRPr lang="en-GB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Making a polysaccharide: formation &amp; breakage of a </a:t>
            </a:r>
            <a:r>
              <a:rPr lang="en-GB" dirty="0" err="1" smtClean="0"/>
              <a:t>glycosidic</a:t>
            </a:r>
            <a:r>
              <a:rPr lang="en-GB" dirty="0" smtClean="0"/>
              <a:t> bond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365104"/>
            <a:ext cx="8382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327</Words>
  <Application>Microsoft Office PowerPoint</Application>
  <PresentationFormat>On-screen Show (4:3)</PresentationFormat>
  <Paragraphs>109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Biological Molecules</vt:lpstr>
      <vt:lpstr>Glossary</vt:lpstr>
      <vt:lpstr>State the functions of biological molecules in organisms</vt:lpstr>
      <vt:lpstr>Monomers &amp; Polymers</vt:lpstr>
      <vt:lpstr>General Features</vt:lpstr>
      <vt:lpstr>Structural Difference</vt:lpstr>
      <vt:lpstr>Making a disaccharide: formation &amp; breakage of a glycosidic bond</vt:lpstr>
      <vt:lpstr>Alpha Glucose: a monosaccharide</vt:lpstr>
      <vt:lpstr>Making a polysaccharide: formation &amp; breakage of a glycosidic bond</vt:lpstr>
      <vt:lpstr>Compare and Contrast structure of starch and cellulose</vt:lpstr>
      <vt:lpstr>Glycogen Structure</vt:lpstr>
      <vt:lpstr>How their structures relate to their functions</vt:lpstr>
      <vt:lpstr>Compare and Contrast function of starch and cellulose</vt:lpstr>
      <vt:lpstr>Lipids</vt:lpstr>
      <vt:lpstr>Compare and Contrast structure of triglycerides and phospholipids</vt:lpstr>
      <vt:lpstr>How their structures relate to their functions</vt:lpstr>
      <vt:lpstr>Describe hydrogen bonding between water molecules</vt:lpstr>
      <vt:lpstr>Relate properties of water to its role</vt:lpstr>
      <vt:lpstr>Food Tests</vt:lpstr>
      <vt:lpstr>Describe how the concentration of glucose can be estimated using colour comparisons</vt:lpstr>
      <vt:lpstr>Structure of DNA Molecule</vt:lpstr>
      <vt:lpstr>How is double helix shape produced?</vt:lpstr>
      <vt:lpstr>Semi-Conservative Replication (include DNA polymerase)</vt:lpstr>
      <vt:lpstr>How their structures relate to their functions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</dc:creator>
  <cp:lastModifiedBy>Sandy</cp:lastModifiedBy>
  <cp:revision>8</cp:revision>
  <dcterms:created xsi:type="dcterms:W3CDTF">2011-04-04T16:44:21Z</dcterms:created>
  <dcterms:modified xsi:type="dcterms:W3CDTF">2011-04-04T17:41:54Z</dcterms:modified>
</cp:coreProperties>
</file>