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60" r:id="rId4"/>
    <p:sldId id="261" r:id="rId5"/>
    <p:sldId id="262" r:id="rId6"/>
    <p:sldId id="264" r:id="rId7"/>
    <p:sldId id="259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D3D9C-93AE-4B82-9195-CCDE0853E117}" type="datetimeFigureOut">
              <a:rPr lang="en-GB" smtClean="0"/>
              <a:pPr/>
              <a:t>02/03/2014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DFE2B-C0CE-428B-8392-E8C0D322D94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EDCC5-CB9D-46ED-A114-AA5AEAE23A67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EDCC5-CB9D-46ED-A114-AA5AEAE23A67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EDCC5-CB9D-46ED-A114-AA5AEAE23A67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5B4C-68CD-4608-AE7D-83997532B4F3}" type="datetimeFigureOut">
              <a:rPr lang="en-GB" smtClean="0"/>
              <a:pPr/>
              <a:t>02/03/2014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0068-C133-40FB-BFEA-B58D066690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5B4C-68CD-4608-AE7D-83997532B4F3}" type="datetimeFigureOut">
              <a:rPr lang="en-GB" smtClean="0"/>
              <a:pPr/>
              <a:t>02/03/2014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0068-C133-40FB-BFEA-B58D066690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5B4C-68CD-4608-AE7D-83997532B4F3}" type="datetimeFigureOut">
              <a:rPr lang="en-GB" smtClean="0"/>
              <a:pPr/>
              <a:t>02/03/2014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0068-C133-40FB-BFEA-B58D066690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5B4C-68CD-4608-AE7D-83997532B4F3}" type="datetimeFigureOut">
              <a:rPr lang="en-GB" smtClean="0"/>
              <a:pPr/>
              <a:t>02/03/2014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0068-C133-40FB-BFEA-B58D066690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5B4C-68CD-4608-AE7D-83997532B4F3}" type="datetimeFigureOut">
              <a:rPr lang="en-GB" smtClean="0"/>
              <a:pPr/>
              <a:t>02/03/2014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0068-C133-40FB-BFEA-B58D066690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5B4C-68CD-4608-AE7D-83997532B4F3}" type="datetimeFigureOut">
              <a:rPr lang="en-GB" smtClean="0"/>
              <a:pPr/>
              <a:t>02/03/2014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0068-C133-40FB-BFEA-B58D066690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5B4C-68CD-4608-AE7D-83997532B4F3}" type="datetimeFigureOut">
              <a:rPr lang="en-GB" smtClean="0"/>
              <a:pPr/>
              <a:t>02/03/2014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0068-C133-40FB-BFEA-B58D066690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5B4C-68CD-4608-AE7D-83997532B4F3}" type="datetimeFigureOut">
              <a:rPr lang="en-GB" smtClean="0"/>
              <a:pPr/>
              <a:t>02/03/2014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0068-C133-40FB-BFEA-B58D066690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5B4C-68CD-4608-AE7D-83997532B4F3}" type="datetimeFigureOut">
              <a:rPr lang="en-GB" smtClean="0"/>
              <a:pPr/>
              <a:t>02/03/2014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0068-C133-40FB-BFEA-B58D066690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5B4C-68CD-4608-AE7D-83997532B4F3}" type="datetimeFigureOut">
              <a:rPr lang="en-GB" smtClean="0"/>
              <a:pPr/>
              <a:t>02/03/2014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0068-C133-40FB-BFEA-B58D066690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5B4C-68CD-4608-AE7D-83997532B4F3}" type="datetimeFigureOut">
              <a:rPr lang="en-GB" smtClean="0"/>
              <a:pPr/>
              <a:t>02/03/2014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0068-C133-40FB-BFEA-B58D066690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55B4C-68CD-4608-AE7D-83997532B4F3}" type="datetimeFigureOut">
              <a:rPr lang="en-GB" smtClean="0"/>
              <a:pPr/>
              <a:t>02/03/2014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E0068-C133-40FB-BFEA-B58D066690B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2Jp1D1dzxj8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schools/gcsebitesize/science/ocr_gateway/understanding_environmen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schools/gcsebitesize/science/ocr_gateway/understanding_environmen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gif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Watch the video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http://www.youtube.com/watch?v=2Jp1D1dzxj8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836712"/>
          <a:ext cx="8892480" cy="5760640"/>
        </p:xfrm>
        <a:graphic>
          <a:graphicData uri="http://schemas.openxmlformats.org/drawingml/2006/table">
            <a:tbl>
              <a:tblPr/>
              <a:tblGrid>
                <a:gridCol w="2222806"/>
                <a:gridCol w="2223434"/>
                <a:gridCol w="2222806"/>
                <a:gridCol w="2223434"/>
              </a:tblGrid>
              <a:tr h="1440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>
                        <a:latin typeface="Comic Sans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digestion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>
                        <a:latin typeface="Comic Sans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eating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>
                        <a:latin typeface="Comic Sans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biomass 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>
                        <a:latin typeface="Comic Sans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fungi &amp; bacteria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>
                        <a:latin typeface="Comic Sans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photosynthesis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>
                        <a:latin typeface="Comic Sans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respire 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>
                        <a:latin typeface="Comic Sans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carbon cycle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>
                        <a:latin typeface="Comic Sans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compost &amp; sewage 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>
                        <a:latin typeface="Comic Sans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glucose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GB" sz="1600" baseline="-25000">
                          <a:latin typeface="Comic Sans MS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GB" sz="1600" baseline="-25000">
                          <a:latin typeface="Comic Sans MS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GB" sz="1600" baseline="-25000">
                          <a:latin typeface="Comic Sans MS"/>
                          <a:ea typeface="Times New Roman"/>
                          <a:cs typeface="Times New Roman"/>
                        </a:rPr>
                        <a:t>6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>
                        <a:latin typeface="Comic Sans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oxygen, warmth &amp; moisture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>
                        <a:latin typeface="Comic Sans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green plants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>
                        <a:latin typeface="Comic Sans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eat plants 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>
                        <a:latin typeface="Comic Sans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burning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>
                        <a:latin typeface="Comic Sans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grow 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>
                        <a:latin typeface="Comic Sans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carbon 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Comic Sans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omic Sans MS"/>
                          <a:ea typeface="Times New Roman"/>
                          <a:cs typeface="Times New Roman"/>
                        </a:rPr>
                        <a:t>speed up </a:t>
                      </a: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71778" y="260648"/>
            <a:ext cx="1677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u="sng" dirty="0" smtClean="0"/>
              <a:t>Answers.....</a:t>
            </a:r>
            <a:endParaRPr lang="en-GB" sz="2400" b="1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close your books and....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...try to complete </a:t>
            </a:r>
            <a:r>
              <a:rPr lang="en-GB" smtClean="0"/>
              <a:t>the worksheet!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 you are not sure.....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Revisit </a:t>
            </a:r>
            <a:r>
              <a:rPr lang="en-GB" dirty="0" err="1" smtClean="0"/>
              <a:t>bitesize</a:t>
            </a:r>
            <a:r>
              <a:rPr lang="en-GB" dirty="0" smtClean="0"/>
              <a:t> and revise the topic again</a:t>
            </a:r>
          </a:p>
          <a:p>
            <a:endParaRPr lang="en-GB" dirty="0" smtClean="0"/>
          </a:p>
          <a:p>
            <a:r>
              <a:rPr lang="en-GB" dirty="0" smtClean="0">
                <a:hlinkClick r:id="rId2"/>
              </a:rPr>
              <a:t>BBC </a:t>
            </a:r>
            <a:r>
              <a:rPr lang="en-GB" dirty="0" err="1" smtClean="0">
                <a:hlinkClick r:id="rId2"/>
              </a:rPr>
              <a:t>bitesize</a:t>
            </a:r>
            <a:r>
              <a:rPr lang="en-GB" dirty="0" smtClean="0">
                <a:hlinkClick r:id="rId2"/>
              </a:rPr>
              <a:t> may help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Then carry out the test.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Print and cut out the following slides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Rearrange in your book to show HOW carbon </a:t>
            </a:r>
            <a:r>
              <a:rPr lang="en-GB" dirty="0"/>
              <a:t>i</a:t>
            </a:r>
            <a:r>
              <a:rPr lang="en-GB" dirty="0" smtClean="0"/>
              <a:t>s moved from one living thing to another and back into the environment</a:t>
            </a:r>
          </a:p>
          <a:p>
            <a:endParaRPr lang="en-GB" dirty="0"/>
          </a:p>
          <a:p>
            <a:r>
              <a:rPr lang="en-GB" dirty="0" smtClean="0">
                <a:hlinkClick r:id="rId2"/>
              </a:rPr>
              <a:t>BBC </a:t>
            </a:r>
            <a:r>
              <a:rPr lang="en-GB" dirty="0" err="1" smtClean="0">
                <a:hlinkClick r:id="rId2"/>
              </a:rPr>
              <a:t>bitesize</a:t>
            </a:r>
            <a:r>
              <a:rPr lang="en-GB" dirty="0" smtClean="0">
                <a:hlinkClick r:id="rId2"/>
              </a:rPr>
              <a:t> may help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3501008"/>
            <a:ext cx="2987824" cy="33569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58992" y="4641135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0" y="0"/>
            <a:ext cx="2987824" cy="33569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156176" y="0"/>
            <a:ext cx="2987824" cy="33569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059832" y="0"/>
            <a:ext cx="2987824" cy="33569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059832" y="3501008"/>
            <a:ext cx="2987824" cy="33569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6156176" y="3501008"/>
            <a:ext cx="2987824" cy="33569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1268760"/>
            <a:ext cx="25050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1340768"/>
            <a:ext cx="24384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grayscl/>
          </a:blip>
          <a:srcRect/>
          <a:stretch>
            <a:fillRect/>
          </a:stretch>
        </p:blipFill>
        <p:spPr bwMode="auto">
          <a:xfrm>
            <a:off x="1907704" y="4797152"/>
            <a:ext cx="1066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grayscl/>
          </a:blip>
          <a:srcRect/>
          <a:stretch>
            <a:fillRect/>
          </a:stretch>
        </p:blipFill>
        <p:spPr bwMode="auto">
          <a:xfrm>
            <a:off x="3563888" y="5085184"/>
            <a:ext cx="1905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0" y="0"/>
            <a:ext cx="2915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itchFamily="66" charset="0"/>
              </a:rPr>
              <a:t>Organic compounds in green plants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59832" y="0"/>
            <a:ext cx="2915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itchFamily="66" charset="0"/>
              </a:rPr>
              <a:t>Organic compounds in consumers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28184" y="0"/>
            <a:ext cx="29158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itchFamily="66" charset="0"/>
              </a:rPr>
              <a:t>CO</a:t>
            </a:r>
            <a:r>
              <a:rPr lang="en-GB" sz="2000" baseline="-25000" dirty="0" smtClean="0">
                <a:latin typeface="Comic Sans MS" pitchFamily="66" charset="0"/>
              </a:rPr>
              <a:t>2</a:t>
            </a:r>
            <a:r>
              <a:rPr lang="en-GB" sz="2000" dirty="0" smtClean="0">
                <a:latin typeface="Comic Sans MS" pitchFamily="66" charset="0"/>
              </a:rPr>
              <a:t> in the air and dissolved in water, particularly oceans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3573016"/>
            <a:ext cx="2915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itchFamily="66" charset="0"/>
              </a:rPr>
              <a:t>Organic compounds in dead organisms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59832" y="3573016"/>
            <a:ext cx="2915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itchFamily="66" charset="0"/>
              </a:rPr>
              <a:t>Organic compounds in fossil fuels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156177" y="3645024"/>
            <a:ext cx="298782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The Carbon Cycle</a:t>
            </a:r>
            <a:endParaRPr lang="en-US" sz="54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>
            <a:grayscl/>
          </a:blip>
          <a:srcRect l="15351" t="2481" r="20075"/>
          <a:stretch>
            <a:fillRect/>
          </a:stretch>
        </p:blipFill>
        <p:spPr bwMode="auto">
          <a:xfrm>
            <a:off x="323528" y="764704"/>
            <a:ext cx="2304256" cy="2537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1187624" y="476672"/>
            <a:ext cx="1512168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Death</a:t>
            </a:r>
            <a:endParaRPr lang="en-US" sz="28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51884" y="2132856"/>
            <a:ext cx="2736304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Photosynthesis</a:t>
            </a:r>
            <a:endParaRPr lang="en-US" sz="28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74608" y="3920040"/>
            <a:ext cx="1512168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Death</a:t>
            </a:r>
            <a:endParaRPr lang="en-US" sz="28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12608" y="5661248"/>
            <a:ext cx="2304256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Respiration</a:t>
            </a:r>
            <a:endParaRPr lang="en-US" sz="28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08332" y="2060848"/>
            <a:ext cx="2304256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Respiration</a:t>
            </a:r>
            <a:endParaRPr lang="en-US" sz="28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364088" y="3861048"/>
            <a:ext cx="2304256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Combustion</a:t>
            </a:r>
            <a:endParaRPr lang="en-US" sz="28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47380" y="461924"/>
            <a:ext cx="2304256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Feeding</a:t>
            </a:r>
            <a:endParaRPr lang="en-US" sz="28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283968" y="5589240"/>
            <a:ext cx="509955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Decay and decomposition</a:t>
            </a:r>
            <a:endParaRPr lang="en-US" sz="28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" name="Pentagon 17"/>
          <p:cNvSpPr/>
          <p:nvPr/>
        </p:nvSpPr>
        <p:spPr>
          <a:xfrm>
            <a:off x="0" y="260648"/>
            <a:ext cx="4499992" cy="1152128"/>
          </a:xfrm>
          <a:prstGeom prst="homePlate">
            <a:avLst/>
          </a:prstGeom>
          <a:noFill/>
          <a:ln w="95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Pentagon 19"/>
          <p:cNvSpPr/>
          <p:nvPr/>
        </p:nvSpPr>
        <p:spPr>
          <a:xfrm>
            <a:off x="0" y="1844824"/>
            <a:ext cx="4499992" cy="1152128"/>
          </a:xfrm>
          <a:prstGeom prst="homePlate">
            <a:avLst/>
          </a:prstGeom>
          <a:noFill/>
          <a:ln w="95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Pentagon 21"/>
          <p:cNvSpPr/>
          <p:nvPr/>
        </p:nvSpPr>
        <p:spPr>
          <a:xfrm>
            <a:off x="0" y="3573016"/>
            <a:ext cx="4499992" cy="1152128"/>
          </a:xfrm>
          <a:prstGeom prst="homePlate">
            <a:avLst/>
          </a:prstGeom>
          <a:noFill/>
          <a:ln w="95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Pentagon 23"/>
          <p:cNvSpPr/>
          <p:nvPr/>
        </p:nvSpPr>
        <p:spPr>
          <a:xfrm>
            <a:off x="0" y="5373216"/>
            <a:ext cx="4499992" cy="1152128"/>
          </a:xfrm>
          <a:prstGeom prst="homePlate">
            <a:avLst/>
          </a:prstGeom>
          <a:noFill/>
          <a:ln w="95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Pentagon 25"/>
          <p:cNvSpPr/>
          <p:nvPr/>
        </p:nvSpPr>
        <p:spPr>
          <a:xfrm>
            <a:off x="4644008" y="5373216"/>
            <a:ext cx="4499992" cy="1152128"/>
          </a:xfrm>
          <a:prstGeom prst="homePlate">
            <a:avLst/>
          </a:prstGeom>
          <a:noFill/>
          <a:ln w="95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Pentagon 28"/>
          <p:cNvSpPr/>
          <p:nvPr/>
        </p:nvSpPr>
        <p:spPr>
          <a:xfrm>
            <a:off x="4644008" y="260648"/>
            <a:ext cx="4499992" cy="1152128"/>
          </a:xfrm>
          <a:prstGeom prst="homePlate">
            <a:avLst/>
          </a:prstGeom>
          <a:noFill/>
          <a:ln w="95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Pentagon 29"/>
          <p:cNvSpPr/>
          <p:nvPr/>
        </p:nvSpPr>
        <p:spPr>
          <a:xfrm>
            <a:off x="4644008" y="1844824"/>
            <a:ext cx="4499992" cy="1152128"/>
          </a:xfrm>
          <a:prstGeom prst="homePlate">
            <a:avLst/>
          </a:prstGeom>
          <a:noFill/>
          <a:ln w="95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Pentagon 39"/>
          <p:cNvSpPr/>
          <p:nvPr/>
        </p:nvSpPr>
        <p:spPr>
          <a:xfrm>
            <a:off x="4644008" y="3573016"/>
            <a:ext cx="4499992" cy="1152128"/>
          </a:xfrm>
          <a:prstGeom prst="homePlate">
            <a:avLst/>
          </a:prstGeom>
          <a:noFill/>
          <a:ln w="95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83568" y="476672"/>
            <a:ext cx="2736304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Fossilization</a:t>
            </a:r>
            <a:endParaRPr lang="en-US" sz="28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0" y="260648"/>
            <a:ext cx="4499992" cy="1152128"/>
          </a:xfrm>
          <a:prstGeom prst="homePlate">
            <a:avLst/>
          </a:prstGeom>
          <a:noFill/>
          <a:ln w="95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Pentagon 11"/>
          <p:cNvSpPr/>
          <p:nvPr/>
        </p:nvSpPr>
        <p:spPr>
          <a:xfrm>
            <a:off x="0" y="1844824"/>
            <a:ext cx="4499992" cy="1152128"/>
          </a:xfrm>
          <a:prstGeom prst="homePlate">
            <a:avLst/>
          </a:prstGeom>
          <a:noFill/>
          <a:ln w="95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Pentagon 12"/>
          <p:cNvSpPr/>
          <p:nvPr/>
        </p:nvSpPr>
        <p:spPr>
          <a:xfrm>
            <a:off x="0" y="3573016"/>
            <a:ext cx="4499992" cy="1152128"/>
          </a:xfrm>
          <a:prstGeom prst="homePlate">
            <a:avLst/>
          </a:prstGeom>
          <a:noFill/>
          <a:ln w="95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Pentagon 13"/>
          <p:cNvSpPr/>
          <p:nvPr/>
        </p:nvSpPr>
        <p:spPr>
          <a:xfrm>
            <a:off x="0" y="5373216"/>
            <a:ext cx="4499992" cy="1152128"/>
          </a:xfrm>
          <a:prstGeom prst="homePlate">
            <a:avLst/>
          </a:prstGeom>
          <a:noFill/>
          <a:ln w="95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Pentagon 14"/>
          <p:cNvSpPr/>
          <p:nvPr/>
        </p:nvSpPr>
        <p:spPr>
          <a:xfrm>
            <a:off x="4644008" y="5373216"/>
            <a:ext cx="4499992" cy="1152128"/>
          </a:xfrm>
          <a:prstGeom prst="homePlate">
            <a:avLst/>
          </a:prstGeom>
          <a:noFill/>
          <a:ln w="95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Pentagon 15"/>
          <p:cNvSpPr/>
          <p:nvPr/>
        </p:nvSpPr>
        <p:spPr>
          <a:xfrm>
            <a:off x="4644008" y="260648"/>
            <a:ext cx="4499992" cy="1152128"/>
          </a:xfrm>
          <a:prstGeom prst="homePlate">
            <a:avLst/>
          </a:prstGeom>
          <a:noFill/>
          <a:ln w="95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Pentagon 17"/>
          <p:cNvSpPr/>
          <p:nvPr/>
        </p:nvSpPr>
        <p:spPr>
          <a:xfrm>
            <a:off x="4644008" y="1844824"/>
            <a:ext cx="4499992" cy="1152128"/>
          </a:xfrm>
          <a:prstGeom prst="homePlate">
            <a:avLst/>
          </a:prstGeom>
          <a:noFill/>
          <a:ln w="95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Pentagon 19"/>
          <p:cNvSpPr/>
          <p:nvPr/>
        </p:nvSpPr>
        <p:spPr>
          <a:xfrm>
            <a:off x="4644008" y="3573016"/>
            <a:ext cx="4499992" cy="1152128"/>
          </a:xfrm>
          <a:prstGeom prst="homePlate">
            <a:avLst/>
          </a:prstGeom>
          <a:noFill/>
          <a:ln w="95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Print and Fill in the next slide – use p63 and </a:t>
            </a:r>
            <a:r>
              <a:rPr lang="en-GB" dirty="0" err="1"/>
              <a:t>B</a:t>
            </a:r>
            <a:r>
              <a:rPr lang="en-GB" dirty="0" err="1" smtClean="0"/>
              <a:t>itesize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214290"/>
            <a:ext cx="33575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Nutrient Cycling &amp; The Carbon Cycle</a:t>
            </a:r>
          </a:p>
          <a:p>
            <a:r>
              <a:rPr lang="en-US" sz="1400" b="1" u="sng" dirty="0" smtClean="0"/>
              <a:t>LO: </a:t>
            </a:r>
          </a:p>
          <a:p>
            <a:pPr>
              <a:buFont typeface="Wingdings" pitchFamily="2" charset="2"/>
              <a:buChar char="q"/>
            </a:pPr>
            <a:r>
              <a:rPr lang="en-US" sz="1400" dirty="0"/>
              <a:t> </a:t>
            </a:r>
            <a:r>
              <a:rPr lang="en-US" sz="1400" dirty="0" smtClean="0"/>
              <a:t>What happens to dead plants &amp; animals?</a:t>
            </a:r>
          </a:p>
          <a:p>
            <a:pPr>
              <a:buFont typeface="Wingdings" pitchFamily="2" charset="2"/>
              <a:buChar char="q"/>
            </a:pPr>
            <a:r>
              <a:rPr lang="en-US" sz="1400" dirty="0"/>
              <a:t> </a:t>
            </a:r>
            <a:r>
              <a:rPr lang="en-US" sz="1400" dirty="0" smtClean="0"/>
              <a:t>How is carbon cycled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3143248"/>
            <a:ext cx="8429684" cy="3447098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The Carbon Cycle</a:t>
            </a:r>
          </a:p>
          <a:p>
            <a:pPr algn="ctr"/>
            <a:endParaRPr lang="en-US" sz="1400" b="1" u="sng" dirty="0" smtClean="0"/>
          </a:p>
          <a:p>
            <a:pPr algn="ctr"/>
            <a:endParaRPr lang="en-US" sz="1400" b="1" u="sng" dirty="0"/>
          </a:p>
          <a:p>
            <a:pPr algn="ctr"/>
            <a:endParaRPr lang="en-US" sz="1400" b="1" u="sng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1266" name="Picture 2" descr="http://lh3.ggpht.com/_9aZCeaQ6y2Y/SUS-edMVZzI/AAAAAAAABvQ/G_JOctV66Kg/s800/Cow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4786322"/>
            <a:ext cx="785818" cy="721202"/>
          </a:xfrm>
          <a:prstGeom prst="rect">
            <a:avLst/>
          </a:prstGeom>
          <a:noFill/>
        </p:spPr>
      </p:pic>
      <p:pic>
        <p:nvPicPr>
          <p:cNvPr id="11268" name="Picture 4" descr="http://www.hydroponicist.com/pages/images/young-pla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3857628"/>
            <a:ext cx="928694" cy="1287637"/>
          </a:xfrm>
          <a:prstGeom prst="rect">
            <a:avLst/>
          </a:prstGeom>
          <a:noFill/>
        </p:spPr>
      </p:pic>
      <p:pic>
        <p:nvPicPr>
          <p:cNvPr id="11270" name="Picture 6" descr="http://t2.gstatic.com/images?q=tbn:x3bGKuZGvDVaLM:http://ian.umces.edu/imagelibrary/albums/userpics/12865/normal_iil-symbol-power-station.png&amp;t=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4143380"/>
            <a:ext cx="949273" cy="110900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643306" y="5500702"/>
            <a:ext cx="20808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Carbon-compounds in animals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215074" y="5143512"/>
            <a:ext cx="26432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Carbon-compound in plants = ……………</a:t>
            </a:r>
            <a:endParaRPr lang="en-US" sz="12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714480" y="3857628"/>
            <a:ext cx="207170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86182" y="3643314"/>
            <a:ext cx="2143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in atmosphere</a:t>
            </a:r>
            <a:endParaRPr lang="en-US" sz="1200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4001290" y="428546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4929190" y="4929198"/>
            <a:ext cx="178595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857752" y="4000504"/>
            <a:ext cx="135732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5000628" y="3929066"/>
            <a:ext cx="142876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6715934" y="585709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357950" y="6286520"/>
            <a:ext cx="2143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Fossil fuels-oil, coal, peat, gas</a:t>
            </a:r>
            <a:endParaRPr lang="en-US" sz="1200" dirty="0"/>
          </a:p>
        </p:txBody>
      </p:sp>
      <p:cxnSp>
        <p:nvCxnSpPr>
          <p:cNvPr id="29" name="Straight Arrow Connector 28"/>
          <p:cNvCxnSpPr>
            <a:stCxn id="27" idx="1"/>
          </p:cNvCxnSpPr>
          <p:nvPr/>
        </p:nvCxnSpPr>
        <p:spPr>
          <a:xfrm rot="10800000">
            <a:off x="1500166" y="5286388"/>
            <a:ext cx="4857784" cy="11386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72" name="Picture 8" descr="http://www.artenscience.com/sjc/files/rip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3174" y="4500570"/>
            <a:ext cx="770872" cy="757228"/>
          </a:xfrm>
          <a:prstGeom prst="rect">
            <a:avLst/>
          </a:prstGeom>
          <a:noFill/>
        </p:spPr>
      </p:pic>
      <p:cxnSp>
        <p:nvCxnSpPr>
          <p:cNvPr id="35" name="Straight Arrow Connector 34"/>
          <p:cNvCxnSpPr/>
          <p:nvPr/>
        </p:nvCxnSpPr>
        <p:spPr>
          <a:xfrm rot="10800000">
            <a:off x="3430580" y="4929198"/>
            <a:ext cx="56991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355966" y="3929066"/>
            <a:ext cx="64453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71472" y="3143248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Name the processes represented by each arrow</a:t>
            </a:r>
            <a:endParaRPr lang="en-US" sz="1200" b="1" u="sng" dirty="0"/>
          </a:p>
        </p:txBody>
      </p:sp>
      <p:sp>
        <p:nvSpPr>
          <p:cNvPr id="40" name="TextBox 39"/>
          <p:cNvSpPr txBox="1"/>
          <p:nvPr/>
        </p:nvSpPr>
        <p:spPr>
          <a:xfrm>
            <a:off x="3571868" y="142852"/>
            <a:ext cx="5357850" cy="1200329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What is the equation for respiration?</a:t>
            </a:r>
          </a:p>
          <a:p>
            <a:endParaRPr lang="en-US" sz="1200" dirty="0"/>
          </a:p>
          <a:p>
            <a:r>
              <a:rPr lang="en-US" sz="1200" dirty="0" smtClean="0"/>
              <a:t>What is the equation for photosynthesis?</a:t>
            </a:r>
          </a:p>
          <a:p>
            <a:endParaRPr lang="en-US" sz="1200" dirty="0"/>
          </a:p>
          <a:p>
            <a:r>
              <a:rPr lang="en-US" sz="1200" dirty="0" smtClean="0"/>
              <a:t>Which process takes carbon from the air &amp; which puts it back into the air?</a:t>
            </a:r>
          </a:p>
          <a:p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214282" y="1428736"/>
            <a:ext cx="8643998" cy="1569660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Nutrient cycling</a:t>
            </a:r>
          </a:p>
          <a:p>
            <a:pPr marL="228600" indent="-228600">
              <a:buAutoNum type="arabicParenR"/>
            </a:pPr>
            <a:r>
              <a:rPr lang="en-US" sz="1200" dirty="0" smtClean="0"/>
              <a:t>What happens to dead animals &amp; plants?</a:t>
            </a:r>
          </a:p>
          <a:p>
            <a:pPr marL="228600" indent="-228600">
              <a:buAutoNum type="arabicParenR"/>
            </a:pPr>
            <a:r>
              <a:rPr lang="en-US" sz="1200" dirty="0"/>
              <a:t> </a:t>
            </a:r>
            <a:r>
              <a:rPr lang="en-US" sz="1200" dirty="0" smtClean="0"/>
              <a:t>What microorganisms carry out decomposition?</a:t>
            </a:r>
          </a:p>
          <a:p>
            <a:pPr marL="228600" indent="-228600">
              <a:buAutoNum type="arabicParenR"/>
            </a:pPr>
            <a:r>
              <a:rPr lang="en-US" sz="1200" dirty="0"/>
              <a:t> </a:t>
            </a:r>
            <a:r>
              <a:rPr lang="en-US" sz="1200" dirty="0" smtClean="0"/>
              <a:t>How can animals obtain the nutrients in the remains dead organisms?</a:t>
            </a:r>
          </a:p>
          <a:p>
            <a:pPr marL="228600" indent="-228600">
              <a:buAutoNum type="arabicParenR"/>
            </a:pPr>
            <a:r>
              <a:rPr lang="en-US" sz="1200" dirty="0"/>
              <a:t> </a:t>
            </a:r>
            <a:r>
              <a:rPr lang="en-US" sz="1200" dirty="0" smtClean="0"/>
              <a:t>What is detritus?</a:t>
            </a:r>
          </a:p>
          <a:p>
            <a:pPr marL="228600" indent="-228600">
              <a:buAutoNum type="arabicParenR"/>
            </a:pPr>
            <a:r>
              <a:rPr lang="en-US" sz="1200" dirty="0"/>
              <a:t> </a:t>
            </a:r>
            <a:r>
              <a:rPr lang="en-US" sz="1200" dirty="0" smtClean="0"/>
              <a:t>What do </a:t>
            </a:r>
            <a:r>
              <a:rPr lang="en-US" sz="1200" dirty="0" err="1" smtClean="0"/>
              <a:t>detritivores</a:t>
            </a:r>
            <a:r>
              <a:rPr lang="en-US" sz="1200" dirty="0" smtClean="0"/>
              <a:t> do?</a:t>
            </a:r>
          </a:p>
          <a:p>
            <a:pPr marL="228600" indent="-228600">
              <a:buAutoNum type="arabicParenR"/>
            </a:pPr>
            <a:r>
              <a:rPr lang="en-US" sz="1200" dirty="0"/>
              <a:t> </a:t>
            </a:r>
            <a:r>
              <a:rPr lang="en-US" sz="1200" dirty="0" smtClean="0"/>
              <a:t>What conditions do you think decomposers work best in?</a:t>
            </a:r>
          </a:p>
          <a:p>
            <a:pPr marL="228600" indent="-228600"/>
            <a:endParaRPr lang="en-US" sz="12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508104" y="5733256"/>
            <a:ext cx="1224136" cy="570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04664"/>
            <a:ext cx="76027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u="sng" dirty="0" smtClean="0"/>
              <a:t>How is Carbon recycled in the sea? – re-order the sentences using p63</a:t>
            </a:r>
            <a:endParaRPr lang="en-GB" sz="20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980728"/>
            <a:ext cx="4852226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Carbon dioxide reacts with rain to form carbonic acid.  </a:t>
            </a:r>
          </a:p>
          <a:p>
            <a:r>
              <a:rPr lang="en-GB" sz="1400" b="1" dirty="0" smtClean="0"/>
              <a:t>The acid rain weathers the rock and carbon dioxide is released.</a:t>
            </a:r>
            <a:endParaRPr lang="en-GB" sz="1400" dirty="0" smtClean="0"/>
          </a:p>
          <a:p>
            <a:endParaRPr lang="en-GB" sz="1400" dirty="0"/>
          </a:p>
        </p:txBody>
      </p:sp>
      <p:sp>
        <p:nvSpPr>
          <p:cNvPr id="6" name="Rectangle 5"/>
          <p:cNvSpPr/>
          <p:nvPr/>
        </p:nvSpPr>
        <p:spPr>
          <a:xfrm>
            <a:off x="251520" y="1844824"/>
            <a:ext cx="4824536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b="1" dirty="0" smtClean="0"/>
              <a:t>When these organisms die, their shells collect on the sea floor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51520" y="2636912"/>
            <a:ext cx="4824536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b="1" dirty="0" smtClean="0"/>
              <a:t>Carbon dioxide can be held by the oceans in a carbon dioxide sink. It can also be released by volcanoes and forest fires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51520" y="3717032"/>
            <a:ext cx="482453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b="1" dirty="0" smtClean="0"/>
              <a:t>Limestone is soft and attacked by acid rain.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51520" y="4293096"/>
            <a:ext cx="4824536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b="1" dirty="0" smtClean="0"/>
              <a:t>The shells of marine organisms contain carbonates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51520" y="5949280"/>
            <a:ext cx="4824536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b="1" dirty="0" smtClean="0"/>
              <a:t>Other marine animals such as corals also cover themselves with calcium carbonate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251520" y="5085184"/>
            <a:ext cx="4824536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b="1" dirty="0" smtClean="0"/>
              <a:t>Over millions of years they form a type of sedimentary rock called limestone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51520" y="476670"/>
          <a:ext cx="8712968" cy="5976668"/>
        </p:xfrm>
        <a:graphic>
          <a:graphicData uri="http://schemas.openxmlformats.org/drawingml/2006/table">
            <a:tbl>
              <a:tblPr/>
              <a:tblGrid>
                <a:gridCol w="2177935"/>
                <a:gridCol w="2178549"/>
                <a:gridCol w="2177935"/>
                <a:gridCol w="2178549"/>
              </a:tblGrid>
              <a:tr h="14941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 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Name 3 things needed for decay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>
                        <a:latin typeface="Comic Sans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What organisms remove carbon dioxide from the atmosphere?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>
                        <a:latin typeface="Comic Sans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What element is used in making Fats and Proteins in plants and animals?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>
                        <a:latin typeface="Comic Sans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What process in plants and animals produces carbon dioxide?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1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>
                        <a:latin typeface="Comic Sans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Decay releases substances that plants need to…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>
                        <a:latin typeface="Comic Sans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Name 2 groups of microbes that carry out decay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>
                        <a:latin typeface="Comic Sans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Carbon is recycled in a process called…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>
                        <a:latin typeface="Comic Sans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How do herbivores get the carbon they need in their diet?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1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>
                        <a:latin typeface="Comic Sans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If oxygen, warmth and moisture are in good supply, decay will…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>
                        <a:latin typeface="Comic Sans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Microbes decay dead material by a process called…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>
                        <a:latin typeface="Comic Sans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2 ways humans use the carbon cycle to our advantage is…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>
                        <a:latin typeface="Comic Sans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The scientific name for the amount of material in a living thing is…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1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>
                        <a:latin typeface="Comic Sans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Humans release carbon dioxide from wood and fossil fuels by…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>
                        <a:latin typeface="Comic Sans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How is carbon transferred from one animal to the next in a food chain?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>
                        <a:latin typeface="Comic Sans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omic Sans MS"/>
                          <a:ea typeface="Times New Roman"/>
                          <a:cs typeface="Times New Roman"/>
                        </a:rPr>
                        <a:t>What process do plants use carbon dioxide for?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Comic Sans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omic Sans MS"/>
                          <a:ea typeface="Times New Roman"/>
                          <a:cs typeface="Times New Roman"/>
                        </a:rPr>
                        <a:t>What substance do plants make in photosynthesis that contains carbon?</a:t>
                      </a: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582</Words>
  <Application>Microsoft Office PowerPoint</Application>
  <PresentationFormat>On-screen Show (4:3)</PresentationFormat>
  <Paragraphs>140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Watch the video</vt:lpstr>
      <vt:lpstr>Print and cut out the following slides</vt:lpstr>
      <vt:lpstr>Slide 3</vt:lpstr>
      <vt:lpstr>Slide 4</vt:lpstr>
      <vt:lpstr>Slide 5</vt:lpstr>
      <vt:lpstr>Print and Fill in the next slide – use p63 and Bitesize</vt:lpstr>
      <vt:lpstr>Slide 7</vt:lpstr>
      <vt:lpstr>Slide 8</vt:lpstr>
      <vt:lpstr>Slide 9</vt:lpstr>
      <vt:lpstr>Slide 10</vt:lpstr>
      <vt:lpstr>Now close your books and....</vt:lpstr>
      <vt:lpstr>If you are not sure.....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seranb</dc:creator>
  <cp:lastModifiedBy>seranb</cp:lastModifiedBy>
  <cp:revision>8</cp:revision>
  <dcterms:created xsi:type="dcterms:W3CDTF">2014-03-02T17:35:58Z</dcterms:created>
  <dcterms:modified xsi:type="dcterms:W3CDTF">2014-03-02T18:35:03Z</dcterms:modified>
</cp:coreProperties>
</file>