
<file path=[Content_Types].xml><?xml version="1.0" encoding="utf-8"?>
<Types xmlns="http://schemas.openxmlformats.org/package/2006/content-types">
  <Default Extension="bin" ContentType="application/vnd.ms-office.activeX"/>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activeX/activeX2.xml" ContentType="application/vnd.ms-office.activeX+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8" autoAdjust="0"/>
    <p:restoredTop sz="91531" autoAdjust="0"/>
  </p:normalViewPr>
  <p:slideViewPr>
    <p:cSldViewPr snapToGrid="0">
      <p:cViewPr varScale="1">
        <p:scale>
          <a:sx n="106" d="100"/>
          <a:sy n="106" d="100"/>
        </p:scale>
        <p:origin x="3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D8C3E96C-C5AC-45F2-8292-BD250E369034}" type="datetimeFigureOut">
              <a:rPr lang="en-GB" smtClean="0"/>
              <a:t>01/12/2017</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B1A28CE5-B4A2-4543-BCF7-3A5D40550CCA}" type="slidenum">
              <a:rPr lang="en-GB" smtClean="0"/>
              <a:t>‹#›</a:t>
            </a:fld>
            <a:endParaRPr lang="en-GB"/>
          </a:p>
        </p:txBody>
      </p:sp>
    </p:spTree>
    <p:extLst>
      <p:ext uri="{BB962C8B-B14F-4D97-AF65-F5344CB8AC3E}">
        <p14:creationId xmlns:p14="http://schemas.microsoft.com/office/powerpoint/2010/main" val="234904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53F2F480-9E5D-4734-9CCF-D0DF9E4AD212}" type="datetimeFigureOut">
              <a:rPr lang="en-GB" smtClean="0"/>
              <a:t>01/12/2017</a:t>
            </a:fld>
            <a:endParaRPr lang="en-GB" dirty="0"/>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E5128274-B47D-428E-9CA0-ECD9AB886A53}" type="slidenum">
              <a:rPr lang="en-GB" smtClean="0"/>
              <a:t>‹#›</a:t>
            </a:fld>
            <a:endParaRPr lang="en-GB" dirty="0"/>
          </a:p>
        </p:txBody>
      </p:sp>
    </p:spTree>
    <p:extLst>
      <p:ext uri="{BB962C8B-B14F-4D97-AF65-F5344CB8AC3E}">
        <p14:creationId xmlns:p14="http://schemas.microsoft.com/office/powerpoint/2010/main" val="429344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D0CBBCD-5AD8-4F2C-9506-08293F5CDEEF}" type="slidenum">
              <a:rPr lang="en-GB"/>
              <a:pPr/>
              <a:t>5</a:t>
            </a:fld>
            <a:endParaRPr lang="en-GB"/>
          </a:p>
        </p:txBody>
      </p:sp>
      <p:sp>
        <p:nvSpPr>
          <p:cNvPr id="6" name="Rectangle 10"/>
          <p:cNvSpPr>
            <a:spLocks noGrp="1" noChangeArrowheads="1"/>
          </p:cNvSpPr>
          <p:nvPr>
            <p:ph type="hdr" sz="quarter"/>
          </p:nvPr>
        </p:nvSpPr>
        <p:spPr>
          <a:ln/>
        </p:spPr>
        <p:txBody>
          <a:bodyPr/>
          <a:lstStyle/>
          <a:p>
            <a:r>
              <a:rPr lang="en-GB"/>
              <a:t>Boardworks AS Biology </a:t>
            </a:r>
          </a:p>
          <a:p>
            <a:r>
              <a:rPr lang="en-GB"/>
              <a:t>Enzymes</a:t>
            </a:r>
          </a:p>
        </p:txBody>
      </p:sp>
      <p:sp>
        <p:nvSpPr>
          <p:cNvPr id="973826" name="Rectangle 2"/>
          <p:cNvSpPr>
            <a:spLocks noGrp="1" noRot="1" noChangeAspect="1" noChangeArrowheads="1" noTextEdit="1"/>
          </p:cNvSpPr>
          <p:nvPr>
            <p:ph type="sldImg"/>
          </p:nvPr>
        </p:nvSpPr>
        <p:spPr>
          <a:ln/>
        </p:spPr>
      </p:sp>
      <p:sp>
        <p:nvSpPr>
          <p:cNvPr id="973827"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1629618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97FE65E-7E7B-4F36-84EE-60A0398AC238}" type="slidenum">
              <a:rPr lang="en-GB"/>
              <a:pPr/>
              <a:t>8</a:t>
            </a:fld>
            <a:endParaRPr lang="en-GB"/>
          </a:p>
        </p:txBody>
      </p:sp>
      <p:sp>
        <p:nvSpPr>
          <p:cNvPr id="6" name="Rectangle 10"/>
          <p:cNvSpPr>
            <a:spLocks noGrp="1" noChangeArrowheads="1"/>
          </p:cNvSpPr>
          <p:nvPr>
            <p:ph type="hdr" sz="quarter"/>
          </p:nvPr>
        </p:nvSpPr>
        <p:spPr>
          <a:ln/>
        </p:spPr>
        <p:txBody>
          <a:bodyPr/>
          <a:lstStyle/>
          <a:p>
            <a:r>
              <a:rPr lang="en-GB"/>
              <a:t>Boardworks AS Biology </a:t>
            </a:r>
          </a:p>
          <a:p>
            <a:r>
              <a:rPr lang="en-GB"/>
              <a:t>Enzymes</a:t>
            </a:r>
          </a:p>
        </p:txBody>
      </p:sp>
      <p:sp>
        <p:nvSpPr>
          <p:cNvPr id="1007618" name="Rectangle 2"/>
          <p:cNvSpPr>
            <a:spLocks noGrp="1" noRot="1" noChangeAspect="1" noChangeArrowheads="1" noTextEdit="1"/>
          </p:cNvSpPr>
          <p:nvPr>
            <p:ph type="sldImg"/>
          </p:nvPr>
        </p:nvSpPr>
        <p:spPr>
          <a:ln/>
        </p:spPr>
      </p:sp>
      <p:sp>
        <p:nvSpPr>
          <p:cNvPr id="1007619"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229666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128274-B47D-428E-9CA0-ECD9AB886A53}" type="slidenum">
              <a:rPr lang="en-GB" smtClean="0"/>
              <a:t>12</a:t>
            </a:fld>
            <a:endParaRPr lang="en-GB" dirty="0"/>
          </a:p>
        </p:txBody>
      </p:sp>
    </p:spTree>
    <p:extLst>
      <p:ext uri="{BB962C8B-B14F-4D97-AF65-F5344CB8AC3E}">
        <p14:creationId xmlns:p14="http://schemas.microsoft.com/office/powerpoint/2010/main" val="306973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2196425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22796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76193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5"/>
            <a:ext cx="11286067" cy="60721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639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33973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33075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07813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17344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09332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271610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40573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B780E-BB51-44F6-8BFD-1E81A90F41B1}" type="datetimeFigureOut">
              <a:rPr lang="en-GB" smtClean="0"/>
              <a:t>01/12/2017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78627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B780E-BB51-44F6-8BFD-1E81A90F41B1}" type="datetimeFigureOut">
              <a:rPr lang="en-GB" smtClean="0"/>
              <a:t>01/12/2017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62E8A-7860-438C-8ADF-AB4D4B181B3F}" type="slidenum">
              <a:rPr lang="en-GB" smtClean="0"/>
              <a:t>‹#›</a:t>
            </a:fld>
            <a:endParaRPr lang="en-GB" dirty="0"/>
          </a:p>
        </p:txBody>
      </p:sp>
    </p:spTree>
    <p:extLst>
      <p:ext uri="{BB962C8B-B14F-4D97-AF65-F5344CB8AC3E}">
        <p14:creationId xmlns:p14="http://schemas.microsoft.com/office/powerpoint/2010/main" val="3136917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flFtSU8E9z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image" Target="../media/image5.jpeg"/><Relationship Id="rId4"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738" y="1463040"/>
            <a:ext cx="11008460" cy="5227692"/>
          </a:xfrm>
        </p:spPr>
        <p:txBody>
          <a:bodyPr>
            <a:normAutofit/>
          </a:bodyPr>
          <a:lstStyle/>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GB" dirty="0" smtClean="0"/>
              <a:t>Explain why the starch was made up with a buffer solution</a:t>
            </a:r>
          </a:p>
          <a:p>
            <a:pPr marL="0" marR="0" lvl="0" indent="0" defTabSz="914400" eaLnBrk="1" fontAlgn="auto" latinLnBrk="0" hangingPunct="1">
              <a:lnSpc>
                <a:spcPct val="100000"/>
              </a:lnSpc>
              <a:spcBef>
                <a:spcPts val="0"/>
              </a:spcBef>
              <a:spcAft>
                <a:spcPts val="0"/>
              </a:spcAft>
              <a:buClrTx/>
              <a:buSzTx/>
              <a:buNone/>
              <a:tabLst/>
              <a:defRPr/>
            </a:pPr>
            <a:r>
              <a:rPr lang="en-GB" dirty="0" smtClean="0">
                <a:solidFill>
                  <a:srgbClr val="FF0000"/>
                </a:solidFill>
              </a:rPr>
              <a:t>Buffer helps to maintain the pH of a solution as it resists changes in </a:t>
            </a:r>
            <a:r>
              <a:rPr lang="en-GB" dirty="0" err="1" smtClean="0">
                <a:solidFill>
                  <a:srgbClr val="FF0000"/>
                </a:solidFill>
              </a:rPr>
              <a:t>pH.</a:t>
            </a:r>
            <a:r>
              <a:rPr lang="en-GB" dirty="0" smtClean="0">
                <a:solidFill>
                  <a:srgbClr val="FF0000"/>
                </a:solidFill>
              </a:rPr>
              <a:t> The starch is made up with a buffer solution to maintain the pH of the solution, so that any changes in rate are </a:t>
            </a:r>
            <a:r>
              <a:rPr lang="en-GB" b="1" dirty="0" smtClean="0">
                <a:solidFill>
                  <a:srgbClr val="FF0000"/>
                </a:solidFill>
              </a:rPr>
              <a:t>only due to the changes in temperature</a:t>
            </a:r>
            <a:endParaRPr lang="en-GB" dirty="0" smtClean="0"/>
          </a:p>
          <a:p>
            <a:pPr marL="0" marR="0" lvl="0" indent="0" defTabSz="914400" eaLnBrk="1" fontAlgn="auto" latinLnBrk="0" hangingPunct="1">
              <a:lnSpc>
                <a:spcPct val="100000"/>
              </a:lnSpc>
              <a:spcBef>
                <a:spcPts val="0"/>
              </a:spcBef>
              <a:spcAft>
                <a:spcPts val="0"/>
              </a:spcAft>
              <a:buClrTx/>
              <a:buSzTx/>
              <a:buNone/>
              <a:tabLst/>
              <a:defRPr/>
            </a:pPr>
            <a:r>
              <a:rPr lang="en-GB" dirty="0" smtClean="0"/>
              <a:t>2. Why were all the boiling and test tubes left in the water bath for five minutes before mixing the enzyme with the starch</a:t>
            </a:r>
          </a:p>
          <a:p>
            <a:pPr marL="0" marR="0" lvl="0" indent="0" defTabSz="914400" eaLnBrk="1" fontAlgn="auto" latinLnBrk="0" hangingPunct="1">
              <a:lnSpc>
                <a:spcPct val="100000"/>
              </a:lnSpc>
              <a:spcBef>
                <a:spcPts val="0"/>
              </a:spcBef>
              <a:spcAft>
                <a:spcPts val="0"/>
              </a:spcAft>
              <a:buClrTx/>
              <a:buSzTx/>
              <a:buNone/>
              <a:tabLst/>
              <a:defRPr/>
            </a:pPr>
            <a:r>
              <a:rPr lang="en-GB" dirty="0" smtClean="0">
                <a:solidFill>
                  <a:srgbClr val="FF0000"/>
                </a:solidFill>
              </a:rPr>
              <a:t>To ensure that all components were at the same temperature</a:t>
            </a:r>
          </a:p>
          <a:p>
            <a:pPr marL="0" marR="0" lvl="0" indent="0" defTabSz="914400" eaLnBrk="1" fontAlgn="auto" latinLnBrk="0" hangingPunct="1">
              <a:lnSpc>
                <a:spcPct val="100000"/>
              </a:lnSpc>
              <a:spcBef>
                <a:spcPts val="0"/>
              </a:spcBef>
              <a:spcAft>
                <a:spcPts val="0"/>
              </a:spcAft>
              <a:buClrTx/>
              <a:buSzTx/>
              <a:buNone/>
              <a:tabLst/>
              <a:defRPr/>
            </a:pPr>
            <a:r>
              <a:rPr lang="en-GB" dirty="0" smtClean="0"/>
              <a:t>3. Describe and explain, using your biological knowledge, all the results you have obtained at different temperatures</a:t>
            </a:r>
          </a:p>
          <a:p>
            <a:pPr marL="0" marR="0" lvl="0" indent="0" defTabSz="914400" eaLnBrk="1" fontAlgn="auto" latinLnBrk="0" hangingPunct="1">
              <a:lnSpc>
                <a:spcPct val="100000"/>
              </a:lnSpc>
              <a:spcBef>
                <a:spcPts val="0"/>
              </a:spcBef>
              <a:spcAft>
                <a:spcPts val="0"/>
              </a:spcAft>
              <a:buClrTx/>
              <a:buSzTx/>
              <a:buNone/>
              <a:tabLst/>
              <a:defRPr/>
            </a:pPr>
            <a:r>
              <a:rPr lang="en-GB" b="1" dirty="0" smtClean="0">
                <a:solidFill>
                  <a:srgbClr val="FF0000"/>
                </a:solidFill>
              </a:rPr>
              <a:t>Hand this part of the questions in for me to mark and give brief feedback on</a:t>
            </a:r>
          </a:p>
        </p:txBody>
      </p:sp>
      <p:sp>
        <p:nvSpPr>
          <p:cNvPr id="4" name="Title 1"/>
          <p:cNvSpPr txBox="1">
            <a:spLocks/>
          </p:cNvSpPr>
          <p:nvPr/>
        </p:nvSpPr>
        <p:spPr>
          <a:xfrm>
            <a:off x="838200" y="275080"/>
            <a:ext cx="10491537" cy="79510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Do Now – mark enzyme temp Qs</a:t>
            </a:r>
            <a:endParaRPr lang="en-GB" b="1" dirty="0">
              <a:latin typeface="Calibri" charset="0"/>
              <a:ea typeface="Calibri" charset="0"/>
              <a:cs typeface="Calibri" charset="0"/>
            </a:endParaRPr>
          </a:p>
        </p:txBody>
      </p:sp>
    </p:spTree>
    <p:extLst>
      <p:ext uri="{BB962C8B-B14F-4D97-AF65-F5344CB8AC3E}">
        <p14:creationId xmlns:p14="http://schemas.microsoft.com/office/powerpoint/2010/main" val="69934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137" y="1382751"/>
            <a:ext cx="10515600" cy="4838817"/>
          </a:xfrm>
        </p:spPr>
        <p:txBody>
          <a:bodyPr/>
          <a:lstStyle/>
          <a:p>
            <a:r>
              <a:rPr lang="en-GB" dirty="0" smtClean="0"/>
              <a:t>This is a cofactor that is </a:t>
            </a:r>
            <a:r>
              <a:rPr lang="en-GB" b="1" dirty="0" smtClean="0"/>
              <a:t>permanently bound</a:t>
            </a:r>
            <a:r>
              <a:rPr lang="en-GB" dirty="0" smtClean="0"/>
              <a:t> to the enzyme</a:t>
            </a:r>
          </a:p>
          <a:p>
            <a:r>
              <a:rPr lang="en-GB" dirty="0" smtClean="0"/>
              <a:t>These bind tightly to the active site of the molecule, and help to form the enzyme-substrate complex </a:t>
            </a:r>
            <a:endParaRPr lang="en-GB" dirty="0"/>
          </a:p>
        </p:txBody>
      </p:sp>
      <p:sp>
        <p:nvSpPr>
          <p:cNvPr id="4" name="Title 1"/>
          <p:cNvSpPr txBox="1">
            <a:spLocks/>
          </p:cNvSpPr>
          <p:nvPr/>
        </p:nvSpPr>
        <p:spPr>
          <a:xfrm>
            <a:off x="838200" y="275080"/>
            <a:ext cx="10491537" cy="79510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Prosthetic groups</a:t>
            </a:r>
            <a:endParaRPr lang="en-GB" b="1" dirty="0">
              <a:latin typeface="Calibri" charset="0"/>
              <a:ea typeface="Calibri" charset="0"/>
              <a:cs typeface="Calibri" charset="0"/>
            </a:endParaRPr>
          </a:p>
        </p:txBody>
      </p:sp>
      <p:pic>
        <p:nvPicPr>
          <p:cNvPr id="5" name="Picture 4" descr="quaternary_haemoglobin.gif"/>
          <p:cNvPicPr>
            <a:picLocks noChangeAspect="1"/>
          </p:cNvPicPr>
          <p:nvPr/>
        </p:nvPicPr>
        <p:blipFill>
          <a:blip r:embed="rId2" cstate="print"/>
          <a:srcRect b="7799"/>
          <a:stretch>
            <a:fillRect/>
          </a:stretch>
        </p:blipFill>
        <p:spPr>
          <a:xfrm>
            <a:off x="2107723" y="2820494"/>
            <a:ext cx="4504572" cy="3456384"/>
          </a:xfrm>
          <a:prstGeom prst="rect">
            <a:avLst/>
          </a:prstGeom>
        </p:spPr>
      </p:pic>
      <p:sp>
        <p:nvSpPr>
          <p:cNvPr id="6" name="TextBox 5"/>
          <p:cNvSpPr txBox="1"/>
          <p:nvPr/>
        </p:nvSpPr>
        <p:spPr>
          <a:xfrm>
            <a:off x="6788243" y="2748486"/>
            <a:ext cx="2952328" cy="2677656"/>
          </a:xfrm>
          <a:prstGeom prst="rect">
            <a:avLst/>
          </a:prstGeom>
          <a:noFill/>
        </p:spPr>
        <p:txBody>
          <a:bodyPr wrap="square" rtlCol="0">
            <a:spAutoFit/>
          </a:bodyPr>
          <a:lstStyle/>
          <a:p>
            <a:pPr algn="ctr"/>
            <a:r>
              <a:rPr lang="en-GB" sz="2400" dirty="0" smtClean="0"/>
              <a:t>This is haemoglobin.</a:t>
            </a:r>
          </a:p>
          <a:p>
            <a:pPr algn="ctr"/>
            <a:endParaRPr lang="en-GB" sz="2400" dirty="0" smtClean="0"/>
          </a:p>
          <a:p>
            <a:pPr algn="ctr"/>
            <a:r>
              <a:rPr lang="en-GB" sz="2400" dirty="0" smtClean="0"/>
              <a:t>It has 4 </a:t>
            </a:r>
            <a:r>
              <a:rPr lang="en-GB" sz="2400" dirty="0" err="1" smtClean="0"/>
              <a:t>haem</a:t>
            </a:r>
            <a:r>
              <a:rPr lang="en-GB" sz="2400" dirty="0" smtClean="0"/>
              <a:t> groups, containing iron ions.</a:t>
            </a:r>
          </a:p>
          <a:p>
            <a:pPr algn="ctr"/>
            <a:endParaRPr lang="en-GB" sz="2400" dirty="0" smtClean="0"/>
          </a:p>
          <a:p>
            <a:pPr algn="ctr"/>
            <a:r>
              <a:rPr lang="en-GB" sz="2400" dirty="0" smtClean="0"/>
              <a:t>These help the binding of oxygen.</a:t>
            </a:r>
          </a:p>
        </p:txBody>
      </p:sp>
    </p:spTree>
    <p:extLst>
      <p:ext uri="{BB962C8B-B14F-4D97-AF65-F5344CB8AC3E}">
        <p14:creationId xmlns:p14="http://schemas.microsoft.com/office/powerpoint/2010/main" val="379578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8146"/>
            <a:ext cx="10515600" cy="4838817"/>
          </a:xfrm>
        </p:spPr>
        <p:txBody>
          <a:bodyPr/>
          <a:lstStyle/>
          <a:p>
            <a:r>
              <a:rPr lang="en-GB" dirty="0" smtClean="0"/>
              <a:t>These are not permanently bound, but will help to form the enzyme-substrate complex, therefore increasing the rate of the reactions </a:t>
            </a:r>
          </a:p>
          <a:p>
            <a:r>
              <a:rPr lang="en-GB" dirty="0" smtClean="0"/>
              <a:t>Examples include </a:t>
            </a:r>
            <a:r>
              <a:rPr lang="en-GB" b="1" dirty="0" err="1" smtClean="0"/>
              <a:t>cosubstrates</a:t>
            </a:r>
            <a:r>
              <a:rPr lang="en-GB" dirty="0" smtClean="0"/>
              <a:t> which actually bind to the substrate, helping it form the correct shape to bind to the enzyme, forming the enzyme-substrate complex. </a:t>
            </a:r>
            <a:endParaRPr lang="en-GB" dirty="0"/>
          </a:p>
        </p:txBody>
      </p:sp>
      <p:sp>
        <p:nvSpPr>
          <p:cNvPr id="4" name="Title 1"/>
          <p:cNvSpPr txBox="1">
            <a:spLocks/>
          </p:cNvSpPr>
          <p:nvPr/>
        </p:nvSpPr>
        <p:spPr>
          <a:xfrm>
            <a:off x="838200" y="275080"/>
            <a:ext cx="10491537" cy="79510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Metal Ions as Cofactors</a:t>
            </a:r>
            <a:endParaRPr lang="en-GB" b="1" dirty="0">
              <a:latin typeface="Calibri" charset="0"/>
              <a:ea typeface="Calibri" charset="0"/>
              <a:cs typeface="Calibri" charset="0"/>
            </a:endParaRPr>
          </a:p>
        </p:txBody>
      </p:sp>
      <p:pic>
        <p:nvPicPr>
          <p:cNvPr id="7170" name="Picture 2" descr="Image result for cosubstrate"/>
          <p:cNvPicPr>
            <a:picLocks noChangeAspect="1" noChangeArrowheads="1"/>
          </p:cNvPicPr>
          <p:nvPr/>
        </p:nvPicPr>
        <p:blipFill rotWithShape="1">
          <a:blip r:embed="rId2">
            <a:extLst>
              <a:ext uri="{28A0092B-C50C-407E-A947-70E740481C1C}">
                <a14:useLocalDpi xmlns:a14="http://schemas.microsoft.com/office/drawing/2010/main" val="0"/>
              </a:ext>
            </a:extLst>
          </a:blip>
          <a:srcRect l="12120" t="15705" r="10076" b="15764"/>
          <a:stretch/>
        </p:blipFill>
        <p:spPr bwMode="auto">
          <a:xfrm>
            <a:off x="3731941" y="3501006"/>
            <a:ext cx="4728118" cy="2943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74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0449"/>
            <a:ext cx="10515600" cy="4816514"/>
          </a:xfrm>
        </p:spPr>
        <p:txBody>
          <a:bodyPr/>
          <a:lstStyle/>
          <a:p>
            <a:pPr marL="0" indent="0">
              <a:buNone/>
            </a:pPr>
            <a:r>
              <a:rPr lang="en-GB" dirty="0" smtClean="0"/>
              <a:t>These are </a:t>
            </a:r>
            <a:r>
              <a:rPr lang="en-GB" b="1" dirty="0" smtClean="0"/>
              <a:t>organic molecules</a:t>
            </a:r>
            <a:r>
              <a:rPr lang="en-GB" dirty="0" smtClean="0"/>
              <a:t> that </a:t>
            </a:r>
            <a:r>
              <a:rPr lang="en-GB" b="1" dirty="0" smtClean="0"/>
              <a:t>temporarily</a:t>
            </a:r>
            <a:r>
              <a:rPr lang="en-GB" dirty="0" smtClean="0"/>
              <a:t> bind to the active site of enzymes </a:t>
            </a:r>
          </a:p>
          <a:p>
            <a:pPr marL="0" indent="0">
              <a:buNone/>
            </a:pPr>
            <a:r>
              <a:rPr lang="en-GB" dirty="0" smtClean="0"/>
              <a:t>Coenzymes are changed during the reaction, and so need to be recycled to their original form, or need a source of more co-enzymes </a:t>
            </a:r>
            <a:endParaRPr lang="en-GB" dirty="0"/>
          </a:p>
        </p:txBody>
      </p:sp>
      <p:sp>
        <p:nvSpPr>
          <p:cNvPr id="4" name="Title 1"/>
          <p:cNvSpPr txBox="1">
            <a:spLocks/>
          </p:cNvSpPr>
          <p:nvPr/>
        </p:nvSpPr>
        <p:spPr>
          <a:xfrm>
            <a:off x="838200" y="275080"/>
            <a:ext cx="10491537" cy="79510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Coenzymes</a:t>
            </a:r>
            <a:endParaRPr lang="en-GB" b="1" dirty="0">
              <a:latin typeface="Calibri" charset="0"/>
              <a:ea typeface="Calibri" charset="0"/>
              <a:cs typeface="Calibri" charset="0"/>
            </a:endParaRPr>
          </a:p>
        </p:txBody>
      </p:sp>
      <p:pic>
        <p:nvPicPr>
          <p:cNvPr id="5" name="Picture 4" descr="co-enzyme_cofactor.jpg"/>
          <p:cNvPicPr>
            <a:picLocks noChangeAspect="1"/>
          </p:cNvPicPr>
          <p:nvPr/>
        </p:nvPicPr>
        <p:blipFill>
          <a:blip r:embed="rId3" cstate="print"/>
          <a:stretch>
            <a:fillRect/>
          </a:stretch>
        </p:blipFill>
        <p:spPr>
          <a:xfrm>
            <a:off x="3203234" y="3312739"/>
            <a:ext cx="5785531" cy="3154492"/>
          </a:xfrm>
          <a:prstGeom prst="rect">
            <a:avLst/>
          </a:prstGeom>
        </p:spPr>
      </p:pic>
      <p:sp>
        <p:nvSpPr>
          <p:cNvPr id="6" name="Rectangle 5"/>
          <p:cNvSpPr/>
          <p:nvPr/>
        </p:nvSpPr>
        <p:spPr>
          <a:xfrm>
            <a:off x="518522" y="3768705"/>
            <a:ext cx="1890141" cy="2554545"/>
          </a:xfrm>
          <a:prstGeom prst="rect">
            <a:avLst/>
          </a:prstGeom>
        </p:spPr>
        <p:txBody>
          <a:bodyPr wrap="square">
            <a:spAutoFit/>
          </a:bodyPr>
          <a:lstStyle/>
          <a:p>
            <a:r>
              <a:rPr lang="en-GB" sz="3200" dirty="0">
                <a:hlinkClick r:id="rId4"/>
              </a:rPr>
              <a:t>https://</a:t>
            </a:r>
            <a:r>
              <a:rPr lang="en-GB" sz="3200" dirty="0" smtClean="0">
                <a:hlinkClick r:id="rId4"/>
              </a:rPr>
              <a:t>www.youtube.com/watch?v=flFtSU8E9zw</a:t>
            </a:r>
            <a:r>
              <a:rPr lang="en-GB" sz="3200" dirty="0" smtClean="0"/>
              <a:t> </a:t>
            </a:r>
            <a:endParaRPr lang="en-GB" sz="3200" dirty="0"/>
          </a:p>
        </p:txBody>
      </p:sp>
    </p:spTree>
    <p:extLst>
      <p:ext uri="{BB962C8B-B14F-4D97-AF65-F5344CB8AC3E}">
        <p14:creationId xmlns:p14="http://schemas.microsoft.com/office/powerpoint/2010/main" val="159157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1376"/>
            <a:ext cx="10515600" cy="5485587"/>
          </a:xfrm>
        </p:spPr>
        <p:txBody>
          <a:bodyPr>
            <a:normAutofit/>
          </a:bodyPr>
          <a:lstStyle/>
          <a:p>
            <a:pPr marL="0" indent="0" algn="ctr">
              <a:buNone/>
            </a:pPr>
            <a:endParaRPr lang="en-GB" sz="4000" dirty="0" smtClean="0"/>
          </a:p>
          <a:p>
            <a:pPr marL="0" indent="0" algn="ctr">
              <a:buNone/>
            </a:pPr>
            <a:r>
              <a:rPr lang="en-GB" sz="4000" dirty="0" smtClean="0"/>
              <a:t>Hand in your pH graphs and question answers for me to review and feedback on</a:t>
            </a:r>
          </a:p>
          <a:p>
            <a:pPr marL="0" indent="0" algn="ctr">
              <a:buNone/>
            </a:pPr>
            <a:endParaRPr lang="en-GB" sz="4000" dirty="0"/>
          </a:p>
          <a:p>
            <a:pPr marL="0" indent="0" algn="ctr">
              <a:buNone/>
            </a:pPr>
            <a:r>
              <a:rPr lang="en-GB" sz="4000" dirty="0" smtClean="0"/>
              <a:t>Then find your Qs on temperature and enzymes from p.110 that you did on Friday as cover work</a:t>
            </a:r>
            <a:endParaRPr lang="en-GB" sz="4000" dirty="0"/>
          </a:p>
        </p:txBody>
      </p:sp>
    </p:spTree>
    <p:extLst>
      <p:ext uri="{BB962C8B-B14F-4D97-AF65-F5344CB8AC3E}">
        <p14:creationId xmlns:p14="http://schemas.microsoft.com/office/powerpoint/2010/main" val="3400825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420" y="289932"/>
            <a:ext cx="11797990" cy="6289288"/>
          </a:xfrm>
        </p:spPr>
        <p:txBody>
          <a:bodyPr>
            <a:normAutofit fontScale="92500" lnSpcReduction="10000"/>
          </a:bodyPr>
          <a:lstStyle/>
          <a:p>
            <a:pPr marL="514350" indent="-514350">
              <a:buAutoNum type="arabicPeriod"/>
            </a:pPr>
            <a:r>
              <a:rPr lang="en-GB" dirty="0" smtClean="0"/>
              <a:t>The molecules have less kinetic energy, so move more slowly. This means there are fewer collisions, and few ES complexes are made</a:t>
            </a:r>
          </a:p>
          <a:p>
            <a:pPr marL="514350" indent="-514350">
              <a:buAutoNum type="arabicPeriod"/>
            </a:pPr>
            <a:r>
              <a:rPr lang="en-GB" dirty="0" smtClean="0"/>
              <a:t>Cooling the enzyme slows the rate of reaction but does not permanently alter the molecular structure. So, on warming to 40⁰C, enzyme molecules gain kinetic energy and can move again – they therefore catalyse the reaction. Enzymes that have been boiled are denatured and this involves an irreversible change to the shape of the active site</a:t>
            </a:r>
          </a:p>
          <a:p>
            <a:pPr marL="514350" indent="-514350">
              <a:buAutoNum type="arabicPeriod"/>
            </a:pPr>
            <a:r>
              <a:rPr lang="en-GB" dirty="0" smtClean="0"/>
              <a:t>Because high temperatures cause hydrogen and ionic bonds to break within the protein molecule, altering the shape of the active site, so that it is no longer complementary to the shape of the substrate molecule</a:t>
            </a:r>
          </a:p>
          <a:p>
            <a:pPr marL="514350" indent="-514350">
              <a:buAutoNum type="arabicPeriod"/>
            </a:pPr>
            <a:r>
              <a:rPr lang="en-GB" dirty="0" smtClean="0"/>
              <a:t>There may be differences in enzyme concentrations in different types of living tissues/in tissues of different ages/in different extracts of enzymes</a:t>
            </a:r>
          </a:p>
          <a:p>
            <a:pPr marL="514350" indent="-514350">
              <a:buAutoNum type="arabicPeriod"/>
            </a:pPr>
            <a:r>
              <a:rPr lang="en-GB" dirty="0"/>
              <a:t>a</a:t>
            </a:r>
            <a:r>
              <a:rPr lang="en-GB" dirty="0" smtClean="0"/>
              <a:t>) IV = the factor you change, DV is the thing that changes as a result of the IV (the thing that you measure)</a:t>
            </a:r>
            <a:r>
              <a:rPr lang="en-GB" dirty="0"/>
              <a:t/>
            </a:r>
            <a:br>
              <a:rPr lang="en-GB" dirty="0"/>
            </a:br>
            <a:r>
              <a:rPr lang="en-GB" dirty="0" smtClean="0"/>
              <a:t>b) So that all the reactant molecules are at the specified temperature / have the same level of kinetic energy at the same temperature</a:t>
            </a:r>
            <a:br>
              <a:rPr lang="en-GB" dirty="0" smtClean="0"/>
            </a:br>
            <a:r>
              <a:rPr lang="en-GB" dirty="0" smtClean="0"/>
              <a:t>c) So that the reaction does not start before you start timing it</a:t>
            </a:r>
          </a:p>
        </p:txBody>
      </p:sp>
    </p:spTree>
    <p:extLst>
      <p:ext uri="{BB962C8B-B14F-4D97-AF65-F5344CB8AC3E}">
        <p14:creationId xmlns:p14="http://schemas.microsoft.com/office/powerpoint/2010/main" val="388266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Low substrate concentration = low production formation per unit of time</a:t>
            </a:r>
          </a:p>
          <a:p>
            <a:r>
              <a:rPr lang="en-GB" dirty="0" smtClean="0"/>
              <a:t>Higher substrate concentration = higher production formation per unit of time</a:t>
            </a:r>
          </a:p>
          <a:p>
            <a:pPr marL="0" indent="0">
              <a:buNone/>
            </a:pPr>
            <a:r>
              <a:rPr lang="en-GB" b="1" dirty="0" smtClean="0"/>
              <a:t>Q. Does continually increasing substrate concentration continually increase the product formation?</a:t>
            </a:r>
          </a:p>
          <a:p>
            <a:pPr marL="0" indent="0">
              <a:buNone/>
            </a:pPr>
            <a:endParaRPr lang="en-GB" b="1" dirty="0"/>
          </a:p>
          <a:p>
            <a:pPr marL="0" indent="0">
              <a:buNone/>
            </a:pPr>
            <a:r>
              <a:rPr lang="en-GB" b="1" dirty="0" smtClean="0"/>
              <a:t>Why does it not?  </a:t>
            </a:r>
            <a:endParaRPr lang="en-GB" b="1" dirty="0"/>
          </a:p>
        </p:txBody>
      </p:sp>
      <p:sp>
        <p:nvSpPr>
          <p:cNvPr id="4" name="Title 1"/>
          <p:cNvSpPr txBox="1">
            <a:spLocks/>
          </p:cNvSpPr>
          <p:nvPr/>
        </p:nvSpPr>
        <p:spPr>
          <a:xfrm>
            <a:off x="838200" y="275080"/>
            <a:ext cx="10491537" cy="119688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Describe and explain the effects of substrate concentration on enzyme activity</a:t>
            </a:r>
            <a:endParaRPr lang="en-GB" b="1" dirty="0">
              <a:latin typeface="Calibri" charset="0"/>
              <a:ea typeface="Calibri" charset="0"/>
              <a:cs typeface="Calibri" charset="0"/>
            </a:endParaRPr>
          </a:p>
        </p:txBody>
      </p:sp>
      <p:sp>
        <p:nvSpPr>
          <p:cNvPr id="5" name="TextBox 4"/>
          <p:cNvSpPr txBox="1"/>
          <p:nvPr/>
        </p:nvSpPr>
        <p:spPr>
          <a:xfrm>
            <a:off x="8987883" y="4438185"/>
            <a:ext cx="2943922" cy="1815882"/>
          </a:xfrm>
          <a:prstGeom prst="rect">
            <a:avLst/>
          </a:prstGeom>
          <a:solidFill>
            <a:srgbClr val="FFFF00"/>
          </a:solidFill>
          <a:ln>
            <a:solidFill>
              <a:schemeClr val="tx1"/>
            </a:solidFill>
          </a:ln>
        </p:spPr>
        <p:txBody>
          <a:bodyPr wrap="square" rtlCol="0">
            <a:spAutoFit/>
          </a:bodyPr>
          <a:lstStyle/>
          <a:p>
            <a:r>
              <a:rPr lang="en-GB" sz="2800" dirty="0" smtClean="0"/>
              <a:t>In this case, substrate concentration is the </a:t>
            </a:r>
            <a:r>
              <a:rPr lang="en-GB" sz="2800" b="1" dirty="0" smtClean="0"/>
              <a:t>limiting factor</a:t>
            </a:r>
            <a:endParaRPr lang="en-GB" sz="2800" dirty="0"/>
          </a:p>
        </p:txBody>
      </p:sp>
    </p:spTree>
    <p:extLst>
      <p:ext uri="{BB962C8B-B14F-4D97-AF65-F5344CB8AC3E}">
        <p14:creationId xmlns:p14="http://schemas.microsoft.com/office/powerpoint/2010/main" val="298826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a:grpSpLocks/>
          </p:cNvGrpSpPr>
          <p:nvPr/>
        </p:nvGrpSpPr>
        <p:grpSpPr bwMode="auto">
          <a:xfrm>
            <a:off x="1736725" y="800100"/>
            <a:ext cx="8699500" cy="5308600"/>
            <a:chOff x="134" y="504"/>
            <a:chExt cx="5480" cy="3344"/>
          </a:xfrm>
        </p:grpSpPr>
        <p:pic>
          <p:nvPicPr>
            <p:cNvPr id="972818" name="S3_13_substrate_conc_graph.swf" descr="3_13_substrate_conc_graph"/>
            <p:cNvPicPr>
              <a:picLocks noChangeAspect="1" noChangeArrowheads="1"/>
            </p:cNvPicPr>
            <p:nvPr/>
          </p:nvPicPr>
          <p:blipFill>
            <a:blip r:embed="rId5" cstate="print"/>
            <a:srcRect/>
            <a:stretch>
              <a:fillRect/>
            </a:stretch>
          </p:blipFill>
          <p:spPr bwMode="auto">
            <a:xfrm>
              <a:off x="134" y="504"/>
              <a:ext cx="5480" cy="3344"/>
            </a:xfrm>
            <a:prstGeom prst="rect">
              <a:avLst/>
            </a:prstGeom>
            <a:noFill/>
            <a:ln w="9525" algn="ctr">
              <a:noFill/>
              <a:miter lim="800000"/>
              <a:headEnd/>
              <a:tailEnd/>
            </a:ln>
            <a:effectLst/>
          </p:spPr>
        </p:pic>
      </p:grpSp>
    </p:spTree>
    <p:controls>
      <mc:AlternateContent xmlns:mc="http://schemas.openxmlformats.org/markup-compatibility/2006">
        <mc:Choice xmlns:v="urn:schemas-microsoft-com:vml" Requires="v">
          <p:control spid="5125" name="ShockwaveFlash1" r:id="rId2" imgW="1828800" imgH="1828800"/>
        </mc:Choice>
        <mc:Fallback>
          <p:control name="ShockwaveFlash1" r:id="rId2" imgW="1828800" imgH="1828800">
            <p:pic>
              <p:nvPicPr>
                <p:cNvPr id="3" name="ShockwaveFlash1"/>
                <p:cNvPicPr preferRelativeResize="0">
                  <a:picLocks noChangeArrowheads="1" noChangeShapeType="1"/>
                </p:cNvPicPr>
                <p:nvPr/>
              </p:nvPicPr>
              <p:blipFill>
                <a:blip r:embed="rId6"/>
                <a:srcRect/>
                <a:stretch>
                  <a:fillRect/>
                </a:stretch>
              </p:blipFill>
              <p:spPr bwMode="auto">
                <a:xfrm>
                  <a:off x="1736725" y="800100"/>
                  <a:ext cx="8699500" cy="530860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59904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75080"/>
            <a:ext cx="10491537" cy="119688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Describe and explain the effects of substrate concentration on enzyme activity</a:t>
            </a:r>
            <a:endParaRPr lang="en-GB" b="1" dirty="0">
              <a:latin typeface="Calibri" charset="0"/>
              <a:ea typeface="Calibri" charset="0"/>
              <a:cs typeface="Calibri" charset="0"/>
            </a:endParaRPr>
          </a:p>
        </p:txBody>
      </p:sp>
      <p:pic>
        <p:nvPicPr>
          <p:cNvPr id="4" name="Picture 2" descr="http://t3.gstatic.com/images?q=tbn:ANd9GcR23zyw91k8iYNrA2UH3YDT52L9pTO7DXOtak-Pt64DDJZgWI3FSw:www.rsc.org/Education/Teachers/Resources/cfb/images/07D.jpg"/>
          <p:cNvPicPr>
            <a:picLocks noGrp="1" noChangeAspect="1" noChangeArrowheads="1"/>
          </p:cNvPicPr>
          <p:nvPr>
            <p:ph/>
          </p:nvPr>
        </p:nvPicPr>
        <p:blipFill>
          <a:blip r:embed="rId2" cstate="print"/>
          <a:srcRect/>
          <a:stretch>
            <a:fillRect/>
          </a:stretch>
        </p:blipFill>
        <p:spPr bwMode="auto">
          <a:xfrm>
            <a:off x="6623824" y="1807834"/>
            <a:ext cx="5174165" cy="4180725"/>
          </a:xfrm>
          <a:prstGeom prst="rect">
            <a:avLst/>
          </a:prstGeom>
          <a:noFill/>
        </p:spPr>
      </p:pic>
      <p:sp>
        <p:nvSpPr>
          <p:cNvPr id="5" name="TextBox 4"/>
          <p:cNvSpPr txBox="1"/>
          <p:nvPr/>
        </p:nvSpPr>
        <p:spPr>
          <a:xfrm>
            <a:off x="267629" y="1807834"/>
            <a:ext cx="6356195" cy="4401205"/>
          </a:xfrm>
          <a:prstGeom prst="rect">
            <a:avLst/>
          </a:prstGeom>
          <a:noFill/>
        </p:spPr>
        <p:txBody>
          <a:bodyPr wrap="square" rtlCol="0">
            <a:spAutoFit/>
          </a:bodyPr>
          <a:lstStyle/>
          <a:p>
            <a:r>
              <a:rPr lang="en-GB" sz="2800" dirty="0" smtClean="0"/>
              <a:t>As the substrate concentration increases, there are more successful collisions, and more enzyme substrate complexes are formed</a:t>
            </a:r>
          </a:p>
          <a:p>
            <a:r>
              <a:rPr lang="en-GB" sz="2800" dirty="0" smtClean="0"/>
              <a:t>At the point of saturation, any more increases in substrate concentration will have no effect. All of the active sites are occupied </a:t>
            </a:r>
          </a:p>
          <a:p>
            <a:r>
              <a:rPr lang="en-GB" sz="2800" dirty="0" smtClean="0"/>
              <a:t>The substrate molecules are having to ‘wait’ for empty active sites</a:t>
            </a:r>
            <a:endParaRPr lang="en-GB" sz="2800" dirty="0"/>
          </a:p>
        </p:txBody>
      </p:sp>
    </p:spTree>
    <p:extLst>
      <p:ext uri="{BB962C8B-B14F-4D97-AF65-F5344CB8AC3E}">
        <p14:creationId xmlns:p14="http://schemas.microsoft.com/office/powerpoint/2010/main" val="20314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1561171"/>
            <a:ext cx="11590867" cy="4564992"/>
          </a:xfrm>
        </p:spPr>
        <p:txBody>
          <a:bodyPr>
            <a:normAutofit fontScale="85000" lnSpcReduction="20000"/>
          </a:bodyPr>
          <a:lstStyle/>
          <a:p>
            <a:r>
              <a:rPr lang="en-GB" dirty="0"/>
              <a:t>Initially, as substrate concentration increases, so does the rate of reaction. </a:t>
            </a:r>
            <a:r>
              <a:rPr lang="en-GB" b="1" dirty="0"/>
              <a:t>Why?</a:t>
            </a:r>
          </a:p>
          <a:p>
            <a:endParaRPr lang="en-GB" b="1" dirty="0"/>
          </a:p>
          <a:p>
            <a:pPr algn="ctr">
              <a:buNone/>
            </a:pPr>
            <a:r>
              <a:rPr lang="en-GB" b="1" dirty="0">
                <a:solidFill>
                  <a:srgbClr val="FF0000"/>
                </a:solidFill>
              </a:rPr>
              <a:t>More enzyme-substrate complexes can form</a:t>
            </a:r>
            <a:r>
              <a:rPr lang="en-GB" dirty="0">
                <a:solidFill>
                  <a:srgbClr val="FF0000"/>
                </a:solidFill>
              </a:rPr>
              <a:t>.</a:t>
            </a:r>
          </a:p>
          <a:p>
            <a:pPr algn="ctr">
              <a:buNone/>
            </a:pPr>
            <a:endParaRPr lang="en-GB" dirty="0">
              <a:solidFill>
                <a:srgbClr val="FF0000"/>
              </a:solidFill>
            </a:endParaRPr>
          </a:p>
          <a:p>
            <a:r>
              <a:rPr lang="en-GB" dirty="0"/>
              <a:t>At this point, </a:t>
            </a:r>
            <a:r>
              <a:rPr lang="en-GB" b="1" dirty="0"/>
              <a:t>substrate concentration is the </a:t>
            </a:r>
            <a:r>
              <a:rPr lang="en-GB" b="1" u="sng" dirty="0"/>
              <a:t>limiting factor</a:t>
            </a:r>
            <a:r>
              <a:rPr lang="en-GB" dirty="0"/>
              <a:t>.</a:t>
            </a:r>
          </a:p>
          <a:p>
            <a:endParaRPr lang="en-GB" dirty="0"/>
          </a:p>
          <a:p>
            <a:r>
              <a:rPr lang="en-GB" dirty="0"/>
              <a:t>As substrate concentration rises further, the reaction will reach its </a:t>
            </a:r>
            <a:r>
              <a:rPr lang="en-GB" b="1" i="1" dirty="0"/>
              <a:t>maximum rate</a:t>
            </a:r>
            <a:r>
              <a:rPr lang="en-GB" dirty="0"/>
              <a:t>.</a:t>
            </a:r>
          </a:p>
          <a:p>
            <a:r>
              <a:rPr lang="en-GB" dirty="0"/>
              <a:t>As mentioned earlier, the point of saturation is reached as all active sites are occupied.</a:t>
            </a:r>
          </a:p>
          <a:p>
            <a:endParaRPr lang="en-GB" dirty="0"/>
          </a:p>
          <a:p>
            <a:pPr algn="ctr">
              <a:buNone/>
            </a:pPr>
            <a:r>
              <a:rPr lang="en-GB" b="1" dirty="0"/>
              <a:t>What is now the limiting factor?</a:t>
            </a:r>
          </a:p>
          <a:p>
            <a:pPr algn="ctr">
              <a:buNone/>
            </a:pPr>
            <a:endParaRPr lang="en-GB" b="1" dirty="0"/>
          </a:p>
          <a:p>
            <a:pPr algn="ctr">
              <a:buNone/>
            </a:pPr>
            <a:r>
              <a:rPr lang="en-GB" b="1" dirty="0">
                <a:solidFill>
                  <a:srgbClr val="FF0000"/>
                </a:solidFill>
              </a:rPr>
              <a:t>Enzyme concentration.</a:t>
            </a:r>
          </a:p>
          <a:p>
            <a:endParaRPr lang="en-GB" dirty="0"/>
          </a:p>
        </p:txBody>
      </p:sp>
      <p:sp>
        <p:nvSpPr>
          <p:cNvPr id="3" name="Title 1"/>
          <p:cNvSpPr txBox="1">
            <a:spLocks/>
          </p:cNvSpPr>
          <p:nvPr/>
        </p:nvSpPr>
        <p:spPr>
          <a:xfrm>
            <a:off x="845997" y="185870"/>
            <a:ext cx="10491537" cy="119688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Describe and explain the effects of substrate concentration on enzyme activity</a:t>
            </a:r>
            <a:endParaRPr lang="en-GB" b="1" dirty="0">
              <a:latin typeface="Calibri" charset="0"/>
              <a:ea typeface="Calibri" charset="0"/>
              <a:cs typeface="Calibri" charset="0"/>
            </a:endParaRPr>
          </a:p>
        </p:txBody>
      </p:sp>
    </p:spTree>
    <p:extLst>
      <p:ext uri="{BB962C8B-B14F-4D97-AF65-F5344CB8AC3E}">
        <p14:creationId xmlns:p14="http://schemas.microsoft.com/office/powerpoint/2010/main" val="421758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idx="4294967295"/>
          </p:nvPr>
        </p:nvSpPr>
        <p:spPr/>
        <p:txBody>
          <a:bodyPr>
            <a:normAutofit/>
          </a:bodyPr>
          <a:lstStyle/>
          <a:p>
            <a:r>
              <a:rPr lang="en-GB"/>
              <a:t>Rate of reaction experiment</a:t>
            </a:r>
          </a:p>
        </p:txBody>
      </p:sp>
      <p:grpSp>
        <p:nvGrpSpPr>
          <p:cNvPr id="2" name="Group 16"/>
          <p:cNvGrpSpPr>
            <a:grpSpLocks/>
          </p:cNvGrpSpPr>
          <p:nvPr/>
        </p:nvGrpSpPr>
        <p:grpSpPr bwMode="auto">
          <a:xfrm>
            <a:off x="1736725" y="800100"/>
            <a:ext cx="8699500" cy="5308600"/>
            <a:chOff x="134" y="504"/>
            <a:chExt cx="5480" cy="3344"/>
          </a:xfrm>
        </p:grpSpPr>
        <p:pic>
          <p:nvPicPr>
            <p:cNvPr id="1006606" name="S3_20_enzyme_experiment.swf" descr="3_20_enzyme_experiment"/>
            <p:cNvPicPr>
              <a:picLocks noChangeAspect="1" noChangeArrowheads="1"/>
            </p:cNvPicPr>
            <p:nvPr/>
          </p:nvPicPr>
          <p:blipFill>
            <a:blip r:embed="rId5" cstate="print"/>
            <a:srcRect/>
            <a:stretch>
              <a:fillRect/>
            </a:stretch>
          </p:blipFill>
          <p:spPr bwMode="auto">
            <a:xfrm>
              <a:off x="134" y="504"/>
              <a:ext cx="5480" cy="3344"/>
            </a:xfrm>
            <a:prstGeom prst="rect">
              <a:avLst/>
            </a:prstGeom>
            <a:noFill/>
            <a:ln w="9525" algn="ctr">
              <a:noFill/>
              <a:miter lim="800000"/>
              <a:headEnd/>
              <a:tailEnd/>
            </a:ln>
            <a:effectLst/>
          </p:spPr>
        </p:pic>
      </p:grpSp>
      <p:sp>
        <p:nvSpPr>
          <p:cNvPr id="7" name="TextBox 6"/>
          <p:cNvSpPr txBox="1"/>
          <p:nvPr/>
        </p:nvSpPr>
        <p:spPr>
          <a:xfrm>
            <a:off x="1775520" y="0"/>
            <a:ext cx="5040560" cy="707886"/>
          </a:xfrm>
          <a:prstGeom prst="rect">
            <a:avLst/>
          </a:prstGeom>
          <a:noFill/>
        </p:spPr>
        <p:txBody>
          <a:bodyPr wrap="square" rtlCol="0">
            <a:spAutoFit/>
          </a:bodyPr>
          <a:lstStyle/>
          <a:p>
            <a:r>
              <a:rPr lang="en-GB" sz="4000" dirty="0"/>
              <a:t>An investigation...</a:t>
            </a:r>
          </a:p>
        </p:txBody>
      </p:sp>
    </p:spTree>
    <p:controls>
      <mc:AlternateContent xmlns:mc="http://schemas.openxmlformats.org/markup-compatibility/2006">
        <mc:Choice xmlns:v="urn:schemas-microsoft-com:vml" Requires="v">
          <p:control spid="6149" name="ShockwaveFlash1" r:id="rId2" imgW="1828800" imgH="1828800"/>
        </mc:Choice>
        <mc:Fallback>
          <p:control name="ShockwaveFlash1" r:id="rId2" imgW="1828800" imgH="1828800">
            <p:pic>
              <p:nvPicPr>
                <p:cNvPr id="3" name="ShockwaveFlash1"/>
                <p:cNvPicPr preferRelativeResize="0">
                  <a:picLocks noChangeArrowheads="1" noChangeShapeType="1"/>
                </p:cNvPicPr>
                <p:nvPr/>
              </p:nvPicPr>
              <p:blipFill>
                <a:blip r:embed="rId6"/>
                <a:srcRect/>
                <a:stretch>
                  <a:fillRect/>
                </a:stretch>
              </p:blipFill>
              <p:spPr bwMode="auto">
                <a:xfrm>
                  <a:off x="1736725" y="800100"/>
                  <a:ext cx="8699500" cy="530860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1289890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248937"/>
            <a:ext cx="10515600" cy="4928026"/>
          </a:xfrm>
        </p:spPr>
        <p:txBody>
          <a:bodyPr/>
          <a:lstStyle/>
          <a:p>
            <a:pPr marL="0" indent="0">
              <a:buNone/>
            </a:pPr>
            <a:r>
              <a:rPr lang="en-GB" dirty="0" smtClean="0"/>
              <a:t>Cofactors are just ‘enzyme helpers’ that are required to help some enzymes catalyse reactions. </a:t>
            </a:r>
          </a:p>
          <a:p>
            <a:pPr marL="0" indent="0">
              <a:buNone/>
            </a:pPr>
            <a:endParaRPr lang="en-GB" dirty="0"/>
          </a:p>
          <a:p>
            <a:pPr marL="0" indent="0">
              <a:buNone/>
            </a:pPr>
            <a:r>
              <a:rPr lang="en-GB" dirty="0" smtClean="0"/>
              <a:t>There are different types:</a:t>
            </a:r>
          </a:p>
          <a:p>
            <a:r>
              <a:rPr lang="en-GB" dirty="0" smtClean="0"/>
              <a:t>Prosthetic groups – permanently bound</a:t>
            </a:r>
          </a:p>
          <a:p>
            <a:r>
              <a:rPr lang="en-GB" dirty="0" smtClean="0"/>
              <a:t>Metal ions – not permanently bound</a:t>
            </a:r>
          </a:p>
          <a:p>
            <a:r>
              <a:rPr lang="en-GB" dirty="0" smtClean="0"/>
              <a:t>Coenzymes – temporarily bound</a:t>
            </a:r>
            <a:endParaRPr lang="en-GB" dirty="0"/>
          </a:p>
        </p:txBody>
      </p:sp>
      <p:sp>
        <p:nvSpPr>
          <p:cNvPr id="5" name="Title 1"/>
          <p:cNvSpPr txBox="1">
            <a:spLocks/>
          </p:cNvSpPr>
          <p:nvPr/>
        </p:nvSpPr>
        <p:spPr>
          <a:xfrm>
            <a:off x="838200" y="275080"/>
            <a:ext cx="10491537" cy="79510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Cofactors, prosthetic groups and coenzymes</a:t>
            </a:r>
            <a:endParaRPr lang="en-GB" b="1" dirty="0">
              <a:latin typeface="Calibri" charset="0"/>
              <a:ea typeface="Calibri" charset="0"/>
              <a:cs typeface="Calibri" charset="0"/>
            </a:endParaRPr>
          </a:p>
        </p:txBody>
      </p:sp>
      <p:grpSp>
        <p:nvGrpSpPr>
          <p:cNvPr id="15" name="Group 14"/>
          <p:cNvGrpSpPr/>
          <p:nvPr/>
        </p:nvGrpSpPr>
        <p:grpSpPr>
          <a:xfrm>
            <a:off x="5454804" y="4465015"/>
            <a:ext cx="5898996" cy="1890704"/>
            <a:chOff x="1331640" y="1979636"/>
            <a:chExt cx="5898996" cy="1890704"/>
          </a:xfrm>
        </p:grpSpPr>
        <p:sp>
          <p:nvSpPr>
            <p:cNvPr id="6" name="Freeform 5"/>
            <p:cNvSpPr/>
            <p:nvPr/>
          </p:nvSpPr>
          <p:spPr>
            <a:xfrm>
              <a:off x="2240811" y="1979636"/>
              <a:ext cx="2712791" cy="1809404"/>
            </a:xfrm>
            <a:custGeom>
              <a:avLst/>
              <a:gdLst>
                <a:gd name="connsiteX0" fmla="*/ 180109 w 3566160"/>
                <a:gd name="connsiteY0" fmla="*/ 764771 h 1809404"/>
                <a:gd name="connsiteX1" fmla="*/ 1144385 w 3566160"/>
                <a:gd name="connsiteY1" fmla="*/ 282633 h 1809404"/>
                <a:gd name="connsiteX2" fmla="*/ 2441171 w 3566160"/>
                <a:gd name="connsiteY2" fmla="*/ 199505 h 1809404"/>
                <a:gd name="connsiteX3" fmla="*/ 3322320 w 3566160"/>
                <a:gd name="connsiteY3" fmla="*/ 33251 h 1809404"/>
                <a:gd name="connsiteX4" fmla="*/ 3521825 w 3566160"/>
                <a:gd name="connsiteY4" fmla="*/ 399011 h 1809404"/>
                <a:gd name="connsiteX5" fmla="*/ 3056312 w 3566160"/>
                <a:gd name="connsiteY5" fmla="*/ 748145 h 1809404"/>
                <a:gd name="connsiteX6" fmla="*/ 3006436 w 3566160"/>
                <a:gd name="connsiteY6" fmla="*/ 1064029 h 1809404"/>
                <a:gd name="connsiteX7" fmla="*/ 3222567 w 3566160"/>
                <a:gd name="connsiteY7" fmla="*/ 1463040 h 1809404"/>
                <a:gd name="connsiteX8" fmla="*/ 3172691 w 3566160"/>
                <a:gd name="connsiteY8" fmla="*/ 1745673 h 1809404"/>
                <a:gd name="connsiteX9" fmla="*/ 2291542 w 3566160"/>
                <a:gd name="connsiteY9" fmla="*/ 1795549 h 1809404"/>
                <a:gd name="connsiteX10" fmla="*/ 1343891 w 3566160"/>
                <a:gd name="connsiteY10" fmla="*/ 1662545 h 1809404"/>
                <a:gd name="connsiteX11" fmla="*/ 1077883 w 3566160"/>
                <a:gd name="connsiteY11" fmla="*/ 1413163 h 1809404"/>
                <a:gd name="connsiteX12" fmla="*/ 1077883 w 3566160"/>
                <a:gd name="connsiteY12" fmla="*/ 1246909 h 1809404"/>
                <a:gd name="connsiteX13" fmla="*/ 911629 w 3566160"/>
                <a:gd name="connsiteY13" fmla="*/ 1113905 h 1809404"/>
                <a:gd name="connsiteX14" fmla="*/ 712123 w 3566160"/>
                <a:gd name="connsiteY14" fmla="*/ 1197033 h 1809404"/>
                <a:gd name="connsiteX15" fmla="*/ 695498 w 3566160"/>
                <a:gd name="connsiteY15" fmla="*/ 1363287 h 1809404"/>
                <a:gd name="connsiteX16" fmla="*/ 362989 w 3566160"/>
                <a:gd name="connsiteY16" fmla="*/ 1396538 h 1809404"/>
                <a:gd name="connsiteX17" fmla="*/ 96982 w 3566160"/>
                <a:gd name="connsiteY17" fmla="*/ 1097280 h 1809404"/>
                <a:gd name="connsiteX18" fmla="*/ 63731 w 3566160"/>
                <a:gd name="connsiteY18" fmla="*/ 897774 h 1809404"/>
                <a:gd name="connsiteX19" fmla="*/ 180109 w 3566160"/>
                <a:gd name="connsiteY19" fmla="*/ 764771 h 1809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566160" h="1809404">
                  <a:moveTo>
                    <a:pt x="180109" y="764771"/>
                  </a:moveTo>
                  <a:cubicBezTo>
                    <a:pt x="360218" y="662248"/>
                    <a:pt x="767541" y="376844"/>
                    <a:pt x="1144385" y="282633"/>
                  </a:cubicBezTo>
                  <a:cubicBezTo>
                    <a:pt x="1521229" y="188422"/>
                    <a:pt x="2078182" y="241069"/>
                    <a:pt x="2441171" y="199505"/>
                  </a:cubicBezTo>
                  <a:cubicBezTo>
                    <a:pt x="2804160" y="157941"/>
                    <a:pt x="3142211" y="0"/>
                    <a:pt x="3322320" y="33251"/>
                  </a:cubicBezTo>
                  <a:cubicBezTo>
                    <a:pt x="3502429" y="66502"/>
                    <a:pt x="3566160" y="279862"/>
                    <a:pt x="3521825" y="399011"/>
                  </a:cubicBezTo>
                  <a:cubicBezTo>
                    <a:pt x="3477490" y="518160"/>
                    <a:pt x="3142210" y="637309"/>
                    <a:pt x="3056312" y="748145"/>
                  </a:cubicBezTo>
                  <a:cubicBezTo>
                    <a:pt x="2970414" y="858981"/>
                    <a:pt x="2978727" y="944880"/>
                    <a:pt x="3006436" y="1064029"/>
                  </a:cubicBezTo>
                  <a:cubicBezTo>
                    <a:pt x="3034145" y="1183178"/>
                    <a:pt x="3194858" y="1349433"/>
                    <a:pt x="3222567" y="1463040"/>
                  </a:cubicBezTo>
                  <a:cubicBezTo>
                    <a:pt x="3250276" y="1576647"/>
                    <a:pt x="3327862" y="1690255"/>
                    <a:pt x="3172691" y="1745673"/>
                  </a:cubicBezTo>
                  <a:cubicBezTo>
                    <a:pt x="3017520" y="1801091"/>
                    <a:pt x="2596342" y="1809404"/>
                    <a:pt x="2291542" y="1795549"/>
                  </a:cubicBezTo>
                  <a:cubicBezTo>
                    <a:pt x="1986742" y="1781694"/>
                    <a:pt x="1546167" y="1726276"/>
                    <a:pt x="1343891" y="1662545"/>
                  </a:cubicBezTo>
                  <a:cubicBezTo>
                    <a:pt x="1141615" y="1598814"/>
                    <a:pt x="1122218" y="1482436"/>
                    <a:pt x="1077883" y="1413163"/>
                  </a:cubicBezTo>
                  <a:cubicBezTo>
                    <a:pt x="1033548" y="1343890"/>
                    <a:pt x="1105592" y="1296785"/>
                    <a:pt x="1077883" y="1246909"/>
                  </a:cubicBezTo>
                  <a:cubicBezTo>
                    <a:pt x="1050174" y="1197033"/>
                    <a:pt x="972589" y="1122218"/>
                    <a:pt x="911629" y="1113905"/>
                  </a:cubicBezTo>
                  <a:cubicBezTo>
                    <a:pt x="850669" y="1105592"/>
                    <a:pt x="748145" y="1155469"/>
                    <a:pt x="712123" y="1197033"/>
                  </a:cubicBezTo>
                  <a:cubicBezTo>
                    <a:pt x="676101" y="1238597"/>
                    <a:pt x="753687" y="1330036"/>
                    <a:pt x="695498" y="1363287"/>
                  </a:cubicBezTo>
                  <a:cubicBezTo>
                    <a:pt x="637309" y="1396538"/>
                    <a:pt x="462742" y="1440872"/>
                    <a:pt x="362989" y="1396538"/>
                  </a:cubicBezTo>
                  <a:cubicBezTo>
                    <a:pt x="263236" y="1352204"/>
                    <a:pt x="146858" y="1180407"/>
                    <a:pt x="96982" y="1097280"/>
                  </a:cubicBezTo>
                  <a:cubicBezTo>
                    <a:pt x="47106" y="1014153"/>
                    <a:pt x="49877" y="953192"/>
                    <a:pt x="63731" y="897774"/>
                  </a:cubicBezTo>
                  <a:cubicBezTo>
                    <a:pt x="77586" y="842356"/>
                    <a:pt x="0" y="867295"/>
                    <a:pt x="180109" y="76477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6"/>
            <p:cNvSpPr/>
            <p:nvPr/>
          </p:nvSpPr>
          <p:spPr>
            <a:xfrm>
              <a:off x="4881594" y="2577230"/>
              <a:ext cx="1202574" cy="847898"/>
            </a:xfrm>
            <a:custGeom>
              <a:avLst/>
              <a:gdLst>
                <a:gd name="connsiteX0" fmla="*/ 349134 w 1202574"/>
                <a:gd name="connsiteY0" fmla="*/ 49876 h 847898"/>
                <a:gd name="connsiteX1" fmla="*/ 66501 w 1202574"/>
                <a:gd name="connsiteY1" fmla="*/ 315883 h 847898"/>
                <a:gd name="connsiteX2" fmla="*/ 49876 w 1202574"/>
                <a:gd name="connsiteY2" fmla="*/ 598516 h 847898"/>
                <a:gd name="connsiteX3" fmla="*/ 365759 w 1202574"/>
                <a:gd name="connsiteY3" fmla="*/ 748145 h 847898"/>
                <a:gd name="connsiteX4" fmla="*/ 714894 w 1202574"/>
                <a:gd name="connsiteY4" fmla="*/ 831272 h 847898"/>
                <a:gd name="connsiteX5" fmla="*/ 1130530 w 1202574"/>
                <a:gd name="connsiteY5" fmla="*/ 648392 h 847898"/>
                <a:gd name="connsiteX6" fmla="*/ 1147156 w 1202574"/>
                <a:gd name="connsiteY6" fmla="*/ 315883 h 847898"/>
                <a:gd name="connsiteX7" fmla="*/ 831272 w 1202574"/>
                <a:gd name="connsiteY7" fmla="*/ 49876 h 847898"/>
                <a:gd name="connsiteX8" fmla="*/ 581890 w 1202574"/>
                <a:gd name="connsiteY8" fmla="*/ 16625 h 847898"/>
                <a:gd name="connsiteX9" fmla="*/ 349134 w 1202574"/>
                <a:gd name="connsiteY9" fmla="*/ 49876 h 84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2574" h="847898">
                  <a:moveTo>
                    <a:pt x="349134" y="49876"/>
                  </a:moveTo>
                  <a:cubicBezTo>
                    <a:pt x="263236" y="99752"/>
                    <a:pt x="116377" y="224443"/>
                    <a:pt x="66501" y="315883"/>
                  </a:cubicBezTo>
                  <a:cubicBezTo>
                    <a:pt x="16625" y="407323"/>
                    <a:pt x="0" y="526472"/>
                    <a:pt x="49876" y="598516"/>
                  </a:cubicBezTo>
                  <a:cubicBezTo>
                    <a:pt x="99752" y="670560"/>
                    <a:pt x="254923" y="709352"/>
                    <a:pt x="365759" y="748145"/>
                  </a:cubicBezTo>
                  <a:cubicBezTo>
                    <a:pt x="476595" y="786938"/>
                    <a:pt x="587432" y="847898"/>
                    <a:pt x="714894" y="831272"/>
                  </a:cubicBezTo>
                  <a:cubicBezTo>
                    <a:pt x="842356" y="814646"/>
                    <a:pt x="1058486" y="734290"/>
                    <a:pt x="1130530" y="648392"/>
                  </a:cubicBezTo>
                  <a:cubicBezTo>
                    <a:pt x="1202574" y="562494"/>
                    <a:pt x="1197032" y="415636"/>
                    <a:pt x="1147156" y="315883"/>
                  </a:cubicBezTo>
                  <a:cubicBezTo>
                    <a:pt x="1097280" y="216130"/>
                    <a:pt x="925483" y="99752"/>
                    <a:pt x="831272" y="49876"/>
                  </a:cubicBezTo>
                  <a:cubicBezTo>
                    <a:pt x="737061" y="0"/>
                    <a:pt x="659475" y="19396"/>
                    <a:pt x="581890" y="16625"/>
                  </a:cubicBezTo>
                  <a:cubicBezTo>
                    <a:pt x="504305" y="13854"/>
                    <a:pt x="435032" y="0"/>
                    <a:pt x="349134" y="49876"/>
                  </a:cubicBezTo>
                  <a:close/>
                </a:path>
              </a:pathLst>
            </a:cu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8" name="Freeform 7"/>
            <p:cNvSpPr/>
            <p:nvPr/>
          </p:nvSpPr>
          <p:spPr>
            <a:xfrm>
              <a:off x="2793363" y="3081287"/>
              <a:ext cx="288032" cy="360040"/>
            </a:xfrm>
            <a:custGeom>
              <a:avLst/>
              <a:gdLst>
                <a:gd name="connsiteX0" fmla="*/ 127463 w 274321"/>
                <a:gd name="connsiteY0" fmla="*/ 11084 h 310343"/>
                <a:gd name="connsiteX1" fmla="*/ 11084 w 274321"/>
                <a:gd name="connsiteY1" fmla="*/ 127462 h 310343"/>
                <a:gd name="connsiteX2" fmla="*/ 60961 w 274321"/>
                <a:gd name="connsiteY2" fmla="*/ 293717 h 310343"/>
                <a:gd name="connsiteX3" fmla="*/ 243841 w 274321"/>
                <a:gd name="connsiteY3" fmla="*/ 227215 h 310343"/>
                <a:gd name="connsiteX4" fmla="*/ 243841 w 274321"/>
                <a:gd name="connsiteY4" fmla="*/ 60960 h 310343"/>
                <a:gd name="connsiteX5" fmla="*/ 127463 w 274321"/>
                <a:gd name="connsiteY5" fmla="*/ 11084 h 31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4321" h="310343">
                  <a:moveTo>
                    <a:pt x="127463" y="11084"/>
                  </a:moveTo>
                  <a:cubicBezTo>
                    <a:pt x="88670" y="22168"/>
                    <a:pt x="22168" y="80357"/>
                    <a:pt x="11084" y="127462"/>
                  </a:cubicBezTo>
                  <a:cubicBezTo>
                    <a:pt x="0" y="174568"/>
                    <a:pt x="22168" y="277092"/>
                    <a:pt x="60961" y="293717"/>
                  </a:cubicBezTo>
                  <a:cubicBezTo>
                    <a:pt x="99754" y="310343"/>
                    <a:pt x="213361" y="266008"/>
                    <a:pt x="243841" y="227215"/>
                  </a:cubicBezTo>
                  <a:cubicBezTo>
                    <a:pt x="274321" y="188422"/>
                    <a:pt x="254925" y="96982"/>
                    <a:pt x="243841" y="60960"/>
                  </a:cubicBezTo>
                  <a:cubicBezTo>
                    <a:pt x="232757" y="24938"/>
                    <a:pt x="166256" y="0"/>
                    <a:pt x="127463" y="11084"/>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TextBox 8"/>
            <p:cNvSpPr txBox="1"/>
            <p:nvPr/>
          </p:nvSpPr>
          <p:spPr>
            <a:xfrm>
              <a:off x="1331640" y="3501008"/>
              <a:ext cx="1047082" cy="369332"/>
            </a:xfrm>
            <a:prstGeom prst="rect">
              <a:avLst/>
            </a:prstGeom>
            <a:noFill/>
          </p:spPr>
          <p:txBody>
            <a:bodyPr wrap="none" rtlCol="0">
              <a:spAutoFit/>
            </a:bodyPr>
            <a:lstStyle/>
            <a:p>
              <a:r>
                <a:rPr lang="en-GB" dirty="0" smtClean="0"/>
                <a:t>cofactor</a:t>
              </a:r>
              <a:endParaRPr lang="en-GB" dirty="0"/>
            </a:p>
          </p:txBody>
        </p:sp>
        <p:sp>
          <p:nvSpPr>
            <p:cNvPr id="10" name="TextBox 9"/>
            <p:cNvSpPr txBox="1"/>
            <p:nvPr/>
          </p:nvSpPr>
          <p:spPr>
            <a:xfrm>
              <a:off x="1907704" y="2060848"/>
              <a:ext cx="979755" cy="369332"/>
            </a:xfrm>
            <a:prstGeom prst="rect">
              <a:avLst/>
            </a:prstGeom>
            <a:noFill/>
          </p:spPr>
          <p:txBody>
            <a:bodyPr wrap="none" rtlCol="0">
              <a:spAutoFit/>
            </a:bodyPr>
            <a:lstStyle/>
            <a:p>
              <a:r>
                <a:rPr lang="en-GB" dirty="0" smtClean="0"/>
                <a:t>enzyme</a:t>
              </a:r>
              <a:endParaRPr lang="en-GB" dirty="0"/>
            </a:p>
          </p:txBody>
        </p:sp>
        <p:sp>
          <p:nvSpPr>
            <p:cNvPr id="11" name="TextBox 10"/>
            <p:cNvSpPr txBox="1"/>
            <p:nvPr/>
          </p:nvSpPr>
          <p:spPr>
            <a:xfrm>
              <a:off x="5220072" y="2060848"/>
              <a:ext cx="1263487" cy="369332"/>
            </a:xfrm>
            <a:prstGeom prst="rect">
              <a:avLst/>
            </a:prstGeom>
            <a:noFill/>
          </p:spPr>
          <p:txBody>
            <a:bodyPr wrap="none" rtlCol="0">
              <a:spAutoFit/>
            </a:bodyPr>
            <a:lstStyle/>
            <a:p>
              <a:r>
                <a:rPr lang="en-GB" dirty="0" smtClean="0"/>
                <a:t>active site</a:t>
              </a:r>
              <a:endParaRPr lang="en-GB" dirty="0"/>
            </a:p>
          </p:txBody>
        </p:sp>
        <p:sp>
          <p:nvSpPr>
            <p:cNvPr id="12" name="TextBox 11"/>
            <p:cNvSpPr txBox="1"/>
            <p:nvPr/>
          </p:nvSpPr>
          <p:spPr>
            <a:xfrm>
              <a:off x="6084168" y="2924944"/>
              <a:ext cx="1146468" cy="369332"/>
            </a:xfrm>
            <a:prstGeom prst="rect">
              <a:avLst/>
            </a:prstGeom>
            <a:noFill/>
          </p:spPr>
          <p:txBody>
            <a:bodyPr wrap="none" rtlCol="0">
              <a:spAutoFit/>
            </a:bodyPr>
            <a:lstStyle/>
            <a:p>
              <a:r>
                <a:rPr lang="en-GB" dirty="0" smtClean="0"/>
                <a:t>substrate</a:t>
              </a:r>
              <a:endParaRPr lang="en-GB" dirty="0"/>
            </a:p>
          </p:txBody>
        </p:sp>
        <p:cxnSp>
          <p:nvCxnSpPr>
            <p:cNvPr id="13" name="Straight Arrow Connector 12"/>
            <p:cNvCxnSpPr/>
            <p:nvPr/>
          </p:nvCxnSpPr>
          <p:spPr>
            <a:xfrm flipH="1">
              <a:off x="4572000" y="2420888"/>
              <a:ext cx="64807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411760" y="3494047"/>
              <a:ext cx="373603" cy="1509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883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768</Words>
  <Application>Microsoft Office PowerPoint</Application>
  <PresentationFormat>Widescreen</PresentationFormat>
  <Paragraphs>75</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Rate of reaction experiment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Harriet Galpin</dc:creator>
  <cp:lastModifiedBy>Harriet Galpin</cp:lastModifiedBy>
  <cp:revision>25</cp:revision>
  <cp:lastPrinted>2017-11-03T08:24:12Z</cp:lastPrinted>
  <dcterms:created xsi:type="dcterms:W3CDTF">2017-11-02T10:38:47Z</dcterms:created>
  <dcterms:modified xsi:type="dcterms:W3CDTF">2017-12-01T07:43:37Z</dcterms:modified>
</cp:coreProperties>
</file>