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852" r:id="rId3"/>
    <p:sldMasterId id="2147483930" r:id="rId4"/>
    <p:sldMasterId id="2147484018" r:id="rId5"/>
  </p:sldMasterIdLst>
  <p:notesMasterIdLst>
    <p:notesMasterId r:id="rId46"/>
  </p:notesMasterIdLst>
  <p:sldIdLst>
    <p:sldId id="307" r:id="rId6"/>
    <p:sldId id="308" r:id="rId7"/>
    <p:sldId id="322" r:id="rId8"/>
    <p:sldId id="326" r:id="rId9"/>
    <p:sldId id="323" r:id="rId10"/>
    <p:sldId id="311" r:id="rId11"/>
    <p:sldId id="309" r:id="rId12"/>
    <p:sldId id="310" r:id="rId13"/>
    <p:sldId id="312" r:id="rId14"/>
    <p:sldId id="273" r:id="rId15"/>
    <p:sldId id="276" r:id="rId16"/>
    <p:sldId id="277" r:id="rId17"/>
    <p:sldId id="288" r:id="rId18"/>
    <p:sldId id="287" r:id="rId19"/>
    <p:sldId id="289" r:id="rId20"/>
    <p:sldId id="290" r:id="rId21"/>
    <p:sldId id="313" r:id="rId22"/>
    <p:sldId id="314" r:id="rId23"/>
    <p:sldId id="315" r:id="rId24"/>
    <p:sldId id="316" r:id="rId25"/>
    <p:sldId id="329" r:id="rId26"/>
    <p:sldId id="327" r:id="rId27"/>
    <p:sldId id="328" r:id="rId28"/>
    <p:sldId id="317" r:id="rId29"/>
    <p:sldId id="330" r:id="rId30"/>
    <p:sldId id="331" r:id="rId31"/>
    <p:sldId id="318" r:id="rId32"/>
    <p:sldId id="319" r:id="rId33"/>
    <p:sldId id="297" r:id="rId34"/>
    <p:sldId id="298" r:id="rId35"/>
    <p:sldId id="299" r:id="rId36"/>
    <p:sldId id="300" r:id="rId37"/>
    <p:sldId id="301" r:id="rId38"/>
    <p:sldId id="302" r:id="rId39"/>
    <p:sldId id="303" r:id="rId40"/>
    <p:sldId id="304" r:id="rId41"/>
    <p:sldId id="305" r:id="rId42"/>
    <p:sldId id="306" r:id="rId43"/>
    <p:sldId id="325" r:id="rId44"/>
    <p:sldId id="324" r:id="rId45"/>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Cambria" pitchFamily="18" charset="0"/>
                <a:cs typeface="+mn-cs"/>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Cambria" pitchFamily="18" charset="0"/>
                <a:cs typeface="+mn-cs"/>
              </a:defRPr>
            </a:lvl1pPr>
          </a:lstStyle>
          <a:p>
            <a:pPr>
              <a:defRPr/>
            </a:pPr>
            <a:fld id="{666D7ACA-448C-4F56-A276-CF494EE9D60F}" type="datetimeFigureOut">
              <a:rPr lang="en-GB"/>
              <a:pPr>
                <a:defRPr/>
              </a:pPr>
              <a:t>01/02/2017</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691063"/>
            <a:ext cx="5438775" cy="4441825"/>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ambria" pitchFamily="18" charset="0"/>
                <a:cs typeface="+mn-cs"/>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mbria" panose="02040503050406030204" pitchFamily="18" charset="0"/>
              </a:defRPr>
            </a:lvl1pPr>
          </a:lstStyle>
          <a:p>
            <a:pPr>
              <a:defRPr/>
            </a:pPr>
            <a:fld id="{BCAF8B72-773D-4DBE-8900-D8D84853E950}" type="slidenum">
              <a:rPr lang="en-GB"/>
              <a:pPr>
                <a:defRPr/>
              </a:pPr>
              <a:t>‹#›</a:t>
            </a:fld>
            <a:endParaRPr lang="en-GB"/>
          </a:p>
        </p:txBody>
      </p:sp>
    </p:spTree>
    <p:extLst>
      <p:ext uri="{BB962C8B-B14F-4D97-AF65-F5344CB8AC3E}">
        <p14:creationId xmlns:p14="http://schemas.microsoft.com/office/powerpoint/2010/main" val="2036639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ambr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ambr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ambr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ambr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6EAA3B1F-7BE9-4043-9553-973CC5C28D70}" type="slidenum">
              <a:rPr lang="en-GB" smtClean="0">
                <a:solidFill>
                  <a:srgbClr val="000000"/>
                </a:solidFill>
                <a:latin typeface="Arial" panose="020B0604020202020204" pitchFamily="34" charset="0"/>
              </a:rPr>
              <a:pPr>
                <a:spcBef>
                  <a:spcPct val="0"/>
                </a:spcBef>
              </a:pPr>
              <a:t>4</a:t>
            </a:fld>
            <a:endParaRPr lang="en-GB" smtClean="0">
              <a:solidFill>
                <a:srgbClr val="000000"/>
              </a:solidFill>
              <a:latin typeface="Arial" panose="020B0604020202020204" pitchFamily="34" charset="0"/>
            </a:endParaRPr>
          </a:p>
        </p:txBody>
      </p:sp>
      <p:sp>
        <p:nvSpPr>
          <p:cNvPr id="32773" name="Rectangle 10"/>
          <p:cNvSpPr>
            <a:spLocks noChangeArrowheads="1"/>
          </p:cNvSpPr>
          <p:nvPr/>
        </p:nvSpPr>
        <p:spPr bwMode="auto">
          <a:xfrm>
            <a:off x="1574800" y="88900"/>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mbria" panose="02040503050406030204" pitchFamily="18" charset="0"/>
              </a:defRPr>
            </a:lvl1pPr>
            <a:lvl2pPr marL="742950" indent="-285750" defTabSz="457200">
              <a:spcBef>
                <a:spcPct val="30000"/>
              </a:spcBef>
              <a:defRPr sz="1200">
                <a:solidFill>
                  <a:schemeClr val="tx1"/>
                </a:solidFill>
                <a:latin typeface="Cambria" panose="02040503050406030204" pitchFamily="18" charset="0"/>
              </a:defRPr>
            </a:lvl2pPr>
            <a:lvl3pPr marL="1143000" indent="-228600" defTabSz="457200">
              <a:spcBef>
                <a:spcPct val="30000"/>
              </a:spcBef>
              <a:defRPr sz="1200">
                <a:solidFill>
                  <a:schemeClr val="tx1"/>
                </a:solidFill>
                <a:latin typeface="Cambria" panose="02040503050406030204" pitchFamily="18" charset="0"/>
              </a:defRPr>
            </a:lvl3pPr>
            <a:lvl4pPr marL="1600200" indent="-228600" defTabSz="457200">
              <a:spcBef>
                <a:spcPct val="30000"/>
              </a:spcBef>
              <a:defRPr sz="1200">
                <a:solidFill>
                  <a:schemeClr val="tx1"/>
                </a:solidFill>
                <a:latin typeface="Cambria" panose="02040503050406030204" pitchFamily="18" charset="0"/>
              </a:defRPr>
            </a:lvl4pPr>
            <a:lvl5pPr marL="2057400" indent="-228600" defTabSz="457200">
              <a:spcBef>
                <a:spcPct val="30000"/>
              </a:spcBef>
              <a:defRPr sz="1200">
                <a:solidFill>
                  <a:schemeClr val="tx1"/>
                </a:solidFill>
                <a:latin typeface="Cambria" panose="02040503050406030204" pitchFamily="18" charset="0"/>
              </a:defRPr>
            </a:lvl5pPr>
            <a:lvl6pPr marL="2514600" indent="-228600" defTabSz="4572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defTabSz="4572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defTabSz="4572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defTabSz="457200" eaLnBrk="0" fontAlgn="base" hangingPunct="0">
              <a:spcBef>
                <a:spcPct val="30000"/>
              </a:spcBef>
              <a:spcAft>
                <a:spcPct val="0"/>
              </a:spcAft>
              <a:defRPr sz="1200">
                <a:solidFill>
                  <a:schemeClr val="tx1"/>
                </a:solidFill>
                <a:latin typeface="Cambria" panose="02040503050406030204" pitchFamily="18" charset="0"/>
              </a:defRPr>
            </a:lvl9pPr>
          </a:lstStyle>
          <a:p>
            <a:pPr algn="ctr">
              <a:spcBef>
                <a:spcPct val="0"/>
              </a:spcBef>
            </a:pPr>
            <a:r>
              <a:rPr lang="en-GB" b="1">
                <a:solidFill>
                  <a:srgbClr val="000000"/>
                </a:solidFill>
                <a:latin typeface="Arial" panose="020B0604020202020204" pitchFamily="34" charset="0"/>
              </a:rPr>
              <a:t>Boardworks A2 Biology </a:t>
            </a:r>
          </a:p>
          <a:p>
            <a:pPr algn="ctr">
              <a:spcBef>
                <a:spcPct val="0"/>
              </a:spcBef>
            </a:pPr>
            <a:r>
              <a:rPr lang="en-GB" b="1">
                <a:solidFill>
                  <a:srgbClr val="000000"/>
                </a:solidFill>
                <a:latin typeface="Arial" panose="020B0604020202020204" pitchFamily="34" charset="0"/>
              </a:rPr>
              <a:t>Respiration</a:t>
            </a:r>
          </a:p>
        </p:txBody>
      </p:sp>
    </p:spTree>
    <p:extLst>
      <p:ext uri="{BB962C8B-B14F-4D97-AF65-F5344CB8AC3E}">
        <p14:creationId xmlns:p14="http://schemas.microsoft.com/office/powerpoint/2010/main" val="82412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STUDENT HANDOUT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384C5A77-1A6F-441A-B438-D9BF1CF88F52}" type="slidenum">
              <a:rPr lang="en-GB" smtClean="0"/>
              <a:pPr>
                <a:spcBef>
                  <a:spcPct val="0"/>
                </a:spcBef>
              </a:pPr>
              <a:t>24</a:t>
            </a:fld>
            <a:endParaRPr lang="en-GB" smtClean="0"/>
          </a:p>
        </p:txBody>
      </p:sp>
    </p:spTree>
    <p:extLst>
      <p:ext uri="{BB962C8B-B14F-4D97-AF65-F5344CB8AC3E}">
        <p14:creationId xmlns:p14="http://schemas.microsoft.com/office/powerpoint/2010/main" val="105403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Glycolysis = 2x ATP, zero carbon dioxide, 2x reduced NAD, zero reduced FAD</a:t>
            </a:r>
          </a:p>
          <a:p>
            <a:r>
              <a:rPr lang="en-GB" smtClean="0"/>
              <a:t>Link Reaction = zero ATP, 2x carbon dioxide, 2x reduced NAD, zero reduced FAD</a:t>
            </a:r>
          </a:p>
          <a:p>
            <a:r>
              <a:rPr lang="en-GB" smtClean="0"/>
              <a:t>Krebs cycle = 2x ATP, 4x carbon dioxide, 6x reduced NAD, 2x reduced FAD</a:t>
            </a:r>
          </a:p>
          <a:p>
            <a:endParaRPr lang="en-GB"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122C9D01-A62D-4DD5-B132-93D88348FE29}" type="slidenum">
              <a:rPr lang="en-GB" smtClean="0">
                <a:latin typeface="Calibri" panose="020F0502020204030204" pitchFamily="34" charset="0"/>
              </a:rPr>
              <a:pPr>
                <a:spcBef>
                  <a:spcPct val="0"/>
                </a:spcBef>
              </a:pPr>
              <a:t>5</a:t>
            </a:fld>
            <a:endParaRPr lang="en-GB" smtClean="0">
              <a:latin typeface="Calibri" panose="020F0502020204030204" pitchFamily="34" charset="0"/>
            </a:endParaRPr>
          </a:p>
        </p:txBody>
      </p:sp>
    </p:spTree>
    <p:extLst>
      <p:ext uri="{BB962C8B-B14F-4D97-AF65-F5344CB8AC3E}">
        <p14:creationId xmlns:p14="http://schemas.microsoft.com/office/powerpoint/2010/main" val="420593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F4597C61-6705-4C10-886A-F2294970A02F}" type="slidenum">
              <a:rPr lang="en-GB" smtClean="0"/>
              <a:pPr>
                <a:spcBef>
                  <a:spcPct val="0"/>
                </a:spcBef>
              </a:pPr>
              <a:t>7</a:t>
            </a:fld>
            <a:endParaRPr lang="en-GB" smtClean="0"/>
          </a:p>
        </p:txBody>
      </p:sp>
    </p:spTree>
    <p:extLst>
      <p:ext uri="{BB962C8B-B14F-4D97-AF65-F5344CB8AC3E}">
        <p14:creationId xmlns:p14="http://schemas.microsoft.com/office/powerpoint/2010/main" val="158594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7123F0C7-F207-409A-A1BE-B03431A4D03C}" type="slidenum">
              <a:rPr lang="en-GB" smtClean="0"/>
              <a:pPr>
                <a:spcBef>
                  <a:spcPct val="0"/>
                </a:spcBef>
              </a:pPr>
              <a:t>9</a:t>
            </a:fld>
            <a:endParaRPr lang="en-GB" smtClean="0"/>
          </a:p>
        </p:txBody>
      </p:sp>
    </p:spTree>
    <p:extLst>
      <p:ext uri="{BB962C8B-B14F-4D97-AF65-F5344CB8AC3E}">
        <p14:creationId xmlns:p14="http://schemas.microsoft.com/office/powerpoint/2010/main" val="239622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46A36A8D-BBC7-4D7B-BE1A-314FEAC3C18A}" type="slidenum">
              <a:rPr lang="en-GB" smtClean="0"/>
              <a:pPr>
                <a:spcBef>
                  <a:spcPct val="0"/>
                </a:spcBef>
              </a:pPr>
              <a:t>11</a:t>
            </a:fld>
            <a:endParaRPr lang="en-GB" smtClean="0"/>
          </a:p>
        </p:txBody>
      </p:sp>
    </p:spTree>
    <p:extLst>
      <p:ext uri="{BB962C8B-B14F-4D97-AF65-F5344CB8AC3E}">
        <p14:creationId xmlns:p14="http://schemas.microsoft.com/office/powerpoint/2010/main" val="128246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STUDENT HANDOUT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1A71C916-A749-48E1-86C8-4F8EB9FADCFD}" type="slidenum">
              <a:rPr lang="en-GB" smtClean="0"/>
              <a:pPr>
                <a:spcBef>
                  <a:spcPct val="0"/>
                </a:spcBef>
              </a:pPr>
              <a:t>18</a:t>
            </a:fld>
            <a:endParaRPr lang="en-GB" smtClean="0"/>
          </a:p>
        </p:txBody>
      </p:sp>
    </p:spTree>
    <p:extLst>
      <p:ext uri="{BB962C8B-B14F-4D97-AF65-F5344CB8AC3E}">
        <p14:creationId xmlns:p14="http://schemas.microsoft.com/office/powerpoint/2010/main" val="37936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Some poisons act by making proton channels in mitochondrial membranes, so giving an alternative route for protons and stopping the synthesis of ATP</a:t>
            </a:r>
          </a:p>
          <a:p>
            <a:endParaRPr lang="en-GB"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2789EEE2-7BD8-4FAA-BC51-EEB588DCA425}" type="slidenum">
              <a:rPr lang="en-GB" smtClean="0"/>
              <a:pPr>
                <a:spcBef>
                  <a:spcPct val="0"/>
                </a:spcBef>
              </a:pPr>
              <a:t>20</a:t>
            </a:fld>
            <a:endParaRPr lang="en-GB" smtClean="0"/>
          </a:p>
        </p:txBody>
      </p:sp>
    </p:spTree>
    <p:extLst>
      <p:ext uri="{BB962C8B-B14F-4D97-AF65-F5344CB8AC3E}">
        <p14:creationId xmlns:p14="http://schemas.microsoft.com/office/powerpoint/2010/main" val="248381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83CC39BC-E2DD-4C56-AA99-7AC6DCA27CB6}" type="slidenum">
              <a:rPr lang="en-GB" smtClean="0">
                <a:solidFill>
                  <a:srgbClr val="000000"/>
                </a:solidFill>
                <a:latin typeface="Arial" panose="020B0604020202020204" pitchFamily="34" charset="0"/>
              </a:rPr>
              <a:pPr>
                <a:spcBef>
                  <a:spcPct val="0"/>
                </a:spcBef>
              </a:pPr>
              <a:t>21</a:t>
            </a:fld>
            <a:endParaRPr lang="en-GB" smtClean="0">
              <a:solidFill>
                <a:srgbClr val="000000"/>
              </a:solidFill>
              <a:latin typeface="Arial" panose="020B0604020202020204" pitchFamily="34" charset="0"/>
            </a:endParaRPr>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latin typeface="Arial" panose="020B0604020202020204" pitchFamily="34" charset="0"/>
              </a:rPr>
              <a:t>Teacher notes</a:t>
            </a:r>
          </a:p>
          <a:p>
            <a:r>
              <a:rPr lang="en-GB" smtClean="0">
                <a:latin typeface="Arial" panose="020B0604020202020204" pitchFamily="34" charset="0"/>
              </a:rPr>
              <a:t>The theory of chemiosmosis was proposed by Peter Mitchell in 1961. It was not well accepted by the scientific community at the time who believed that there was a stable intermediate compound that stored the energy from the electron transfer chain: no such intermediate has ever been found. </a:t>
            </a:r>
            <a:r>
              <a:rPr lang="en-US" smtClean="0">
                <a:latin typeface="Arial" panose="020B0604020202020204" pitchFamily="34" charset="0"/>
              </a:rPr>
              <a:t>In 1978, Peter Mitchell was awarded the Nobel Prize in Chemistry. The theory of chemiosmosis is now widely accepted.</a:t>
            </a:r>
            <a:endParaRPr lang="en-GB" smtClean="0">
              <a:latin typeface="Arial" panose="020B0604020202020204" pitchFamily="34" charset="0"/>
            </a:endParaRPr>
          </a:p>
          <a:p>
            <a:endParaRPr lang="en-GB" smtClean="0">
              <a:latin typeface="Arial" panose="020B0604020202020204" pitchFamily="34" charset="0"/>
            </a:endParaRPr>
          </a:p>
        </p:txBody>
      </p:sp>
      <p:sp>
        <p:nvSpPr>
          <p:cNvPr id="57349" name="Rectangle 10"/>
          <p:cNvSpPr>
            <a:spLocks noChangeArrowheads="1"/>
          </p:cNvSpPr>
          <p:nvPr/>
        </p:nvSpPr>
        <p:spPr bwMode="auto">
          <a:xfrm>
            <a:off x="1574800" y="88900"/>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lgn="ctr">
              <a:spcBef>
                <a:spcPct val="0"/>
              </a:spcBef>
            </a:pPr>
            <a:r>
              <a:rPr lang="en-GB" b="1">
                <a:solidFill>
                  <a:srgbClr val="000000"/>
                </a:solidFill>
                <a:latin typeface="Arial" panose="020B0604020202020204" pitchFamily="34" charset="0"/>
              </a:rPr>
              <a:t>Boardworks A2 Biology </a:t>
            </a:r>
          </a:p>
          <a:p>
            <a:pPr algn="ctr">
              <a:spcBef>
                <a:spcPct val="0"/>
              </a:spcBef>
            </a:pPr>
            <a:r>
              <a:rPr lang="en-GB" b="1">
                <a:solidFill>
                  <a:srgbClr val="000000"/>
                </a:solidFill>
                <a:latin typeface="Arial" panose="020B0604020202020204" pitchFamily="34" charset="0"/>
              </a:rPr>
              <a:t>Respiration</a:t>
            </a:r>
          </a:p>
        </p:txBody>
      </p:sp>
    </p:spTree>
    <p:extLst>
      <p:ext uri="{BB962C8B-B14F-4D97-AF65-F5344CB8AC3E}">
        <p14:creationId xmlns:p14="http://schemas.microsoft.com/office/powerpoint/2010/main" val="293164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spcBef>
                <a:spcPct val="0"/>
              </a:spcBef>
            </a:pPr>
            <a:fld id="{D21D0F1C-66CF-4A91-ABDB-82C64E9548E5}" type="slidenum">
              <a:rPr lang="en-GB" smtClean="0">
                <a:solidFill>
                  <a:srgbClr val="000000"/>
                </a:solidFill>
                <a:latin typeface="Arial" panose="020B0604020202020204" pitchFamily="34" charset="0"/>
              </a:rPr>
              <a:pPr>
                <a:spcBef>
                  <a:spcPct val="0"/>
                </a:spcBef>
              </a:pPr>
              <a:t>22</a:t>
            </a:fld>
            <a:endParaRPr lang="en-GB" smtClean="0">
              <a:solidFill>
                <a:srgbClr val="000000"/>
              </a:solidFill>
              <a:latin typeface="Arial" panose="020B0604020202020204" pitchFamily="34" charset="0"/>
            </a:endParaRPr>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rial" panose="020B0604020202020204" pitchFamily="34" charset="0"/>
            </a:endParaRPr>
          </a:p>
        </p:txBody>
      </p:sp>
      <p:sp>
        <p:nvSpPr>
          <p:cNvPr id="59397" name="Rectangle 10"/>
          <p:cNvSpPr>
            <a:spLocks noChangeArrowheads="1"/>
          </p:cNvSpPr>
          <p:nvPr/>
        </p:nvSpPr>
        <p:spPr bwMode="auto">
          <a:xfrm>
            <a:off x="1574800" y="88900"/>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mbria" panose="02040503050406030204" pitchFamily="18" charset="0"/>
              </a:defRPr>
            </a:lvl1pPr>
            <a:lvl2pPr marL="742950" indent="-285750">
              <a:spcBef>
                <a:spcPct val="30000"/>
              </a:spcBef>
              <a:defRPr sz="1200">
                <a:solidFill>
                  <a:schemeClr val="tx1"/>
                </a:solidFill>
                <a:latin typeface="Cambria" panose="02040503050406030204" pitchFamily="18" charset="0"/>
              </a:defRPr>
            </a:lvl2pPr>
            <a:lvl3pPr marL="1143000" indent="-228600">
              <a:spcBef>
                <a:spcPct val="30000"/>
              </a:spcBef>
              <a:defRPr sz="1200">
                <a:solidFill>
                  <a:schemeClr val="tx1"/>
                </a:solidFill>
                <a:latin typeface="Cambria" panose="02040503050406030204" pitchFamily="18" charset="0"/>
              </a:defRPr>
            </a:lvl3pPr>
            <a:lvl4pPr marL="1600200" indent="-228600">
              <a:spcBef>
                <a:spcPct val="30000"/>
              </a:spcBef>
              <a:defRPr sz="1200">
                <a:solidFill>
                  <a:schemeClr val="tx1"/>
                </a:solidFill>
                <a:latin typeface="Cambria" panose="02040503050406030204" pitchFamily="18" charset="0"/>
              </a:defRPr>
            </a:lvl4pPr>
            <a:lvl5pPr marL="2057400" indent="-228600">
              <a:spcBef>
                <a:spcPct val="30000"/>
              </a:spcBef>
              <a:defRPr sz="1200">
                <a:solidFill>
                  <a:schemeClr val="tx1"/>
                </a:solidFill>
                <a:latin typeface="Cambria" panose="02040503050406030204" pitchFamily="18" charset="0"/>
              </a:defRPr>
            </a:lvl5pPr>
            <a:lvl6pPr marL="2514600" indent="-228600" eaLnBrk="0" fontAlgn="base" hangingPunct="0">
              <a:spcBef>
                <a:spcPct val="30000"/>
              </a:spcBef>
              <a:spcAft>
                <a:spcPct val="0"/>
              </a:spcAft>
              <a:defRPr sz="1200">
                <a:solidFill>
                  <a:schemeClr val="tx1"/>
                </a:solidFill>
                <a:latin typeface="Cambria" panose="02040503050406030204" pitchFamily="18" charset="0"/>
              </a:defRPr>
            </a:lvl6pPr>
            <a:lvl7pPr marL="2971800" indent="-228600" eaLnBrk="0" fontAlgn="base" hangingPunct="0">
              <a:spcBef>
                <a:spcPct val="30000"/>
              </a:spcBef>
              <a:spcAft>
                <a:spcPct val="0"/>
              </a:spcAft>
              <a:defRPr sz="1200">
                <a:solidFill>
                  <a:schemeClr val="tx1"/>
                </a:solidFill>
                <a:latin typeface="Cambria" panose="02040503050406030204" pitchFamily="18" charset="0"/>
              </a:defRPr>
            </a:lvl7pPr>
            <a:lvl8pPr marL="3429000" indent="-228600" eaLnBrk="0" fontAlgn="base" hangingPunct="0">
              <a:spcBef>
                <a:spcPct val="30000"/>
              </a:spcBef>
              <a:spcAft>
                <a:spcPct val="0"/>
              </a:spcAft>
              <a:defRPr sz="1200">
                <a:solidFill>
                  <a:schemeClr val="tx1"/>
                </a:solidFill>
                <a:latin typeface="Cambria" panose="02040503050406030204" pitchFamily="18" charset="0"/>
              </a:defRPr>
            </a:lvl8pPr>
            <a:lvl9pPr marL="3886200" indent="-228600" eaLnBrk="0" fontAlgn="base" hangingPunct="0">
              <a:spcBef>
                <a:spcPct val="30000"/>
              </a:spcBef>
              <a:spcAft>
                <a:spcPct val="0"/>
              </a:spcAft>
              <a:defRPr sz="1200">
                <a:solidFill>
                  <a:schemeClr val="tx1"/>
                </a:solidFill>
                <a:latin typeface="Cambria" panose="02040503050406030204" pitchFamily="18" charset="0"/>
              </a:defRPr>
            </a:lvl9pPr>
          </a:lstStyle>
          <a:p>
            <a:pPr algn="ctr">
              <a:spcBef>
                <a:spcPct val="0"/>
              </a:spcBef>
            </a:pPr>
            <a:r>
              <a:rPr lang="en-GB" b="1">
                <a:solidFill>
                  <a:srgbClr val="000000"/>
                </a:solidFill>
                <a:latin typeface="Arial" panose="020B0604020202020204" pitchFamily="34" charset="0"/>
              </a:rPr>
              <a:t>Boardworks A2 Biology </a:t>
            </a:r>
          </a:p>
          <a:p>
            <a:pPr algn="ctr">
              <a:spcBef>
                <a:spcPct val="0"/>
              </a:spcBef>
            </a:pPr>
            <a:r>
              <a:rPr lang="en-GB" b="1">
                <a:solidFill>
                  <a:srgbClr val="000000"/>
                </a:solidFill>
                <a:latin typeface="Arial" panose="020B0604020202020204" pitchFamily="34" charset="0"/>
              </a:rPr>
              <a:t>Respiration</a:t>
            </a:r>
          </a:p>
        </p:txBody>
      </p:sp>
    </p:spTree>
    <p:extLst>
      <p:ext uri="{BB962C8B-B14F-4D97-AF65-F5344CB8AC3E}">
        <p14:creationId xmlns:p14="http://schemas.microsoft.com/office/powerpoint/2010/main" val="350781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D63A8F37-D581-488B-8F38-DC737144661F}"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63FB5B5-FD57-4872-9848-0A78992DD3C9}" type="slidenum">
              <a:rPr lang="en-GB"/>
              <a:pPr>
                <a:defRPr/>
              </a:pPr>
              <a:t>‹#›</a:t>
            </a:fld>
            <a:endParaRPr lang="en-GB"/>
          </a:p>
        </p:txBody>
      </p:sp>
    </p:spTree>
    <p:extLst>
      <p:ext uri="{BB962C8B-B14F-4D97-AF65-F5344CB8AC3E}">
        <p14:creationId xmlns:p14="http://schemas.microsoft.com/office/powerpoint/2010/main" val="390259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8195239C-6377-4D0C-985E-94D8AD5C7F7F}"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4E035B-842C-4B2B-BE49-C00EC44391FE}" type="slidenum">
              <a:rPr lang="en-GB"/>
              <a:pPr>
                <a:defRPr/>
              </a:pPr>
              <a:t>‹#›</a:t>
            </a:fld>
            <a:endParaRPr lang="en-GB"/>
          </a:p>
        </p:txBody>
      </p:sp>
    </p:spTree>
    <p:extLst>
      <p:ext uri="{BB962C8B-B14F-4D97-AF65-F5344CB8AC3E}">
        <p14:creationId xmlns:p14="http://schemas.microsoft.com/office/powerpoint/2010/main" val="199714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mbria" pitchFamily="18"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A7D56CFC-8866-49A0-881E-560C64FCD70B}"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625237B-6069-42DD-AFF0-0AD334CA8236}" type="slidenum">
              <a:rPr lang="en-GB"/>
              <a:pPr>
                <a:defRPr/>
              </a:pPr>
              <a:t>‹#›</a:t>
            </a:fld>
            <a:endParaRPr lang="en-GB"/>
          </a:p>
        </p:txBody>
      </p:sp>
    </p:spTree>
    <p:extLst>
      <p:ext uri="{BB962C8B-B14F-4D97-AF65-F5344CB8AC3E}">
        <p14:creationId xmlns:p14="http://schemas.microsoft.com/office/powerpoint/2010/main" val="350424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mbria" pitchFamily="18" charset="0"/>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rtlCol="0">
            <a:normAutofit/>
          </a:bodyPr>
          <a:lstStyle>
            <a:lvl1pPr>
              <a:defRPr>
                <a:latin typeface="Cambria" pitchFamily="18" charset="0"/>
              </a:defRPr>
            </a:lvl1pPr>
          </a:lstStyle>
          <a:p>
            <a:pPr lvl="0"/>
            <a:endParaRPr lang="en-GB" noProof="0" dirty="0" smtClean="0"/>
          </a:p>
        </p:txBody>
      </p:sp>
      <p:sp>
        <p:nvSpPr>
          <p:cNvPr id="4" name="Rectangle 4"/>
          <p:cNvSpPr>
            <a:spLocks noGrp="1" noChangeArrowheads="1"/>
          </p:cNvSpPr>
          <p:nvPr>
            <p:ph type="dt" sz="half" idx="10"/>
          </p:nvPr>
        </p:nvSpPr>
        <p:spPr/>
        <p:txBody>
          <a:bodyPr/>
          <a:lstStyle>
            <a:lvl1pPr>
              <a:defRPr>
                <a:latin typeface="Cambria" pitchFamily="18"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AF1A5B1-AF9C-458A-9F01-30C30F650393}" type="slidenum">
              <a:rPr lang="en-GB"/>
              <a:pPr>
                <a:defRPr/>
              </a:pPr>
              <a:t>‹#›</a:t>
            </a:fld>
            <a:endParaRPr lang="en-GB"/>
          </a:p>
        </p:txBody>
      </p:sp>
    </p:spTree>
    <p:extLst>
      <p:ext uri="{BB962C8B-B14F-4D97-AF65-F5344CB8AC3E}">
        <p14:creationId xmlns:p14="http://schemas.microsoft.com/office/powerpoint/2010/main" val="304610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4780E08E-E75E-490F-9F58-36297DE911A4}"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3530A7-2423-4DBD-AA7D-09A99E6D9C6D}" type="slidenum">
              <a:rPr lang="en-GB"/>
              <a:pPr>
                <a:defRPr/>
              </a:pPr>
              <a:t>‹#›</a:t>
            </a:fld>
            <a:endParaRPr lang="en-GB"/>
          </a:p>
        </p:txBody>
      </p:sp>
    </p:spTree>
    <p:extLst>
      <p:ext uri="{BB962C8B-B14F-4D97-AF65-F5344CB8AC3E}">
        <p14:creationId xmlns:p14="http://schemas.microsoft.com/office/powerpoint/2010/main" val="352129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rry Up"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ABE7B82-9FC6-4D37-B4A1-4BABBD1D714D}"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F62C57-2459-4B8F-B7B7-0BC0EBD3A978}" type="slidenum">
              <a:rPr lang="en-GB"/>
              <a:pPr>
                <a:defRPr/>
              </a:pPr>
              <a:t>‹#›</a:t>
            </a:fld>
            <a:endParaRPr lang="en-GB"/>
          </a:p>
        </p:txBody>
      </p:sp>
    </p:spTree>
    <p:extLst>
      <p:ext uri="{BB962C8B-B14F-4D97-AF65-F5344CB8AC3E}">
        <p14:creationId xmlns:p14="http://schemas.microsoft.com/office/powerpoint/2010/main" val="395752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mbria" pitchFamily="18"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C64C8F-A231-48AB-8B98-5D67657FED09}"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E189EF-229B-4F0C-B2B2-C0E1B8ED65EB}" type="slidenum">
              <a:rPr lang="en-GB"/>
              <a:pPr>
                <a:defRPr/>
              </a:pPr>
              <a:t>‹#›</a:t>
            </a:fld>
            <a:endParaRPr lang="en-GB"/>
          </a:p>
        </p:txBody>
      </p:sp>
    </p:spTree>
    <p:extLst>
      <p:ext uri="{BB962C8B-B14F-4D97-AF65-F5344CB8AC3E}">
        <p14:creationId xmlns:p14="http://schemas.microsoft.com/office/powerpoint/2010/main" val="16910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7BB894FA-68B0-42E3-8A96-26A10F7F8B21}"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258BFA-0D3F-4003-B335-C9F78AA5343B}" type="slidenum">
              <a:rPr lang="en-GB"/>
              <a:pPr>
                <a:defRPr/>
              </a:pPr>
              <a:t>‹#›</a:t>
            </a:fld>
            <a:endParaRPr lang="en-GB"/>
          </a:p>
        </p:txBody>
      </p:sp>
    </p:spTree>
    <p:extLst>
      <p:ext uri="{BB962C8B-B14F-4D97-AF65-F5344CB8AC3E}">
        <p14:creationId xmlns:p14="http://schemas.microsoft.com/office/powerpoint/2010/main" val="382383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432F6657-31C0-4879-A3EB-FBD74C3DB485}" type="datetimeFigureOut">
              <a:rPr lang="en-GB"/>
              <a:pPr>
                <a:defRPr/>
              </a:pPr>
              <a:t>01/02/2017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DF46D9B-582A-4FE1-A819-5CE55BC80B8E}" type="slidenum">
              <a:rPr lang="en-GB"/>
              <a:pPr>
                <a:defRPr/>
              </a:pPr>
              <a:t>‹#›</a:t>
            </a:fld>
            <a:endParaRPr lang="en-GB"/>
          </a:p>
        </p:txBody>
      </p:sp>
    </p:spTree>
    <p:extLst>
      <p:ext uri="{BB962C8B-B14F-4D97-AF65-F5344CB8AC3E}">
        <p14:creationId xmlns:p14="http://schemas.microsoft.com/office/powerpoint/2010/main" val="78870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52280160-578A-44F5-804F-532EBD613C15}" type="datetimeFigureOut">
              <a:rPr lang="en-GB"/>
              <a:pPr>
                <a:defRPr/>
              </a:pPr>
              <a:t>01/02/2017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236B29D-CDCC-44D7-8451-4E4C74675084}" type="slidenum">
              <a:rPr lang="en-GB"/>
              <a:pPr>
                <a:defRPr/>
              </a:pPr>
              <a:t>‹#›</a:t>
            </a:fld>
            <a:endParaRPr lang="en-GB"/>
          </a:p>
        </p:txBody>
      </p:sp>
    </p:spTree>
    <p:extLst>
      <p:ext uri="{BB962C8B-B14F-4D97-AF65-F5344CB8AC3E}">
        <p14:creationId xmlns:p14="http://schemas.microsoft.com/office/powerpoint/2010/main" val="1569065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4F6DA0-2CB4-4C59-88C1-909D6D4162B0}" type="datetimeFigureOut">
              <a:rPr lang="en-GB"/>
              <a:pPr>
                <a:defRPr/>
              </a:pPr>
              <a:t>01/02/2017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B08340F-C1B1-4622-9204-74F4D79E90CC}" type="slidenum">
              <a:rPr lang="en-GB"/>
              <a:pPr>
                <a:defRPr/>
              </a:pPr>
              <a:t>‹#›</a:t>
            </a:fld>
            <a:endParaRPr lang="en-GB"/>
          </a:p>
        </p:txBody>
      </p:sp>
    </p:spTree>
    <p:extLst>
      <p:ext uri="{BB962C8B-B14F-4D97-AF65-F5344CB8AC3E}">
        <p14:creationId xmlns:p14="http://schemas.microsoft.com/office/powerpoint/2010/main" val="308902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rry Up"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73752C7-1A76-453B-98A5-81E4687A849B}"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3BD638-9D67-4E3B-825E-7D320BB6F76C}" type="slidenum">
              <a:rPr lang="en-GB"/>
              <a:pPr>
                <a:defRPr/>
              </a:pPr>
              <a:t>‹#›</a:t>
            </a:fld>
            <a:endParaRPr lang="en-GB"/>
          </a:p>
        </p:txBody>
      </p:sp>
    </p:spTree>
    <p:extLst>
      <p:ext uri="{BB962C8B-B14F-4D97-AF65-F5344CB8AC3E}">
        <p14:creationId xmlns:p14="http://schemas.microsoft.com/office/powerpoint/2010/main" val="1009168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Cambria" pitchFamily="18" charset="0"/>
              </a:defRPr>
            </a:lvl1pPr>
            <a:lvl2pPr>
              <a:defRPr sz="2800">
                <a:latin typeface="Cambria" pitchFamily="18" charset="0"/>
              </a:defRPr>
            </a:lvl2pPr>
            <a:lvl3pPr>
              <a:defRPr sz="2400">
                <a:latin typeface="Cambria" pitchFamily="18" charset="0"/>
              </a:defRPr>
            </a:lvl3pPr>
            <a:lvl4pPr>
              <a:defRPr sz="2000">
                <a:latin typeface="Cambria" pitchFamily="18" charset="0"/>
              </a:defRPr>
            </a:lvl4pPr>
            <a:lvl5pPr>
              <a:defRPr sz="2000">
                <a:latin typeface="Cambria"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320078-44B2-4FAC-A327-9A4721C92C9E}"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E97F6D4-1EF2-468C-86D6-A528C9997D1B}" type="slidenum">
              <a:rPr lang="en-GB"/>
              <a:pPr>
                <a:defRPr/>
              </a:pPr>
              <a:t>‹#›</a:t>
            </a:fld>
            <a:endParaRPr lang="en-GB"/>
          </a:p>
        </p:txBody>
      </p:sp>
    </p:spTree>
    <p:extLst>
      <p:ext uri="{BB962C8B-B14F-4D97-AF65-F5344CB8AC3E}">
        <p14:creationId xmlns:p14="http://schemas.microsoft.com/office/powerpoint/2010/main" val="308864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itchFamily="18"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mbria"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D04B65-35A7-4AB5-BF21-2738BC93AACA}"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A6BC32-6133-4F65-BE9C-6B2F293BDC21}" type="slidenum">
              <a:rPr lang="en-GB"/>
              <a:pPr>
                <a:defRPr/>
              </a:pPr>
              <a:t>‹#›</a:t>
            </a:fld>
            <a:endParaRPr lang="en-GB"/>
          </a:p>
        </p:txBody>
      </p:sp>
    </p:spTree>
    <p:extLst>
      <p:ext uri="{BB962C8B-B14F-4D97-AF65-F5344CB8AC3E}">
        <p14:creationId xmlns:p14="http://schemas.microsoft.com/office/powerpoint/2010/main" val="3201089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1AB339A-D2E7-48B1-9488-B9671E8CD946}"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56A0BE-B75C-4029-B160-C3A10243452C}" type="slidenum">
              <a:rPr lang="en-GB"/>
              <a:pPr>
                <a:defRPr/>
              </a:pPr>
              <a:t>‹#›</a:t>
            </a:fld>
            <a:endParaRPr lang="en-GB"/>
          </a:p>
        </p:txBody>
      </p:sp>
    </p:spTree>
    <p:extLst>
      <p:ext uri="{BB962C8B-B14F-4D97-AF65-F5344CB8AC3E}">
        <p14:creationId xmlns:p14="http://schemas.microsoft.com/office/powerpoint/2010/main" val="3546668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mbria" pitchFamily="18"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A77C85F5-9ED8-4BEB-BCA2-9870552E5395}"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AEFAF5-09E8-4114-AB93-7DF79B4E935F}" type="slidenum">
              <a:rPr lang="en-GB"/>
              <a:pPr>
                <a:defRPr/>
              </a:pPr>
              <a:t>‹#›</a:t>
            </a:fld>
            <a:endParaRPr lang="en-GB"/>
          </a:p>
        </p:txBody>
      </p:sp>
    </p:spTree>
    <p:extLst>
      <p:ext uri="{BB962C8B-B14F-4D97-AF65-F5344CB8AC3E}">
        <p14:creationId xmlns:p14="http://schemas.microsoft.com/office/powerpoint/2010/main" val="123073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mbria" pitchFamily="18" charset="0"/>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rtlCol="0">
            <a:normAutofit/>
          </a:bodyPr>
          <a:lstStyle>
            <a:lvl1pPr>
              <a:defRPr>
                <a:latin typeface="Cambria" pitchFamily="18" charset="0"/>
              </a:defRPr>
            </a:lvl1pPr>
          </a:lstStyle>
          <a:p>
            <a:pPr lvl="0"/>
            <a:endParaRPr lang="en-GB" noProof="0" dirty="0" smtClean="0"/>
          </a:p>
        </p:txBody>
      </p:sp>
      <p:sp>
        <p:nvSpPr>
          <p:cNvPr id="4" name="Rectangle 4"/>
          <p:cNvSpPr>
            <a:spLocks noGrp="1" noChangeArrowheads="1"/>
          </p:cNvSpPr>
          <p:nvPr>
            <p:ph type="dt" sz="half" idx="10"/>
          </p:nvPr>
        </p:nvSpPr>
        <p:spPr/>
        <p:txBody>
          <a:bodyPr/>
          <a:lstStyle>
            <a:lvl1pPr>
              <a:defRPr>
                <a:latin typeface="Cambria" pitchFamily="18"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504A7883-5BC8-451D-BD69-F62751A25EBC}" type="slidenum">
              <a:rPr lang="en-GB"/>
              <a:pPr>
                <a:defRPr/>
              </a:pPr>
              <a:t>‹#›</a:t>
            </a:fld>
            <a:endParaRPr lang="en-GB"/>
          </a:p>
        </p:txBody>
      </p:sp>
    </p:spTree>
    <p:extLst>
      <p:ext uri="{BB962C8B-B14F-4D97-AF65-F5344CB8AC3E}">
        <p14:creationId xmlns:p14="http://schemas.microsoft.com/office/powerpoint/2010/main" val="342239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fld id="{31577AF1-2B2B-4F2C-BFC7-2A2B66D029FF}" type="datetimeFigureOut">
              <a:rPr lang="en-US"/>
              <a:pPr>
                <a:defRPr/>
              </a:pPr>
              <a:t>2/1/2017</a:t>
            </a:fld>
            <a:endParaRPr lang="en-GB"/>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GB"/>
          </a:p>
        </p:txBody>
      </p:sp>
      <p:sp>
        <p:nvSpPr>
          <p:cNvPr id="15" name="Slide Number Placeholder 5"/>
          <p:cNvSpPr>
            <a:spLocks noGrp="1"/>
          </p:cNvSpPr>
          <p:nvPr>
            <p:ph type="sldNum" sz="quarter" idx="12"/>
          </p:nvPr>
        </p:nvSpPr>
        <p:spPr/>
        <p:txBody>
          <a:bodyPr/>
          <a:lstStyle>
            <a:lvl1pPr algn="ctr">
              <a:defRPr sz="2800"/>
            </a:lvl1pPr>
          </a:lstStyle>
          <a:p>
            <a:pPr>
              <a:defRPr/>
            </a:pPr>
            <a:fld id="{0302D529-1040-438F-9638-9BD59EDC312E}" type="slidenum">
              <a:rPr lang="en-GB"/>
              <a:pPr>
                <a:defRPr/>
              </a:pPr>
              <a:t>‹#›</a:t>
            </a:fld>
            <a:endParaRPr lang="en-GB"/>
          </a:p>
        </p:txBody>
      </p:sp>
    </p:spTree>
    <p:extLst>
      <p:ext uri="{BB962C8B-B14F-4D97-AF65-F5344CB8AC3E}">
        <p14:creationId xmlns:p14="http://schemas.microsoft.com/office/powerpoint/2010/main" val="174713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67CA4F-C63E-4DC3-BCCC-4CD55631BFA6}" type="datetimeFigureOut">
              <a:rPr lang="en-US"/>
              <a:pPr>
                <a:defRPr/>
              </a:pPr>
              <a:t>2/1/2017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lgn="ctr">
              <a:defRPr sz="2800"/>
            </a:lvl1pPr>
          </a:lstStyle>
          <a:p>
            <a:pPr>
              <a:defRPr/>
            </a:pPr>
            <a:fld id="{18C14AB1-ED60-446F-83A3-F6995E89F5AA}" type="slidenum">
              <a:rPr lang="en-GB"/>
              <a:pPr>
                <a:defRPr/>
              </a:pPr>
              <a:t>‹#›</a:t>
            </a:fld>
            <a:endParaRPr lang="en-GB"/>
          </a:p>
        </p:txBody>
      </p:sp>
    </p:spTree>
    <p:extLst>
      <p:ext uri="{BB962C8B-B14F-4D97-AF65-F5344CB8AC3E}">
        <p14:creationId xmlns:p14="http://schemas.microsoft.com/office/powerpoint/2010/main" val="1055776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5"/>
            <p:cNvSpPr>
              <a:spLocks/>
            </p:cNvSpPr>
            <p:nvPr/>
          </p:nvSpPr>
          <p:spPr bwMode="gray">
            <a:xfrm rot="-5912394">
              <a:off x="3320102"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fld id="{C8970B22-5691-4139-8182-79B84939C74A}" type="datetimeFigureOut">
              <a:rPr lang="en-US"/>
              <a:pPr>
                <a:defRPr/>
              </a:pPr>
              <a:t>2/1/2017</a:t>
            </a:fld>
            <a:endParaRPr lang="en-GB"/>
          </a:p>
        </p:txBody>
      </p:sp>
      <p:sp>
        <p:nvSpPr>
          <p:cNvPr id="17" name="Footer Placeholder 4"/>
          <p:cNvSpPr>
            <a:spLocks noGrp="1"/>
          </p:cNvSpPr>
          <p:nvPr>
            <p:ph type="ftr" sz="quarter" idx="11"/>
          </p:nvPr>
        </p:nvSpPr>
        <p:spPr/>
        <p:txBody>
          <a:bodyPr/>
          <a:lstStyle>
            <a:lvl1pPr>
              <a:defRPr/>
            </a:lvl1pPr>
          </a:lstStyle>
          <a:p>
            <a:pPr>
              <a:defRPr/>
            </a:pPr>
            <a:endParaRPr lang="en-GB"/>
          </a:p>
        </p:txBody>
      </p:sp>
      <p:sp>
        <p:nvSpPr>
          <p:cNvPr id="18" name="Slide Number Placeholder 5"/>
          <p:cNvSpPr>
            <a:spLocks noGrp="1"/>
          </p:cNvSpPr>
          <p:nvPr>
            <p:ph type="sldNum" sz="quarter" idx="12"/>
          </p:nvPr>
        </p:nvSpPr>
        <p:spPr/>
        <p:txBody>
          <a:bodyPr/>
          <a:lstStyle>
            <a:lvl1pPr algn="ctr">
              <a:defRPr sz="2800"/>
            </a:lvl1pPr>
          </a:lstStyle>
          <a:p>
            <a:pPr>
              <a:defRPr/>
            </a:pPr>
            <a:fld id="{8A145CDF-67CA-4D2C-8E6E-CCF01A4AC3A7}" type="slidenum">
              <a:rPr lang="en-GB"/>
              <a:pPr>
                <a:defRPr/>
              </a:pPr>
              <a:t>‹#›</a:t>
            </a:fld>
            <a:endParaRPr lang="en-GB"/>
          </a:p>
        </p:txBody>
      </p:sp>
    </p:spTree>
    <p:extLst>
      <p:ext uri="{BB962C8B-B14F-4D97-AF65-F5344CB8AC3E}">
        <p14:creationId xmlns:p14="http://schemas.microsoft.com/office/powerpoint/2010/main" val="1175381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2AAC0045-908F-4036-A272-D8051B92811F}" type="datetimeFigureOut">
              <a:rPr lang="en-US"/>
              <a:pPr>
                <a:defRPr/>
              </a:pPr>
              <a:t>2/1/2017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lgn="ctr">
              <a:defRPr sz="2800"/>
            </a:lvl1pPr>
          </a:lstStyle>
          <a:p>
            <a:pPr>
              <a:defRPr/>
            </a:pPr>
            <a:fld id="{53D6EC01-A169-4BD5-96F7-63753B584631}" type="slidenum">
              <a:rPr lang="en-GB"/>
              <a:pPr>
                <a:defRPr/>
              </a:pPr>
              <a:t>‹#›</a:t>
            </a:fld>
            <a:endParaRPr lang="en-GB"/>
          </a:p>
        </p:txBody>
      </p:sp>
    </p:spTree>
    <p:extLst>
      <p:ext uri="{BB962C8B-B14F-4D97-AF65-F5344CB8AC3E}">
        <p14:creationId xmlns:p14="http://schemas.microsoft.com/office/powerpoint/2010/main" val="1481359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8C2481A7-6587-428E-A30B-CB25EDD0AE67}" type="datetimeFigureOut">
              <a:rPr lang="en-US"/>
              <a:pPr>
                <a:defRPr/>
              </a:pPr>
              <a:t>2/1/2017</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lgn="ctr">
              <a:defRPr sz="2800"/>
            </a:lvl1pPr>
          </a:lstStyle>
          <a:p>
            <a:pPr>
              <a:defRPr/>
            </a:pPr>
            <a:fld id="{577E6EAB-1B88-41AE-9625-BBA052F8A263}" type="slidenum">
              <a:rPr lang="en-GB"/>
              <a:pPr>
                <a:defRPr/>
              </a:pPr>
              <a:t>‹#›</a:t>
            </a:fld>
            <a:endParaRPr lang="en-GB"/>
          </a:p>
        </p:txBody>
      </p:sp>
    </p:spTree>
    <p:extLst>
      <p:ext uri="{BB962C8B-B14F-4D97-AF65-F5344CB8AC3E}">
        <p14:creationId xmlns:p14="http://schemas.microsoft.com/office/powerpoint/2010/main" val="392585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mbria" pitchFamily="18"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410948-3BEC-4492-B1DC-31FC09A286D8}" type="datetimeFigureOut">
              <a:rPr lang="en-GB"/>
              <a:pPr>
                <a:defRPr/>
              </a:pPr>
              <a:t>01/02/2017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6CD47E-85C3-4B3C-9105-6AFF50E0955D}" type="slidenum">
              <a:rPr lang="en-GB"/>
              <a:pPr>
                <a:defRPr/>
              </a:pPr>
              <a:t>‹#›</a:t>
            </a:fld>
            <a:endParaRPr lang="en-GB"/>
          </a:p>
        </p:txBody>
      </p:sp>
    </p:spTree>
    <p:extLst>
      <p:ext uri="{BB962C8B-B14F-4D97-AF65-F5344CB8AC3E}">
        <p14:creationId xmlns:p14="http://schemas.microsoft.com/office/powerpoint/2010/main" val="3341824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D4163363-E8AA-4B88-B258-BC793AA4B7F3}" type="datetimeFigureOut">
              <a:rPr lang="en-US"/>
              <a:pPr>
                <a:defRPr/>
              </a:pPr>
              <a:t>2/1/2017</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sz="2800"/>
            </a:lvl1pPr>
          </a:lstStyle>
          <a:p>
            <a:pPr>
              <a:defRPr/>
            </a:pPr>
            <a:fld id="{8FAAD097-57F9-436A-9262-B86028B0A23C}" type="slidenum">
              <a:rPr lang="en-GB"/>
              <a:pPr>
                <a:defRPr/>
              </a:pPr>
              <a:t>‹#›</a:t>
            </a:fld>
            <a:endParaRPr lang="en-GB"/>
          </a:p>
        </p:txBody>
      </p:sp>
    </p:spTree>
    <p:extLst>
      <p:ext uri="{BB962C8B-B14F-4D97-AF65-F5344CB8AC3E}">
        <p14:creationId xmlns:p14="http://schemas.microsoft.com/office/powerpoint/2010/main" val="1694092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88A05477-FB9D-46BB-B760-272B2260578E}" type="datetimeFigureOut">
              <a:rPr lang="en-US"/>
              <a:pPr>
                <a:defRPr/>
              </a:pPr>
              <a:t>2/1/2017</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lgn="ctr">
              <a:defRPr sz="2800"/>
            </a:lvl1pPr>
          </a:lstStyle>
          <a:p>
            <a:pPr>
              <a:defRPr/>
            </a:pPr>
            <a:fld id="{4733EF64-B73B-4D14-A7B1-D6B10D0EF801}" type="slidenum">
              <a:rPr lang="en-GB"/>
              <a:pPr>
                <a:defRPr/>
              </a:pPr>
              <a:t>‹#›</a:t>
            </a:fld>
            <a:endParaRPr lang="en-GB"/>
          </a:p>
        </p:txBody>
      </p:sp>
    </p:spTree>
    <p:extLst>
      <p:ext uri="{BB962C8B-B14F-4D97-AF65-F5344CB8AC3E}">
        <p14:creationId xmlns:p14="http://schemas.microsoft.com/office/powerpoint/2010/main" val="139077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67072789-7635-4016-A9D0-1261BFE2F506}" type="datetimeFigureOut">
              <a:rPr lang="en-US"/>
              <a:pPr>
                <a:defRPr/>
              </a:pPr>
              <a:t>2/1/2017</a:t>
            </a:fld>
            <a:endParaRPr lang="en-GB"/>
          </a:p>
        </p:txBody>
      </p:sp>
      <p:sp>
        <p:nvSpPr>
          <p:cNvPr id="18" name="Footer Placeholder 5"/>
          <p:cNvSpPr>
            <a:spLocks noGrp="1"/>
          </p:cNvSpPr>
          <p:nvPr>
            <p:ph type="ftr" sz="quarter" idx="11"/>
          </p:nvPr>
        </p:nvSpPr>
        <p:spPr/>
        <p:txBody>
          <a:bodyPr/>
          <a:lstStyle>
            <a:lvl1pPr>
              <a:defRPr/>
            </a:lvl1pPr>
          </a:lstStyle>
          <a:p>
            <a:pPr>
              <a:defRPr/>
            </a:pPr>
            <a:endParaRPr lang="en-GB"/>
          </a:p>
        </p:txBody>
      </p:sp>
      <p:sp>
        <p:nvSpPr>
          <p:cNvPr id="19" name="Slide Number Placeholder 6"/>
          <p:cNvSpPr>
            <a:spLocks noGrp="1"/>
          </p:cNvSpPr>
          <p:nvPr>
            <p:ph type="sldNum" sz="quarter" idx="12"/>
          </p:nvPr>
        </p:nvSpPr>
        <p:spPr/>
        <p:txBody>
          <a:bodyPr/>
          <a:lstStyle>
            <a:lvl1pPr algn="ctr">
              <a:defRPr sz="2800"/>
            </a:lvl1pPr>
          </a:lstStyle>
          <a:p>
            <a:pPr>
              <a:defRPr/>
            </a:pPr>
            <a:fld id="{6E4AF0C5-FB90-48F0-B11E-D787CC56D6AD}" type="slidenum">
              <a:rPr lang="en-GB"/>
              <a:pPr>
                <a:defRPr/>
              </a:pPr>
              <a:t>‹#›</a:t>
            </a:fld>
            <a:endParaRPr lang="en-GB"/>
          </a:p>
        </p:txBody>
      </p:sp>
    </p:spTree>
    <p:extLst>
      <p:ext uri="{BB962C8B-B14F-4D97-AF65-F5344CB8AC3E}">
        <p14:creationId xmlns:p14="http://schemas.microsoft.com/office/powerpoint/2010/main" val="3504601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
            <p:cNvSpPr>
              <a:spLocks/>
            </p:cNvSpPr>
            <p:nvPr/>
          </p:nvSpPr>
          <p:spPr bwMode="gray">
            <a:xfrm rot="-5912394">
              <a:off x="3074559"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A84B3E1B-9A1D-4A07-AE2F-DCA23795D416}" type="datetimeFigureOut">
              <a:rPr lang="en-US"/>
              <a:pPr>
                <a:defRPr/>
              </a:pPr>
              <a:t>2/1/2017</a:t>
            </a:fld>
            <a:endParaRPr lang="en-GB"/>
          </a:p>
        </p:txBody>
      </p:sp>
      <p:sp>
        <p:nvSpPr>
          <p:cNvPr id="18" name="Footer Placeholder 5"/>
          <p:cNvSpPr>
            <a:spLocks noGrp="1"/>
          </p:cNvSpPr>
          <p:nvPr>
            <p:ph type="ftr" sz="quarter" idx="11"/>
          </p:nvPr>
        </p:nvSpPr>
        <p:spPr/>
        <p:txBody>
          <a:bodyPr/>
          <a:lstStyle>
            <a:lvl1pPr>
              <a:defRPr/>
            </a:lvl1pPr>
          </a:lstStyle>
          <a:p>
            <a:pPr>
              <a:defRPr/>
            </a:pPr>
            <a:endParaRPr lang="en-GB"/>
          </a:p>
        </p:txBody>
      </p:sp>
      <p:sp>
        <p:nvSpPr>
          <p:cNvPr id="19" name="Slide Number Placeholder 6"/>
          <p:cNvSpPr>
            <a:spLocks noGrp="1"/>
          </p:cNvSpPr>
          <p:nvPr>
            <p:ph type="sldNum" sz="quarter" idx="12"/>
          </p:nvPr>
        </p:nvSpPr>
        <p:spPr/>
        <p:txBody>
          <a:bodyPr/>
          <a:lstStyle>
            <a:lvl1pPr algn="ctr">
              <a:defRPr sz="2800"/>
            </a:lvl1pPr>
          </a:lstStyle>
          <a:p>
            <a:pPr>
              <a:defRPr/>
            </a:pPr>
            <a:fld id="{33C6762E-C84C-4407-BC53-1B8697BCE44A}" type="slidenum">
              <a:rPr lang="en-GB"/>
              <a:pPr>
                <a:defRPr/>
              </a:pPr>
              <a:t>‹#›</a:t>
            </a:fld>
            <a:endParaRPr lang="en-GB"/>
          </a:p>
        </p:txBody>
      </p:sp>
    </p:spTree>
    <p:extLst>
      <p:ext uri="{BB962C8B-B14F-4D97-AF65-F5344CB8AC3E}">
        <p14:creationId xmlns:p14="http://schemas.microsoft.com/office/powerpoint/2010/main" val="3235575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AA4C4743-E2BC-44AC-884D-61DAAA0A0480}" type="datetimeFigureOut">
              <a:rPr lang="en-US"/>
              <a:pPr>
                <a:defRPr/>
              </a:pPr>
              <a:t>2/1/2017</a:t>
            </a:fld>
            <a:endParaRPr lang="en-GB"/>
          </a:p>
        </p:txBody>
      </p:sp>
      <p:sp>
        <p:nvSpPr>
          <p:cNvPr id="18" name="Footer Placeholder 5"/>
          <p:cNvSpPr>
            <a:spLocks noGrp="1"/>
          </p:cNvSpPr>
          <p:nvPr>
            <p:ph type="ftr" sz="quarter" idx="11"/>
          </p:nvPr>
        </p:nvSpPr>
        <p:spPr/>
        <p:txBody>
          <a:bodyPr/>
          <a:lstStyle>
            <a:lvl1pPr>
              <a:defRPr/>
            </a:lvl1pPr>
          </a:lstStyle>
          <a:p>
            <a:pPr>
              <a:defRPr/>
            </a:pPr>
            <a:endParaRPr lang="en-GB"/>
          </a:p>
        </p:txBody>
      </p:sp>
      <p:sp>
        <p:nvSpPr>
          <p:cNvPr id="19" name="Slide Number Placeholder 6"/>
          <p:cNvSpPr>
            <a:spLocks noGrp="1"/>
          </p:cNvSpPr>
          <p:nvPr>
            <p:ph type="sldNum" sz="quarter" idx="12"/>
          </p:nvPr>
        </p:nvSpPr>
        <p:spPr/>
        <p:txBody>
          <a:bodyPr/>
          <a:lstStyle>
            <a:lvl1pPr algn="ctr">
              <a:defRPr sz="2800"/>
            </a:lvl1pPr>
          </a:lstStyle>
          <a:p>
            <a:pPr>
              <a:defRPr/>
            </a:pPr>
            <a:fld id="{1AECFA45-9711-424F-87BD-1E2F3607D152}" type="slidenum">
              <a:rPr lang="en-GB"/>
              <a:pPr>
                <a:defRPr/>
              </a:pPr>
              <a:t>‹#›</a:t>
            </a:fld>
            <a:endParaRPr lang="en-GB"/>
          </a:p>
        </p:txBody>
      </p:sp>
    </p:spTree>
    <p:extLst>
      <p:ext uri="{BB962C8B-B14F-4D97-AF65-F5344CB8AC3E}">
        <p14:creationId xmlns:p14="http://schemas.microsoft.com/office/powerpoint/2010/main" val="474851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fld id="{44C1B4E7-3AEB-4909-999D-C84C4F8ED109}" type="datetimeFigureOut">
              <a:rPr lang="en-US"/>
              <a:pPr>
                <a:defRPr/>
              </a:pPr>
              <a:t>2/1/2017</a:t>
            </a:fld>
            <a:endParaRPr lang="en-GB"/>
          </a:p>
        </p:txBody>
      </p:sp>
      <p:sp>
        <p:nvSpPr>
          <p:cNvPr id="18" name="Footer Placeholder 4"/>
          <p:cNvSpPr>
            <a:spLocks noGrp="1"/>
          </p:cNvSpPr>
          <p:nvPr>
            <p:ph type="ftr" sz="quarter" idx="11"/>
          </p:nvPr>
        </p:nvSpPr>
        <p:spPr/>
        <p:txBody>
          <a:bodyPr/>
          <a:lstStyle>
            <a:lvl1pPr>
              <a:defRPr/>
            </a:lvl1pPr>
          </a:lstStyle>
          <a:p>
            <a:pPr>
              <a:defRPr/>
            </a:pPr>
            <a:endParaRPr lang="en-GB"/>
          </a:p>
        </p:txBody>
      </p:sp>
      <p:sp>
        <p:nvSpPr>
          <p:cNvPr id="19" name="Slide Number Placeholder 5"/>
          <p:cNvSpPr>
            <a:spLocks noGrp="1"/>
          </p:cNvSpPr>
          <p:nvPr>
            <p:ph type="sldNum" sz="quarter" idx="12"/>
          </p:nvPr>
        </p:nvSpPr>
        <p:spPr/>
        <p:txBody>
          <a:bodyPr/>
          <a:lstStyle>
            <a:lvl1pPr algn="ctr">
              <a:defRPr sz="2800"/>
            </a:lvl1pPr>
          </a:lstStyle>
          <a:p>
            <a:pPr>
              <a:defRPr/>
            </a:pPr>
            <a:fld id="{01078B8E-200D-4FEC-9EA1-3839B8714862}" type="slidenum">
              <a:rPr lang="en-GB"/>
              <a:pPr>
                <a:defRPr/>
              </a:pPr>
              <a:t>‹#›</a:t>
            </a:fld>
            <a:endParaRPr lang="en-GB"/>
          </a:p>
        </p:txBody>
      </p:sp>
    </p:spTree>
    <p:extLst>
      <p:ext uri="{BB962C8B-B14F-4D97-AF65-F5344CB8AC3E}">
        <p14:creationId xmlns:p14="http://schemas.microsoft.com/office/powerpoint/2010/main" val="2484546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sz="8000" smtClean="0">
                <a:solidFill>
                  <a:srgbClr val="EF53A5"/>
                </a:solidFill>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sz="8000" smtClean="0">
                <a:solidFill>
                  <a:srgbClr val="EF53A5"/>
                </a:solidFill>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a:lvl1pPr>
          </a:lstStyle>
          <a:p>
            <a:pPr>
              <a:defRPr/>
            </a:pPr>
            <a:fld id="{BA00E09F-45E0-4CDF-A28D-847326CF0717}" type="datetimeFigureOut">
              <a:rPr lang="en-US"/>
              <a:pPr>
                <a:defRPr/>
              </a:pPr>
              <a:t>2/1/2017</a:t>
            </a:fld>
            <a:endParaRPr lang="en-GB"/>
          </a:p>
        </p:txBody>
      </p:sp>
      <p:sp>
        <p:nvSpPr>
          <p:cNvPr id="21" name="Footer Placeholder 4"/>
          <p:cNvSpPr>
            <a:spLocks noGrp="1"/>
          </p:cNvSpPr>
          <p:nvPr>
            <p:ph type="ftr" sz="quarter" idx="15"/>
          </p:nvPr>
        </p:nvSpPr>
        <p:spPr/>
        <p:txBody>
          <a:bodyPr/>
          <a:lstStyle>
            <a:lvl1pPr>
              <a:defRPr/>
            </a:lvl1pPr>
          </a:lstStyle>
          <a:p>
            <a:pPr>
              <a:defRPr/>
            </a:pPr>
            <a:endParaRPr lang="en-GB"/>
          </a:p>
        </p:txBody>
      </p:sp>
      <p:sp>
        <p:nvSpPr>
          <p:cNvPr id="22" name="Slide Number Placeholder 5"/>
          <p:cNvSpPr>
            <a:spLocks noGrp="1"/>
          </p:cNvSpPr>
          <p:nvPr>
            <p:ph type="sldNum" sz="quarter" idx="16"/>
          </p:nvPr>
        </p:nvSpPr>
        <p:spPr/>
        <p:txBody>
          <a:bodyPr/>
          <a:lstStyle>
            <a:lvl1pPr algn="ctr">
              <a:defRPr sz="2800"/>
            </a:lvl1pPr>
          </a:lstStyle>
          <a:p>
            <a:pPr>
              <a:defRPr/>
            </a:pPr>
            <a:fld id="{9D72A8C8-DFF8-4546-B5D8-7B9947C7AB59}" type="slidenum">
              <a:rPr lang="en-GB"/>
              <a:pPr>
                <a:defRPr/>
              </a:pPr>
              <a:t>‹#›</a:t>
            </a:fld>
            <a:endParaRPr lang="en-GB"/>
          </a:p>
        </p:txBody>
      </p:sp>
    </p:spTree>
    <p:extLst>
      <p:ext uri="{BB962C8B-B14F-4D97-AF65-F5344CB8AC3E}">
        <p14:creationId xmlns:p14="http://schemas.microsoft.com/office/powerpoint/2010/main" val="1486186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fld id="{ACCD75E0-E173-4FF4-B3A0-AA6C87529236}" type="datetimeFigureOut">
              <a:rPr lang="en-US"/>
              <a:pPr>
                <a:defRPr/>
              </a:pPr>
              <a:t>2/1/2017</a:t>
            </a:fld>
            <a:endParaRPr lang="en-GB"/>
          </a:p>
        </p:txBody>
      </p:sp>
      <p:sp>
        <p:nvSpPr>
          <p:cNvPr id="16" name="Footer Placeholder 4"/>
          <p:cNvSpPr>
            <a:spLocks noGrp="1"/>
          </p:cNvSpPr>
          <p:nvPr>
            <p:ph type="ftr" sz="quarter" idx="11"/>
          </p:nvPr>
        </p:nvSpPr>
        <p:spPr/>
        <p:txBody>
          <a:bodyPr/>
          <a:lstStyle>
            <a:lvl1pPr>
              <a:defRPr/>
            </a:lvl1pPr>
          </a:lstStyle>
          <a:p>
            <a:pPr>
              <a:defRPr/>
            </a:pPr>
            <a:endParaRPr lang="en-GB"/>
          </a:p>
        </p:txBody>
      </p:sp>
      <p:sp>
        <p:nvSpPr>
          <p:cNvPr id="17" name="Slide Number Placeholder 5"/>
          <p:cNvSpPr>
            <a:spLocks noGrp="1"/>
          </p:cNvSpPr>
          <p:nvPr>
            <p:ph type="sldNum" sz="quarter" idx="12"/>
          </p:nvPr>
        </p:nvSpPr>
        <p:spPr/>
        <p:txBody>
          <a:bodyPr/>
          <a:lstStyle>
            <a:lvl1pPr algn="ctr">
              <a:defRPr sz="2800"/>
            </a:lvl1pPr>
          </a:lstStyle>
          <a:p>
            <a:pPr>
              <a:defRPr/>
            </a:pPr>
            <a:fld id="{457371D5-072F-4D1F-93CE-7AADCDD3F96C}" type="slidenum">
              <a:rPr lang="en-GB"/>
              <a:pPr>
                <a:defRPr/>
              </a:pPr>
              <a:t>‹#›</a:t>
            </a:fld>
            <a:endParaRPr lang="en-GB"/>
          </a:p>
        </p:txBody>
      </p:sp>
    </p:spTree>
    <p:extLst>
      <p:ext uri="{BB962C8B-B14F-4D97-AF65-F5344CB8AC3E}">
        <p14:creationId xmlns:p14="http://schemas.microsoft.com/office/powerpoint/2010/main" val="2948509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fld id="{5584A7FC-9AC9-4BCA-9BAE-795ED3A2C5C3}" type="datetimeFigureOut">
              <a:rPr lang="en-US"/>
              <a:pPr>
                <a:defRPr/>
              </a:pPr>
              <a:t>2/1/2017</a:t>
            </a:fld>
            <a:endParaRPr lang="en-GB"/>
          </a:p>
        </p:txBody>
      </p:sp>
      <p:sp>
        <p:nvSpPr>
          <p:cNvPr id="12" name="Footer Placeholder 7"/>
          <p:cNvSpPr>
            <a:spLocks noGrp="1"/>
          </p:cNvSpPr>
          <p:nvPr>
            <p:ph type="ftr" sz="quarter" idx="19"/>
          </p:nvPr>
        </p:nvSpPr>
        <p:spPr/>
        <p:txBody>
          <a:bodyPr/>
          <a:lstStyle>
            <a:lvl1pPr>
              <a:defRPr/>
            </a:lvl1pPr>
          </a:lstStyle>
          <a:p>
            <a:pPr>
              <a:defRPr/>
            </a:pPr>
            <a:endParaRPr lang="en-GB"/>
          </a:p>
        </p:txBody>
      </p:sp>
      <p:sp>
        <p:nvSpPr>
          <p:cNvPr id="13" name="Slide Number Placeholder 8"/>
          <p:cNvSpPr>
            <a:spLocks noGrp="1"/>
          </p:cNvSpPr>
          <p:nvPr>
            <p:ph type="sldNum" sz="quarter" idx="20"/>
          </p:nvPr>
        </p:nvSpPr>
        <p:spPr/>
        <p:txBody>
          <a:bodyPr/>
          <a:lstStyle>
            <a:lvl1pPr algn="ctr">
              <a:defRPr sz="2800"/>
            </a:lvl1pPr>
          </a:lstStyle>
          <a:p>
            <a:pPr>
              <a:defRPr/>
            </a:pPr>
            <a:fld id="{010541D1-251A-4B75-83BE-6666DCC6A00C}" type="slidenum">
              <a:rPr lang="en-GB"/>
              <a:pPr>
                <a:defRPr/>
              </a:pPr>
              <a:t>‹#›</a:t>
            </a:fld>
            <a:endParaRPr lang="en-GB"/>
          </a:p>
        </p:txBody>
      </p:sp>
    </p:spTree>
    <p:extLst>
      <p:ext uri="{BB962C8B-B14F-4D97-AF65-F5344CB8AC3E}">
        <p14:creationId xmlns:p14="http://schemas.microsoft.com/office/powerpoint/2010/main" val="2617473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3"/>
          </p:nvPr>
        </p:nvSpPr>
        <p:spPr/>
        <p:txBody>
          <a:bodyPr/>
          <a:lstStyle>
            <a:lvl1pPr>
              <a:defRPr/>
            </a:lvl1pPr>
          </a:lstStyle>
          <a:p>
            <a:pPr>
              <a:defRPr/>
            </a:pPr>
            <a:fld id="{B4B58B3B-F0C0-41D1-839E-174F5B1427B9}" type="datetimeFigureOut">
              <a:rPr lang="en-US"/>
              <a:pPr>
                <a:defRPr/>
              </a:pPr>
              <a:t>2/1/2017</a:t>
            </a:fld>
            <a:endParaRPr lang="en-GB"/>
          </a:p>
        </p:txBody>
      </p:sp>
      <p:sp>
        <p:nvSpPr>
          <p:cNvPr id="16" name="Footer Placeholder 7"/>
          <p:cNvSpPr>
            <a:spLocks noGrp="1"/>
          </p:cNvSpPr>
          <p:nvPr>
            <p:ph type="ftr" sz="quarter" idx="24"/>
          </p:nvPr>
        </p:nvSpPr>
        <p:spPr/>
        <p:txBody>
          <a:bodyPr/>
          <a:lstStyle>
            <a:lvl1pPr>
              <a:defRPr/>
            </a:lvl1pPr>
          </a:lstStyle>
          <a:p>
            <a:pPr>
              <a:defRPr/>
            </a:pPr>
            <a:endParaRPr lang="en-GB"/>
          </a:p>
        </p:txBody>
      </p:sp>
      <p:sp>
        <p:nvSpPr>
          <p:cNvPr id="17" name="Slide Number Placeholder 8"/>
          <p:cNvSpPr>
            <a:spLocks noGrp="1"/>
          </p:cNvSpPr>
          <p:nvPr>
            <p:ph type="sldNum" sz="quarter" idx="25"/>
          </p:nvPr>
        </p:nvSpPr>
        <p:spPr/>
        <p:txBody>
          <a:bodyPr/>
          <a:lstStyle>
            <a:lvl1pPr algn="ctr">
              <a:defRPr sz="2800"/>
            </a:lvl1pPr>
          </a:lstStyle>
          <a:p>
            <a:pPr>
              <a:defRPr/>
            </a:pPr>
            <a:fld id="{68593AAF-443C-4178-9048-24630EE81544}" type="slidenum">
              <a:rPr lang="en-GB"/>
              <a:pPr>
                <a:defRPr/>
              </a:pPr>
              <a:t>‹#›</a:t>
            </a:fld>
            <a:endParaRPr lang="en-GB"/>
          </a:p>
        </p:txBody>
      </p:sp>
    </p:spTree>
    <p:extLst>
      <p:ext uri="{BB962C8B-B14F-4D97-AF65-F5344CB8AC3E}">
        <p14:creationId xmlns:p14="http://schemas.microsoft.com/office/powerpoint/2010/main" val="28212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6F273967-304B-4A17-9263-328237C98DA3}"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D123DD-B426-4F9B-91FD-774E95875F60}" type="slidenum">
              <a:rPr lang="en-GB"/>
              <a:pPr>
                <a:defRPr/>
              </a:pPr>
              <a:t>‹#›</a:t>
            </a:fld>
            <a:endParaRPr lang="en-GB"/>
          </a:p>
        </p:txBody>
      </p:sp>
    </p:spTree>
    <p:extLst>
      <p:ext uri="{BB962C8B-B14F-4D97-AF65-F5344CB8AC3E}">
        <p14:creationId xmlns:p14="http://schemas.microsoft.com/office/powerpoint/2010/main" val="2975546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fld id="{60897BE2-49E3-4BAB-A29D-FF4B2A557204}" type="datetimeFigureOut">
              <a:rPr lang="en-US"/>
              <a:pPr>
                <a:defRPr/>
              </a:pPr>
              <a:t>2/1/2017</a:t>
            </a:fld>
            <a:endParaRPr lang="en-GB"/>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lgn="ctr">
              <a:defRPr sz="2800"/>
            </a:lvl1pPr>
          </a:lstStyle>
          <a:p>
            <a:pPr>
              <a:defRPr/>
            </a:pPr>
            <a:fld id="{5450AC94-874A-41F6-B956-CB7DEDB4E688}" type="slidenum">
              <a:rPr lang="en-GB"/>
              <a:pPr>
                <a:defRPr/>
              </a:pPr>
              <a:t>‹#›</a:t>
            </a:fld>
            <a:endParaRPr lang="en-GB"/>
          </a:p>
        </p:txBody>
      </p:sp>
    </p:spTree>
    <p:extLst>
      <p:ext uri="{BB962C8B-B14F-4D97-AF65-F5344CB8AC3E}">
        <p14:creationId xmlns:p14="http://schemas.microsoft.com/office/powerpoint/2010/main" val="2319372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8513CDAD-280F-49DB-9D88-B3073341A235}" type="datetimeFigureOut">
              <a:rPr lang="en-US"/>
              <a:pPr>
                <a:defRPr/>
              </a:pPr>
              <a:t>2/1/2017</a:t>
            </a:fld>
            <a:endParaRPr lang="en-GB"/>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GB"/>
          </a:p>
        </p:txBody>
      </p:sp>
      <p:sp>
        <p:nvSpPr>
          <p:cNvPr id="18" name="Slide Number Placeholder 5"/>
          <p:cNvSpPr>
            <a:spLocks noGrp="1"/>
          </p:cNvSpPr>
          <p:nvPr>
            <p:ph type="sldNum" sz="quarter" idx="12"/>
          </p:nvPr>
        </p:nvSpPr>
        <p:spPr/>
        <p:txBody>
          <a:bodyPr/>
          <a:lstStyle>
            <a:lvl1pPr algn="ctr">
              <a:defRPr sz="2800"/>
            </a:lvl1pPr>
          </a:lstStyle>
          <a:p>
            <a:pPr>
              <a:defRPr/>
            </a:pPr>
            <a:fld id="{075D6C07-ADB9-469B-B8EF-E32DF314C7DE}" type="slidenum">
              <a:rPr lang="en-GB"/>
              <a:pPr>
                <a:defRPr/>
              </a:pPr>
              <a:t>‹#›</a:t>
            </a:fld>
            <a:endParaRPr lang="en-GB"/>
          </a:p>
        </p:txBody>
      </p:sp>
    </p:spTree>
    <p:extLst>
      <p:ext uri="{BB962C8B-B14F-4D97-AF65-F5344CB8AC3E}">
        <p14:creationId xmlns:p14="http://schemas.microsoft.com/office/powerpoint/2010/main" val="3210737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 descr="title_slide_respir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9"/>
          <p:cNvSpPr txBox="1">
            <a:spLocks noChangeArrowheads="1"/>
          </p:cNvSpPr>
          <p:nvPr/>
        </p:nvSpPr>
        <p:spPr bwMode="auto">
          <a:xfrm>
            <a:off x="896938" y="6654800"/>
            <a:ext cx="655637" cy="20796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fld id="{F2C3FA6E-1269-47A4-A8E9-1C8A3ADD4810}" type="slidenum">
              <a:rPr lang="en-GB" sz="750" smtClean="0">
                <a:solidFill>
                  <a:srgbClr val="5B0091"/>
                </a:solidFill>
              </a:rPr>
              <a:pPr algn="ctr" eaLnBrk="1" hangingPunct="1">
                <a:spcBef>
                  <a:spcPct val="50000"/>
                </a:spcBef>
                <a:defRPr/>
              </a:pPr>
              <a:t>‹#›</a:t>
            </a:fld>
            <a:r>
              <a:rPr lang="en-GB" sz="750" smtClean="0">
                <a:solidFill>
                  <a:srgbClr val="5B0091"/>
                </a:solidFill>
              </a:rPr>
              <a:t> of 39</a:t>
            </a:r>
          </a:p>
        </p:txBody>
      </p:sp>
      <p:sp>
        <p:nvSpPr>
          <p:cNvPr id="4" name="Text Box 20"/>
          <p:cNvSpPr txBox="1">
            <a:spLocks noChangeArrowheads="1"/>
          </p:cNvSpPr>
          <p:nvPr/>
        </p:nvSpPr>
        <p:spPr bwMode="auto">
          <a:xfrm>
            <a:off x="6445250" y="6654800"/>
            <a:ext cx="2133600" cy="207963"/>
          </a:xfrm>
          <a:prstGeom prst="rect">
            <a:avLst/>
          </a:prstGeom>
          <a:noFill/>
          <a:ln w="9525">
            <a:noFill/>
            <a:miter lim="800000"/>
            <a:headEnd/>
            <a:tailEnd/>
          </a:ln>
          <a:effectLst/>
        </p:spPr>
        <p:txBody>
          <a:bodyPr>
            <a:spAutoFit/>
          </a:bodyPr>
          <a:lstStyle/>
          <a:p>
            <a:pPr algn="r">
              <a:defRPr/>
            </a:pPr>
            <a:r>
              <a:rPr lang="en-GB" sz="750">
                <a:solidFill>
                  <a:srgbClr val="5B0091"/>
                </a:solidFill>
                <a:latin typeface="Arial"/>
                <a:cs typeface="Arial" charset="0"/>
              </a:rPr>
              <a:t>© Boardworks Ltd 2009</a:t>
            </a:r>
          </a:p>
        </p:txBody>
      </p:sp>
      <p:pic>
        <p:nvPicPr>
          <p:cNvPr id="5" name="Picture 21"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56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5665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013623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854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69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831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384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408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5F782C3F-A94C-44A6-B910-DAE30EEE8854}" type="datetimeFigureOut">
              <a:rPr lang="en-GB"/>
              <a:pPr>
                <a:defRPr/>
              </a:pPr>
              <a:t>01/02/2017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917E268-8518-4A0C-8A6C-3C271AC0628E}" type="slidenum">
              <a:rPr lang="en-GB"/>
              <a:pPr>
                <a:defRPr/>
              </a:pPr>
              <a:t>‹#›</a:t>
            </a:fld>
            <a:endParaRPr lang="en-GB"/>
          </a:p>
        </p:txBody>
      </p:sp>
    </p:spTree>
    <p:extLst>
      <p:ext uri="{BB962C8B-B14F-4D97-AF65-F5344CB8AC3E}">
        <p14:creationId xmlns:p14="http://schemas.microsoft.com/office/powerpoint/2010/main" val="3010604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671651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341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4"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1"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355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781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2251" y="53977"/>
            <a:ext cx="7240588"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564486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 descr="title_slide_respir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9"/>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50000"/>
              </a:spcBef>
              <a:defRPr/>
            </a:pPr>
            <a:fld id="{B542B5A3-C885-4F73-9965-732EE80487BB}" type="slidenum">
              <a:rPr lang="en-GB" sz="1000" smtClean="0">
                <a:solidFill>
                  <a:srgbClr val="5B0091"/>
                </a:solidFill>
              </a:rPr>
              <a:pPr algn="ctr" eaLnBrk="1" hangingPunct="1">
                <a:spcBef>
                  <a:spcPct val="50000"/>
                </a:spcBef>
                <a:defRPr/>
              </a:pPr>
              <a:t>‹#›</a:t>
            </a:fld>
            <a:r>
              <a:rPr lang="en-GB" sz="1000" smtClean="0">
                <a:solidFill>
                  <a:srgbClr val="5B0091"/>
                </a:solidFill>
              </a:rPr>
              <a:t> of 39</a:t>
            </a:r>
          </a:p>
        </p:txBody>
      </p:sp>
      <p:sp>
        <p:nvSpPr>
          <p:cNvPr id="4" name="Text Box 20"/>
          <p:cNvSpPr txBox="1">
            <a:spLocks noChangeArrowheads="1"/>
          </p:cNvSpPr>
          <p:nvPr/>
        </p:nvSpPr>
        <p:spPr bwMode="auto">
          <a:xfrm>
            <a:off x="6445250" y="66548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sz="1000" smtClean="0">
                <a:solidFill>
                  <a:srgbClr val="5B0091"/>
                </a:solidFill>
              </a:rPr>
              <a:t>© Boardworks Ltd 2009</a:t>
            </a:r>
          </a:p>
        </p:txBody>
      </p:sp>
      <p:pic>
        <p:nvPicPr>
          <p:cNvPr id="5" name="Picture 21"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87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408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976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0010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31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975885D8-C372-45B2-A11E-C0703B515474}" type="datetimeFigureOut">
              <a:rPr lang="en-GB"/>
              <a:pPr>
                <a:defRPr/>
              </a:pPr>
              <a:t>01/02/2017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F9D0395-A17F-4ABB-9279-7E77FF501912}" type="slidenum">
              <a:rPr lang="en-GB"/>
              <a:pPr>
                <a:defRPr/>
              </a:pPr>
              <a:t>‹#›</a:t>
            </a:fld>
            <a:endParaRPr lang="en-GB"/>
          </a:p>
        </p:txBody>
      </p:sp>
    </p:spTree>
    <p:extLst>
      <p:ext uri="{BB962C8B-B14F-4D97-AF65-F5344CB8AC3E}">
        <p14:creationId xmlns:p14="http://schemas.microsoft.com/office/powerpoint/2010/main" val="2362563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0316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33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7834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239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835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91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833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28650" y="1825625"/>
            <a:ext cx="7886700" cy="4351338"/>
          </a:xfrm>
          <a:prstGeom prst="rect">
            <a:avLst/>
          </a:prstGeom>
        </p:spPr>
        <p:txBody>
          <a:bodyPr/>
          <a:lstStyle/>
          <a:p>
            <a:pPr lvl="0"/>
            <a:endParaRPr lang="en-GB" noProof="0"/>
          </a:p>
        </p:txBody>
      </p:sp>
    </p:spTree>
    <p:extLst>
      <p:ext uri="{BB962C8B-B14F-4D97-AF65-F5344CB8AC3E}">
        <p14:creationId xmlns:p14="http://schemas.microsoft.com/office/powerpoint/2010/main" val="50618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027FFF-2281-4DCA-9A18-6D9D25E360B5}" type="datetimeFigureOut">
              <a:rPr lang="en-GB"/>
              <a:pPr>
                <a:defRPr/>
              </a:pPr>
              <a:t>01/02/2017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063F516-88DF-4ED7-ABAA-6A347F88A8F5}" type="slidenum">
              <a:rPr lang="en-GB"/>
              <a:pPr>
                <a:defRPr/>
              </a:pPr>
              <a:t>‹#›</a:t>
            </a:fld>
            <a:endParaRPr lang="en-GB"/>
          </a:p>
        </p:txBody>
      </p:sp>
    </p:spTree>
    <p:extLst>
      <p:ext uri="{BB962C8B-B14F-4D97-AF65-F5344CB8AC3E}">
        <p14:creationId xmlns:p14="http://schemas.microsoft.com/office/powerpoint/2010/main" val="388405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Cambria" pitchFamily="18" charset="0"/>
              </a:defRPr>
            </a:lvl1pPr>
            <a:lvl2pPr>
              <a:defRPr sz="2800">
                <a:latin typeface="Cambria" pitchFamily="18" charset="0"/>
              </a:defRPr>
            </a:lvl2pPr>
            <a:lvl3pPr>
              <a:defRPr sz="2400">
                <a:latin typeface="Cambria" pitchFamily="18" charset="0"/>
              </a:defRPr>
            </a:lvl3pPr>
            <a:lvl4pPr>
              <a:defRPr sz="2000">
                <a:latin typeface="Cambria" pitchFamily="18" charset="0"/>
              </a:defRPr>
            </a:lvl4pPr>
            <a:lvl5pPr>
              <a:defRPr sz="2000">
                <a:latin typeface="Cambria"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22F603-DEBF-4095-B722-0C7B17FDED29}"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B9FDC90-B024-4E0E-A378-7CD30FDF4A27}" type="slidenum">
              <a:rPr lang="en-GB"/>
              <a:pPr>
                <a:defRPr/>
              </a:pPr>
              <a:t>‹#›</a:t>
            </a:fld>
            <a:endParaRPr lang="en-GB"/>
          </a:p>
        </p:txBody>
      </p:sp>
    </p:spTree>
    <p:extLst>
      <p:ext uri="{BB962C8B-B14F-4D97-AF65-F5344CB8AC3E}">
        <p14:creationId xmlns:p14="http://schemas.microsoft.com/office/powerpoint/2010/main" val="370236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itchFamily="18"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mbria"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B5F012-6DD3-4E3C-822F-71BEA18F36BD}" type="datetimeFigureOut">
              <a:rPr lang="en-GB"/>
              <a:pPr>
                <a:defRPr/>
              </a:pPr>
              <a:t>01/02/2017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F213F3-278F-4C6C-BAB8-8983BA0A535B}" type="slidenum">
              <a:rPr lang="en-GB"/>
              <a:pPr>
                <a:defRPr/>
              </a:pPr>
              <a:t>‹#›</a:t>
            </a:fld>
            <a:endParaRPr lang="en-GB"/>
          </a:p>
        </p:txBody>
      </p:sp>
    </p:spTree>
    <p:extLst>
      <p:ext uri="{BB962C8B-B14F-4D97-AF65-F5344CB8AC3E}">
        <p14:creationId xmlns:p14="http://schemas.microsoft.com/office/powerpoint/2010/main" val="203210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4.png"/><Relationship Id="rId2" Type="http://schemas.openxmlformats.org/officeDocument/2006/relationships/slideLayout" Target="../slideLayouts/slideLayout43.xml"/><Relationship Id="rId16"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4.png"/><Relationship Id="rId2" Type="http://schemas.openxmlformats.org/officeDocument/2006/relationships/slideLayout" Target="../slideLayouts/slideLayout56.xml"/><Relationship Id="rId16" Type="http://schemas.openxmlformats.org/officeDocument/2006/relationships/image" Target="../media/image3.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mbria" pitchFamily="18" charset="0"/>
                <a:cs typeface="+mn-cs"/>
              </a:defRPr>
            </a:lvl1pPr>
          </a:lstStyle>
          <a:p>
            <a:pPr>
              <a:defRPr/>
            </a:pPr>
            <a:fld id="{168802D9-370A-40F0-8548-9D7DB787B893}" type="datetimeFigureOut">
              <a:rPr lang="en-GB"/>
              <a:pPr>
                <a:defRPr/>
              </a:pPr>
              <a:t>01/02/2017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mbria" pitchFamily="18"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mbria" panose="02040503050406030204" pitchFamily="18" charset="0"/>
              </a:defRPr>
            </a:lvl1pPr>
          </a:lstStyle>
          <a:p>
            <a:pPr>
              <a:defRPr/>
            </a:pPr>
            <a:fld id="{87905C00-37F1-444E-AA9E-49F76168EA4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87" r:id="rId12"/>
  </p:sldLayoutIdLst>
  <p:txStyles>
    <p:titleStyle>
      <a:lvl1pPr algn="ctr" rtl="0" eaLnBrk="0" fontAlgn="base" hangingPunct="0">
        <a:spcBef>
          <a:spcPct val="0"/>
        </a:spcBef>
        <a:spcAft>
          <a:spcPct val="0"/>
        </a:spcAft>
        <a:defRPr sz="4400" kern="1200">
          <a:solidFill>
            <a:schemeClr val="tx1"/>
          </a:solidFill>
          <a:latin typeface="Cambria" pitchFamily="18" charset="0"/>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mbria" pitchFamily="18" charset="0"/>
                <a:cs typeface="+mn-cs"/>
              </a:defRPr>
            </a:lvl1pPr>
          </a:lstStyle>
          <a:p>
            <a:pPr>
              <a:defRPr/>
            </a:pPr>
            <a:fld id="{4155DA58-6220-4266-96A0-7917253F468F}" type="datetimeFigureOut">
              <a:rPr lang="en-GB"/>
              <a:pPr>
                <a:defRPr/>
              </a:pPr>
              <a:t>01/02/2017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mbria" pitchFamily="18"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mbria" panose="02040503050406030204" pitchFamily="18" charset="0"/>
              </a:defRPr>
            </a:lvl1pPr>
          </a:lstStyle>
          <a:p>
            <a:pPr>
              <a:defRPr/>
            </a:pPr>
            <a:fld id="{21F62FAD-E381-4907-81C8-22A5F23803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88" r:id="rId12"/>
  </p:sldLayoutIdLst>
  <p:txStyles>
    <p:titleStyle>
      <a:lvl1pPr algn="ctr" rtl="0" eaLnBrk="0" fontAlgn="base" hangingPunct="0">
        <a:spcBef>
          <a:spcPct val="0"/>
        </a:spcBef>
        <a:spcAft>
          <a:spcPct val="0"/>
        </a:spcAft>
        <a:defRPr sz="4400" kern="1200">
          <a:solidFill>
            <a:schemeClr val="tx1"/>
          </a:solidFill>
          <a:latin typeface="Cambria" pitchFamily="18" charset="0"/>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74"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9" name="Freeform 5"/>
            <p:cNvSpPr>
              <a:spLocks/>
            </p:cNvSpPr>
            <p:nvPr/>
          </p:nvSpPr>
          <p:spPr bwMode="gray">
            <a:xfrm rot="-589932">
              <a:off x="6359946" y="179029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Freeform 24"/>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075"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fld id="{3C48E3DA-598E-4B46-978A-AE4B945610CD}" type="datetimeFigureOut">
              <a:rPr lang="en-GB"/>
              <a:pPr>
                <a:defRPr/>
              </a:pPr>
              <a:t>01/02/2017</a:t>
            </a:fld>
            <a:endParaRPr lang="en-GB" dirty="0"/>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endParaRPr lang="en-GB"/>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D56DCC7A-99C7-4C6C-9104-2C05843D8B4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61" descr="slide bgro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 name="Text Box 48"/>
          <p:cNvSpPr txBox="1">
            <a:spLocks noChangeArrowheads="1"/>
          </p:cNvSpPr>
          <p:nvPr/>
        </p:nvSpPr>
        <p:spPr bwMode="auto">
          <a:xfrm>
            <a:off x="896938" y="6654800"/>
            <a:ext cx="655637" cy="20796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fld id="{62ACC31D-DEA8-45B7-9EBD-A8656B11A79F}" type="slidenum">
              <a:rPr lang="en-GB" sz="750" smtClean="0">
                <a:solidFill>
                  <a:srgbClr val="5B0091"/>
                </a:solidFill>
              </a:rPr>
              <a:pPr algn="ctr" eaLnBrk="1" hangingPunct="1">
                <a:spcBef>
                  <a:spcPct val="50000"/>
                </a:spcBef>
                <a:defRPr/>
              </a:pPr>
              <a:t>‹#›</a:t>
            </a:fld>
            <a:r>
              <a:rPr lang="en-GB" sz="750" smtClean="0">
                <a:solidFill>
                  <a:srgbClr val="5B0091"/>
                </a:solidFill>
              </a:rPr>
              <a:t> of 39</a:t>
            </a:r>
          </a:p>
        </p:txBody>
      </p:sp>
      <p:sp>
        <p:nvSpPr>
          <p:cNvPr id="1073" name="Text Box 49"/>
          <p:cNvSpPr txBox="1">
            <a:spLocks noChangeArrowheads="1"/>
          </p:cNvSpPr>
          <p:nvPr/>
        </p:nvSpPr>
        <p:spPr bwMode="auto">
          <a:xfrm>
            <a:off x="6445250" y="6654800"/>
            <a:ext cx="2133600" cy="207963"/>
          </a:xfrm>
          <a:prstGeom prst="rect">
            <a:avLst/>
          </a:prstGeom>
          <a:noFill/>
          <a:ln w="9525">
            <a:noFill/>
            <a:miter lim="800000"/>
            <a:headEnd/>
            <a:tailEnd/>
          </a:ln>
          <a:effectLst/>
        </p:spPr>
        <p:txBody>
          <a:bodyPr>
            <a:spAutoFit/>
          </a:bodyPr>
          <a:lstStyle/>
          <a:p>
            <a:pPr algn="r">
              <a:defRPr/>
            </a:pPr>
            <a:r>
              <a:rPr lang="en-GB" sz="750">
                <a:solidFill>
                  <a:srgbClr val="5B0091"/>
                </a:solidFill>
                <a:latin typeface="Arial"/>
                <a:cs typeface="Arial" charset="0"/>
              </a:rPr>
              <a:t>© Boardworks Ltd 2009</a:t>
            </a:r>
          </a:p>
        </p:txBody>
      </p:sp>
      <p:pic>
        <p:nvPicPr>
          <p:cNvPr id="4101" name="Picture 50" descr="back_arrow_trans">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3"/>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4103" name="Picture 60" descr="forward_arrow_grey">
            <a:hlinkClick r:id="" action="ppaction://hlinkshowjump?jump=nex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6"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Lst>
  <p:timing>
    <p:tnLst>
      <p:par>
        <p:cTn id="1" dur="indefinite" restart="never" nodeType="tmRoot"/>
      </p:par>
    </p:tnLst>
  </p:timing>
  <p:txStyles>
    <p:titleStyle>
      <a:lvl1pPr algn="l" rtl="0" eaLnBrk="0" fontAlgn="base" hangingPunct="0">
        <a:spcBef>
          <a:spcPct val="0"/>
        </a:spcBef>
        <a:spcAft>
          <a:spcPct val="0"/>
        </a:spcAft>
        <a:defRPr sz="2100" b="1">
          <a:solidFill>
            <a:srgbClr val="10BC45"/>
          </a:solidFill>
          <a:latin typeface="+mj-lt"/>
          <a:ea typeface="+mj-ea"/>
          <a:cs typeface="+mj-cs"/>
        </a:defRPr>
      </a:lvl1pPr>
      <a:lvl2pPr algn="l" rtl="0" eaLnBrk="0" fontAlgn="base" hangingPunct="0">
        <a:spcBef>
          <a:spcPct val="0"/>
        </a:spcBef>
        <a:spcAft>
          <a:spcPct val="0"/>
        </a:spcAft>
        <a:defRPr sz="2100" b="1">
          <a:solidFill>
            <a:srgbClr val="10BC45"/>
          </a:solidFill>
          <a:latin typeface="Arial" charset="0"/>
        </a:defRPr>
      </a:lvl2pPr>
      <a:lvl3pPr algn="l" rtl="0" eaLnBrk="0" fontAlgn="base" hangingPunct="0">
        <a:spcBef>
          <a:spcPct val="0"/>
        </a:spcBef>
        <a:spcAft>
          <a:spcPct val="0"/>
        </a:spcAft>
        <a:defRPr sz="2100" b="1">
          <a:solidFill>
            <a:srgbClr val="10BC45"/>
          </a:solidFill>
          <a:latin typeface="Arial" charset="0"/>
        </a:defRPr>
      </a:lvl3pPr>
      <a:lvl4pPr algn="l" rtl="0" eaLnBrk="0" fontAlgn="base" hangingPunct="0">
        <a:spcBef>
          <a:spcPct val="0"/>
        </a:spcBef>
        <a:spcAft>
          <a:spcPct val="0"/>
        </a:spcAft>
        <a:defRPr sz="2100" b="1">
          <a:solidFill>
            <a:srgbClr val="10BC45"/>
          </a:solidFill>
          <a:latin typeface="Arial" charset="0"/>
        </a:defRPr>
      </a:lvl4pPr>
      <a:lvl5pPr algn="l" rtl="0" eaLnBrk="0" fontAlgn="base" hangingPunct="0">
        <a:spcBef>
          <a:spcPct val="0"/>
        </a:spcBef>
        <a:spcAft>
          <a:spcPct val="0"/>
        </a:spcAft>
        <a:defRPr sz="2100" b="1">
          <a:solidFill>
            <a:srgbClr val="10BC45"/>
          </a:solidFill>
          <a:latin typeface="Arial" charset="0"/>
        </a:defRPr>
      </a:lvl5pPr>
      <a:lvl6pPr marL="342900" algn="l" rtl="0" eaLnBrk="1" fontAlgn="base" hangingPunct="1">
        <a:spcBef>
          <a:spcPct val="0"/>
        </a:spcBef>
        <a:spcAft>
          <a:spcPct val="0"/>
        </a:spcAft>
        <a:defRPr sz="2100" b="1">
          <a:solidFill>
            <a:srgbClr val="10BC45"/>
          </a:solidFill>
          <a:latin typeface="Arial" charset="0"/>
        </a:defRPr>
      </a:lvl6pPr>
      <a:lvl7pPr marL="685800" algn="l" rtl="0" eaLnBrk="1" fontAlgn="base" hangingPunct="1">
        <a:spcBef>
          <a:spcPct val="0"/>
        </a:spcBef>
        <a:spcAft>
          <a:spcPct val="0"/>
        </a:spcAft>
        <a:defRPr sz="2100" b="1">
          <a:solidFill>
            <a:srgbClr val="10BC45"/>
          </a:solidFill>
          <a:latin typeface="Arial" charset="0"/>
        </a:defRPr>
      </a:lvl7pPr>
      <a:lvl8pPr marL="1028700" algn="l" rtl="0" eaLnBrk="1" fontAlgn="base" hangingPunct="1">
        <a:spcBef>
          <a:spcPct val="0"/>
        </a:spcBef>
        <a:spcAft>
          <a:spcPct val="0"/>
        </a:spcAft>
        <a:defRPr sz="2100" b="1">
          <a:solidFill>
            <a:srgbClr val="10BC45"/>
          </a:solidFill>
          <a:latin typeface="Arial" charset="0"/>
        </a:defRPr>
      </a:lvl8pPr>
      <a:lvl9pPr marL="1371600" algn="l" rtl="0" eaLnBrk="1" fontAlgn="base" hangingPunct="1">
        <a:spcBef>
          <a:spcPct val="0"/>
        </a:spcBef>
        <a:spcAft>
          <a:spcPct val="0"/>
        </a:spcAft>
        <a:defRPr sz="2100" b="1">
          <a:solidFill>
            <a:srgbClr val="10BC45"/>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1" descr="slide bgro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 name="Text Box 48"/>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50000"/>
              </a:spcBef>
              <a:defRPr/>
            </a:pPr>
            <a:fld id="{71F46F5F-9FB5-4088-8CE1-AC981A6463E1}" type="slidenum">
              <a:rPr lang="en-GB" sz="1000" smtClean="0">
                <a:solidFill>
                  <a:srgbClr val="5B0091"/>
                </a:solidFill>
              </a:rPr>
              <a:pPr algn="ctr" eaLnBrk="1" hangingPunct="1">
                <a:spcBef>
                  <a:spcPct val="50000"/>
                </a:spcBef>
                <a:defRPr/>
              </a:pPr>
              <a:t>‹#›</a:t>
            </a:fld>
            <a:r>
              <a:rPr lang="en-GB" sz="1000" smtClean="0">
                <a:solidFill>
                  <a:srgbClr val="5B0091"/>
                </a:solidFill>
              </a:rPr>
              <a:t> of 39</a:t>
            </a:r>
          </a:p>
        </p:txBody>
      </p:sp>
      <p:sp>
        <p:nvSpPr>
          <p:cNvPr id="5124" name="Text Box 49"/>
          <p:cNvSpPr txBox="1">
            <a:spLocks noChangeArrowheads="1"/>
          </p:cNvSpPr>
          <p:nvPr/>
        </p:nvSpPr>
        <p:spPr bwMode="auto">
          <a:xfrm>
            <a:off x="6445250" y="66548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sz="1000" smtClean="0">
                <a:solidFill>
                  <a:srgbClr val="5B0091"/>
                </a:solidFill>
              </a:rPr>
              <a:t>© Boardworks Ltd 2009</a:t>
            </a:r>
          </a:p>
        </p:txBody>
      </p:sp>
      <p:pic>
        <p:nvPicPr>
          <p:cNvPr id="5125" name="Picture 50" descr="back_arrow_trans">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3"/>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5127" name="Picture 60" descr="forward_arrow_grey">
            <a:hlinkClick r:id="" action="ppaction://hlinkshowjump?jump=nex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7"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charset="0"/>
        </a:defRPr>
      </a:lvl2pPr>
      <a:lvl3pPr algn="l" rtl="0" eaLnBrk="0" fontAlgn="base" hangingPunct="0">
        <a:spcBef>
          <a:spcPct val="0"/>
        </a:spcBef>
        <a:spcAft>
          <a:spcPct val="0"/>
        </a:spcAft>
        <a:defRPr sz="2800" b="1">
          <a:solidFill>
            <a:srgbClr val="10BC45"/>
          </a:solidFill>
          <a:latin typeface="Arial" charset="0"/>
        </a:defRPr>
      </a:lvl3pPr>
      <a:lvl4pPr algn="l" rtl="0" eaLnBrk="0" fontAlgn="base" hangingPunct="0">
        <a:spcBef>
          <a:spcPct val="0"/>
        </a:spcBef>
        <a:spcAft>
          <a:spcPct val="0"/>
        </a:spcAft>
        <a:defRPr sz="2800" b="1">
          <a:solidFill>
            <a:srgbClr val="10BC45"/>
          </a:solidFill>
          <a:latin typeface="Arial" charset="0"/>
        </a:defRPr>
      </a:lvl4pPr>
      <a:lvl5pPr algn="l" rtl="0" eaLnBrk="0" fontAlgn="base" hangingPunct="0">
        <a:spcBef>
          <a:spcPct val="0"/>
        </a:spcBef>
        <a:spcAft>
          <a:spcPct val="0"/>
        </a:spcAft>
        <a:defRPr sz="2800" b="1">
          <a:solidFill>
            <a:srgbClr val="10BC45"/>
          </a:solidFill>
          <a:latin typeface="Arial" charset="0"/>
        </a:defRPr>
      </a:lvl5pPr>
      <a:lvl6pPr marL="457200" algn="l" rtl="0" eaLnBrk="1" fontAlgn="base" hangingPunct="1">
        <a:spcBef>
          <a:spcPct val="0"/>
        </a:spcBef>
        <a:spcAft>
          <a:spcPct val="0"/>
        </a:spcAft>
        <a:defRPr sz="2800" b="1">
          <a:solidFill>
            <a:srgbClr val="10BC45"/>
          </a:solidFill>
          <a:latin typeface="Arial" charset="0"/>
        </a:defRPr>
      </a:lvl6pPr>
      <a:lvl7pPr marL="914400" algn="l" rtl="0" eaLnBrk="1" fontAlgn="base" hangingPunct="1">
        <a:spcBef>
          <a:spcPct val="0"/>
        </a:spcBef>
        <a:spcAft>
          <a:spcPct val="0"/>
        </a:spcAft>
        <a:defRPr sz="2800" b="1">
          <a:solidFill>
            <a:srgbClr val="10BC45"/>
          </a:solidFill>
          <a:latin typeface="Arial" charset="0"/>
        </a:defRPr>
      </a:lvl7pPr>
      <a:lvl8pPr marL="1371600" algn="l" rtl="0" eaLnBrk="1" fontAlgn="base" hangingPunct="1">
        <a:spcBef>
          <a:spcPct val="0"/>
        </a:spcBef>
        <a:spcAft>
          <a:spcPct val="0"/>
        </a:spcAft>
        <a:defRPr sz="2800" b="1">
          <a:solidFill>
            <a:srgbClr val="10BC45"/>
          </a:solidFill>
          <a:latin typeface="Arial" charset="0"/>
        </a:defRPr>
      </a:lvl8pPr>
      <a:lvl9pPr marL="1828800" algn="l" rtl="0" eaLnBrk="1" fontAlgn="base" hangingPunct="1">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Lesson%204.3%20Electron%20Transport%20Chain.pp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6.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56.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866775" y="2227263"/>
            <a:ext cx="5916613" cy="2549525"/>
          </a:xfrm>
        </p:spPr>
        <p:txBody>
          <a:bodyPr/>
          <a:lstStyle/>
          <a:p>
            <a:pPr eaLnBrk="1" hangingPunct="1"/>
            <a:r>
              <a:rPr lang="en-GB" smtClean="0"/>
              <a:t>Module 5</a:t>
            </a:r>
            <a:br>
              <a:rPr lang="en-GB" smtClean="0"/>
            </a:br>
            <a:r>
              <a:rPr lang="en-GB" smtClean="0"/>
              <a:t>Respiration</a:t>
            </a:r>
          </a:p>
        </p:txBody>
      </p:sp>
      <p:sp>
        <p:nvSpPr>
          <p:cNvPr id="9219" name="Subtitle 2"/>
          <p:cNvSpPr>
            <a:spLocks noGrp="1"/>
          </p:cNvSpPr>
          <p:nvPr>
            <p:ph type="subTitle" idx="1"/>
          </p:nvPr>
        </p:nvSpPr>
        <p:spPr>
          <a:xfrm>
            <a:off x="684213" y="4797425"/>
            <a:ext cx="7854950" cy="1752600"/>
          </a:xfrm>
        </p:spPr>
        <p:txBody>
          <a:bodyPr rtlCol="0">
            <a:normAutofit/>
          </a:bodyPr>
          <a:lstStyle/>
          <a:p>
            <a:pPr eaLnBrk="1" fontAlgn="auto" hangingPunct="1">
              <a:spcAft>
                <a:spcPts val="0"/>
              </a:spcAft>
              <a:buFont typeface="Arial" panose="020B0604020202020204" pitchFamily="34" charset="0"/>
              <a:buNone/>
              <a:defRPr/>
            </a:pPr>
            <a:r>
              <a:rPr lang="en-GB" dirty="0" smtClean="0">
                <a:latin typeface="Cambria" panose="02040503050406030204" pitchFamily="18" charset="0"/>
              </a:rPr>
              <a:t>5.2.2</a:t>
            </a:r>
            <a:r>
              <a:rPr lang="en-GB" cap="none" dirty="0" smtClean="0">
                <a:latin typeface="Cambria" panose="02040503050406030204" pitchFamily="18" charset="0"/>
              </a:rPr>
              <a:t>g</a:t>
            </a:r>
            <a:r>
              <a:rPr lang="en-GB" dirty="0" smtClean="0">
                <a:latin typeface="Cambria" panose="02040503050406030204" pitchFamily="18" charset="0"/>
              </a:rPr>
              <a:t> Electron transport chain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539750" y="542925"/>
            <a:ext cx="1439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5400">
                <a:latin typeface="Comic Sans MS" panose="030F0702030302020204" pitchFamily="66" charset="0"/>
              </a:rPr>
              <a:t>H</a:t>
            </a:r>
            <a:r>
              <a:rPr lang="en-GB" sz="5400" baseline="30000">
                <a:latin typeface="Comic Sans MS" panose="030F0702030302020204" pitchFamily="66" charset="0"/>
              </a:rPr>
              <a:t>+</a:t>
            </a:r>
            <a:endParaRPr lang="en-US" sz="5400" baseline="30000">
              <a:latin typeface="Comic Sans MS" panose="030F0702030302020204" pitchFamily="66" charset="0"/>
            </a:endParaRPr>
          </a:p>
        </p:txBody>
      </p:sp>
      <p:sp>
        <p:nvSpPr>
          <p:cNvPr id="41987" name="Text Box 5"/>
          <p:cNvSpPr txBox="1">
            <a:spLocks noChangeArrowheads="1"/>
          </p:cNvSpPr>
          <p:nvPr/>
        </p:nvSpPr>
        <p:spPr bwMode="auto">
          <a:xfrm>
            <a:off x="4572000" y="333375"/>
            <a:ext cx="1439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5400">
                <a:latin typeface="Comic Sans MS" panose="030F0702030302020204" pitchFamily="66" charset="0"/>
              </a:rPr>
              <a:t>H</a:t>
            </a:r>
            <a:endParaRPr lang="en-US" sz="5400" baseline="30000">
              <a:latin typeface="Comic Sans MS" panose="030F0702030302020204" pitchFamily="66" charset="0"/>
            </a:endParaRPr>
          </a:p>
        </p:txBody>
      </p:sp>
      <p:sp>
        <p:nvSpPr>
          <p:cNvPr id="41988" name="Text Box 6"/>
          <p:cNvSpPr txBox="1">
            <a:spLocks noChangeArrowheads="1"/>
          </p:cNvSpPr>
          <p:nvPr/>
        </p:nvSpPr>
        <p:spPr bwMode="auto">
          <a:xfrm>
            <a:off x="7164388" y="620713"/>
            <a:ext cx="1439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5400">
                <a:latin typeface="Comic Sans MS" panose="030F0702030302020204" pitchFamily="66" charset="0"/>
              </a:rPr>
              <a:t>H</a:t>
            </a:r>
            <a:r>
              <a:rPr lang="en-GB" sz="5400" baseline="-25000">
                <a:latin typeface="Comic Sans MS" panose="030F0702030302020204" pitchFamily="66" charset="0"/>
              </a:rPr>
              <a:t>2</a:t>
            </a:r>
            <a:endParaRPr lang="en-US" sz="5400" baseline="-25000">
              <a:latin typeface="Comic Sans MS" panose="030F0702030302020204" pitchFamily="66" charset="0"/>
            </a:endParaRPr>
          </a:p>
        </p:txBody>
      </p:sp>
      <p:sp>
        <p:nvSpPr>
          <p:cNvPr id="41989" name="Text Box 7"/>
          <p:cNvSpPr txBox="1">
            <a:spLocks noChangeArrowheads="1"/>
          </p:cNvSpPr>
          <p:nvPr/>
        </p:nvSpPr>
        <p:spPr bwMode="auto">
          <a:xfrm>
            <a:off x="2771775" y="485775"/>
            <a:ext cx="1079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4400">
                <a:latin typeface="Comic Sans MS" panose="030F0702030302020204" pitchFamily="66" charset="0"/>
              </a:rPr>
              <a:t>e</a:t>
            </a:r>
            <a:r>
              <a:rPr lang="en-GB" sz="4400" baseline="30000">
                <a:latin typeface="Comic Sans MS" panose="030F0702030302020204" pitchFamily="66" charset="0"/>
              </a:rPr>
              <a:t>-</a:t>
            </a:r>
            <a:endParaRPr lang="en-US" sz="4400" baseline="30000">
              <a:latin typeface="Comic Sans MS" panose="030F0702030302020204" pitchFamily="66" charset="0"/>
            </a:endParaRPr>
          </a:p>
        </p:txBody>
      </p:sp>
      <p:sp>
        <p:nvSpPr>
          <p:cNvPr id="41990" name="Text Box 8"/>
          <p:cNvSpPr txBox="1">
            <a:spLocks noChangeArrowheads="1"/>
          </p:cNvSpPr>
          <p:nvPr/>
        </p:nvSpPr>
        <p:spPr bwMode="auto">
          <a:xfrm>
            <a:off x="4429125" y="1912938"/>
            <a:ext cx="165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a:latin typeface="Comic Sans MS" panose="030F0702030302020204" pitchFamily="66" charset="0"/>
              </a:rPr>
              <a:t>Proton </a:t>
            </a:r>
            <a:endParaRPr lang="en-US">
              <a:latin typeface="Comic Sans MS" panose="030F0702030302020204" pitchFamily="66" charset="0"/>
            </a:endParaRPr>
          </a:p>
        </p:txBody>
      </p:sp>
      <p:sp>
        <p:nvSpPr>
          <p:cNvPr id="41991" name="Line 9"/>
          <p:cNvSpPr>
            <a:spLocks noChangeShapeType="1"/>
          </p:cNvSpPr>
          <p:nvPr/>
        </p:nvSpPr>
        <p:spPr bwMode="auto">
          <a:xfrm flipH="1">
            <a:off x="0" y="2997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2" name="Text Box 10"/>
          <p:cNvSpPr txBox="1">
            <a:spLocks noChangeArrowheads="1"/>
          </p:cNvSpPr>
          <p:nvPr/>
        </p:nvSpPr>
        <p:spPr bwMode="auto">
          <a:xfrm>
            <a:off x="-36513" y="1700213"/>
            <a:ext cx="4392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2400">
                <a:solidFill>
                  <a:srgbClr val="FF0000"/>
                </a:solidFill>
                <a:latin typeface="Huxtable"/>
              </a:rPr>
              <a:t>1. Which are the same?</a:t>
            </a:r>
          </a:p>
          <a:p>
            <a:pPr algn="ctr" eaLnBrk="1" hangingPunct="1">
              <a:spcBef>
                <a:spcPct val="50000"/>
              </a:spcBef>
              <a:buFontTx/>
              <a:buNone/>
            </a:pPr>
            <a:r>
              <a:rPr lang="en-GB" sz="2400">
                <a:solidFill>
                  <a:srgbClr val="FF0000"/>
                </a:solidFill>
                <a:latin typeface="Huxtable"/>
              </a:rPr>
              <a:t>2. What are the others called?</a:t>
            </a:r>
            <a:endParaRPr lang="en-US" sz="2400">
              <a:solidFill>
                <a:srgbClr val="FF0000"/>
              </a:solidFill>
              <a:latin typeface="Huxtable"/>
            </a:endParaRPr>
          </a:p>
        </p:txBody>
      </p:sp>
      <p:pic>
        <p:nvPicPr>
          <p:cNvPr id="41993" name="Picture 12" descr="fluid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308350"/>
            <a:ext cx="58848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20"/>
          <p:cNvSpPr txBox="1">
            <a:spLocks noChangeArrowheads="1"/>
          </p:cNvSpPr>
          <p:nvPr/>
        </p:nvSpPr>
        <p:spPr bwMode="auto">
          <a:xfrm>
            <a:off x="5822950" y="4065588"/>
            <a:ext cx="31686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sz="3600">
                <a:solidFill>
                  <a:srgbClr val="FF0000"/>
                </a:solidFill>
                <a:latin typeface="Huxtable"/>
              </a:rPr>
              <a:t>3. What would happen and why ?</a:t>
            </a:r>
            <a:endParaRPr lang="en-US" sz="3600">
              <a:solidFill>
                <a:srgbClr val="FF0000"/>
              </a:solidFill>
              <a:latin typeface="Huxtable"/>
            </a:endParaRPr>
          </a:p>
        </p:txBody>
      </p:sp>
      <p:sp>
        <p:nvSpPr>
          <p:cNvPr id="41995" name="Text Box 8"/>
          <p:cNvSpPr txBox="1">
            <a:spLocks noChangeArrowheads="1"/>
          </p:cNvSpPr>
          <p:nvPr/>
        </p:nvSpPr>
        <p:spPr bwMode="auto">
          <a:xfrm>
            <a:off x="6661150" y="2228850"/>
            <a:ext cx="21526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50000"/>
              </a:spcBef>
              <a:buFontTx/>
              <a:buNone/>
            </a:pPr>
            <a:r>
              <a:rPr lang="en-GB">
                <a:latin typeface="Comic Sans MS" panose="030F0702030302020204" pitchFamily="66" charset="0"/>
              </a:rPr>
              <a:t>Electron</a:t>
            </a:r>
            <a:endParaRPr lang="en-US">
              <a:latin typeface="Comic Sans MS" panose="030F0702030302020204" pitchFamily="66" charset="0"/>
            </a:endParaRPr>
          </a:p>
        </p:txBody>
      </p:sp>
      <p:sp>
        <p:nvSpPr>
          <p:cNvPr id="2" name="Oval 1"/>
          <p:cNvSpPr/>
          <p:nvPr/>
        </p:nvSpPr>
        <p:spPr>
          <a:xfrm>
            <a:off x="1946275" y="3860800"/>
            <a:ext cx="465138" cy="463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
        <p:nvSpPr>
          <p:cNvPr id="20" name="Oval 19"/>
          <p:cNvSpPr/>
          <p:nvPr/>
        </p:nvSpPr>
        <p:spPr>
          <a:xfrm>
            <a:off x="571500" y="3268663"/>
            <a:ext cx="465138" cy="463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
        <p:nvSpPr>
          <p:cNvPr id="21" name="Oval 20"/>
          <p:cNvSpPr/>
          <p:nvPr/>
        </p:nvSpPr>
        <p:spPr>
          <a:xfrm>
            <a:off x="3671888" y="3130550"/>
            <a:ext cx="466725" cy="463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
        <p:nvSpPr>
          <p:cNvPr id="22" name="Oval 21"/>
          <p:cNvSpPr/>
          <p:nvPr/>
        </p:nvSpPr>
        <p:spPr>
          <a:xfrm>
            <a:off x="2190750" y="3243263"/>
            <a:ext cx="466725" cy="463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
        <p:nvSpPr>
          <p:cNvPr id="23" name="Oval 22"/>
          <p:cNvSpPr/>
          <p:nvPr/>
        </p:nvSpPr>
        <p:spPr>
          <a:xfrm>
            <a:off x="4970463" y="3533775"/>
            <a:ext cx="465137" cy="4619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
        <p:nvSpPr>
          <p:cNvPr id="24" name="Oval 23"/>
          <p:cNvSpPr/>
          <p:nvPr/>
        </p:nvSpPr>
        <p:spPr>
          <a:xfrm>
            <a:off x="2427288" y="6257925"/>
            <a:ext cx="466725" cy="4619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000" dirty="0">
                <a:solidFill>
                  <a:schemeClr val="tx1"/>
                </a:solidFill>
                <a:latin typeface="Comic Sans MS" pitchFamily="66" charset="0"/>
              </a:rPr>
              <a:t>H</a:t>
            </a:r>
            <a:r>
              <a:rPr lang="en-GB" sz="2000" baseline="30000" dirty="0">
                <a:solidFill>
                  <a:schemeClr val="tx1"/>
                </a:solidFill>
                <a:latin typeface="Comic Sans MS" pitchFamily="66"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44450"/>
            <a:ext cx="8637588" cy="1433513"/>
          </a:xfrm>
        </p:spPr>
        <p:txBody>
          <a:bodyPr/>
          <a:lstStyle/>
          <a:p>
            <a:pPr algn="l" eaLnBrk="1" hangingPunct="1"/>
            <a:r>
              <a:rPr lang="en-GB" sz="5000" smtClean="0">
                <a:latin typeface="Huxtable"/>
              </a:rPr>
              <a:t>The Electron Transport Chain</a:t>
            </a:r>
          </a:p>
        </p:txBody>
      </p:sp>
      <p:sp>
        <p:nvSpPr>
          <p:cNvPr id="62467" name="Rectangle 3"/>
          <p:cNvSpPr>
            <a:spLocks noGrp="1" noChangeArrowheads="1"/>
          </p:cNvSpPr>
          <p:nvPr>
            <p:ph type="body" idx="1"/>
          </p:nvPr>
        </p:nvSpPr>
        <p:spPr>
          <a:xfrm>
            <a:off x="466725" y="1268413"/>
            <a:ext cx="5113338" cy="3600450"/>
          </a:xfrm>
        </p:spPr>
        <p:txBody>
          <a:bodyPr rtlCol="0">
            <a:normAutofit/>
          </a:bodyPr>
          <a:lstStyle/>
          <a:p>
            <a:pPr marL="0" indent="0" eaLnBrk="1" fontAlgn="auto" hangingPunct="1">
              <a:spcAft>
                <a:spcPts val="0"/>
              </a:spcAft>
              <a:buFont typeface="Arial" panose="020B0604020202020204" pitchFamily="34" charset="0"/>
              <a:buNone/>
              <a:defRPr/>
            </a:pPr>
            <a:r>
              <a:rPr lang="en-GB" sz="2400" dirty="0"/>
              <a:t>The final stage of </a:t>
            </a:r>
            <a:r>
              <a:rPr lang="en-GB" sz="2400" i="1" dirty="0">
                <a:solidFill>
                  <a:srgbClr val="7030A0"/>
                </a:solidFill>
              </a:rPr>
              <a:t>aerobic respiration </a:t>
            </a:r>
            <a:r>
              <a:rPr lang="en-GB" sz="2400" dirty="0"/>
              <a:t>is known as </a:t>
            </a:r>
            <a:r>
              <a:rPr lang="en-GB" sz="2400" b="1" dirty="0">
                <a:solidFill>
                  <a:srgbClr val="FF0000"/>
                </a:solidFill>
                <a:effectLst>
                  <a:outerShdw blurRad="38100" dist="38100" dir="2700000" algn="tl">
                    <a:srgbClr val="000000">
                      <a:alpha val="43137"/>
                    </a:srgbClr>
                  </a:outerShdw>
                </a:effectLst>
              </a:rPr>
              <a:t>oxidative phosphorylation </a:t>
            </a:r>
            <a:r>
              <a:rPr lang="en-GB" sz="2400" dirty="0"/>
              <a:t>(in the presence of oxygen, energy is released to allow phosphorylation of ADP).  </a:t>
            </a:r>
            <a:endParaRPr lang="en-GB" sz="2400" dirty="0" smtClean="0"/>
          </a:p>
          <a:p>
            <a:pPr marL="0" indent="0" eaLnBrk="1" fontAlgn="auto" hangingPunct="1">
              <a:spcAft>
                <a:spcPts val="0"/>
              </a:spcAft>
              <a:buFont typeface="Arial" panose="020B0604020202020204" pitchFamily="34" charset="0"/>
              <a:buNone/>
              <a:defRPr/>
            </a:pPr>
            <a:r>
              <a:rPr lang="en-GB" sz="2400" dirty="0" smtClean="0"/>
              <a:t>This </a:t>
            </a:r>
            <a:r>
              <a:rPr lang="en-GB" sz="2400" dirty="0"/>
              <a:t>occurs in the electron transport chain.  This process requires:</a:t>
            </a:r>
          </a:p>
        </p:txBody>
      </p:sp>
      <p:sp>
        <p:nvSpPr>
          <p:cNvPr id="6" name="Rectangle 3"/>
          <p:cNvSpPr txBox="1">
            <a:spLocks noChangeArrowheads="1"/>
          </p:cNvSpPr>
          <p:nvPr/>
        </p:nvSpPr>
        <p:spPr>
          <a:xfrm>
            <a:off x="107950" y="4365625"/>
            <a:ext cx="8424863" cy="24526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2400" u="sng" dirty="0">
                <a:solidFill>
                  <a:srgbClr val="002060"/>
                </a:solidFill>
              </a:rPr>
              <a:t>Oxygen</a:t>
            </a:r>
            <a:r>
              <a:rPr lang="en-GB" sz="2400" dirty="0"/>
              <a:t> (to accept the electrons and hydrogen at the end)</a:t>
            </a:r>
          </a:p>
          <a:p>
            <a:pPr fontAlgn="auto">
              <a:spcAft>
                <a:spcPts val="0"/>
              </a:spcAft>
              <a:defRPr/>
            </a:pPr>
            <a:r>
              <a:rPr lang="en-GB" sz="2400" b="1" dirty="0">
                <a:solidFill>
                  <a:srgbClr val="FF0066"/>
                </a:solidFill>
              </a:rPr>
              <a:t>Reduced NAD and FAD </a:t>
            </a:r>
            <a:r>
              <a:rPr lang="en-GB" sz="2400" dirty="0"/>
              <a:t>which are carrying </a:t>
            </a:r>
            <a:r>
              <a:rPr lang="en-GB" sz="2400" dirty="0" smtClean="0"/>
              <a:t>protons (H+)</a:t>
            </a:r>
            <a:endParaRPr lang="en-GB" sz="2400" dirty="0"/>
          </a:p>
          <a:p>
            <a:pPr fontAlgn="auto">
              <a:spcAft>
                <a:spcPts val="0"/>
              </a:spcAft>
              <a:defRPr/>
            </a:pPr>
            <a:r>
              <a:rPr lang="en-GB" sz="2400" dirty="0"/>
              <a:t>Electron carriers (</a:t>
            </a:r>
            <a:r>
              <a:rPr lang="en-GB" sz="2400" b="1" i="1" dirty="0">
                <a:solidFill>
                  <a:schemeClr val="accent2">
                    <a:lumMod val="50000"/>
                  </a:schemeClr>
                </a:solidFill>
              </a:rPr>
              <a:t>cytochromes</a:t>
            </a:r>
            <a:r>
              <a:rPr lang="en-GB" sz="2400" dirty="0"/>
              <a:t>)</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linds(horizontal)">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linds(horizontal)">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6988"/>
            <a:ext cx="8229600" cy="1143001"/>
          </a:xfrm>
        </p:spPr>
        <p:txBody>
          <a:bodyPr/>
          <a:lstStyle/>
          <a:p>
            <a:pPr eaLnBrk="1" hangingPunct="1"/>
            <a:r>
              <a:rPr lang="en-GB" smtClean="0">
                <a:latin typeface="Hurry Up"/>
              </a:rPr>
              <a:t>Some points to note</a:t>
            </a:r>
          </a:p>
        </p:txBody>
      </p:sp>
      <p:sp>
        <p:nvSpPr>
          <p:cNvPr id="3" name="Content Placeholder 2"/>
          <p:cNvSpPr>
            <a:spLocks noGrp="1"/>
          </p:cNvSpPr>
          <p:nvPr>
            <p:ph idx="1"/>
          </p:nvPr>
        </p:nvSpPr>
        <p:spPr>
          <a:xfrm>
            <a:off x="457200" y="1125538"/>
            <a:ext cx="8229600" cy="5000625"/>
          </a:xfrm>
        </p:spPr>
        <p:txBody>
          <a:bodyPr rtlCol="0">
            <a:normAutofit/>
          </a:bodyPr>
          <a:lstStyle/>
          <a:p>
            <a:pPr marL="0" indent="0" algn="ctr" eaLnBrk="1" fontAlgn="auto" hangingPunct="1">
              <a:spcAft>
                <a:spcPts val="0"/>
              </a:spcAft>
              <a:buFont typeface="Arial" panose="020B0604020202020204" pitchFamily="34" charset="0"/>
              <a:buNone/>
              <a:defRPr/>
            </a:pPr>
            <a:r>
              <a:rPr lang="en-GB" dirty="0" smtClean="0">
                <a:solidFill>
                  <a:srgbClr val="0070C0"/>
                </a:solidFill>
                <a:effectLst>
                  <a:outerShdw blurRad="38100" dist="38100" dir="2700000" algn="tl">
                    <a:srgbClr val="000000">
                      <a:alpha val="43137"/>
                    </a:srgbClr>
                  </a:outerShdw>
                </a:effectLst>
              </a:rPr>
              <a:t>NADH = Reduced NAD</a:t>
            </a:r>
          </a:p>
          <a:p>
            <a:pPr marL="0" indent="0" algn="ctr" eaLnBrk="1" fontAlgn="auto" hangingPunct="1">
              <a:spcAft>
                <a:spcPts val="0"/>
              </a:spcAft>
              <a:buFont typeface="Arial" panose="020B0604020202020204" pitchFamily="34" charset="0"/>
              <a:buNone/>
              <a:defRPr/>
            </a:pPr>
            <a:r>
              <a:rPr lang="en-GB" dirty="0" smtClean="0">
                <a:solidFill>
                  <a:srgbClr val="FF0000"/>
                </a:solidFill>
                <a:effectLst>
                  <a:outerShdw blurRad="38100" dist="38100" dir="2700000" algn="tl">
                    <a:srgbClr val="000000">
                      <a:alpha val="43137"/>
                    </a:srgbClr>
                  </a:outerShdw>
                </a:effectLst>
              </a:rPr>
              <a:t>Cytochrome = Electron carrier</a:t>
            </a:r>
          </a:p>
          <a:p>
            <a:pPr marL="0" indent="0" algn="ctr" eaLnBrk="1" fontAlgn="auto" hangingPunct="1">
              <a:spcAft>
                <a:spcPts val="0"/>
              </a:spcAft>
              <a:buFont typeface="Arial" panose="020B0604020202020204" pitchFamily="34" charset="0"/>
              <a:buNone/>
              <a:defRPr/>
            </a:pPr>
            <a:endParaRPr lang="en-GB" dirty="0" smtClean="0">
              <a:effectLst>
                <a:outerShdw blurRad="38100" dist="38100" dir="2700000" algn="tl">
                  <a:srgbClr val="000000">
                    <a:alpha val="43137"/>
                  </a:srgbClr>
                </a:outerShdw>
              </a:effectLst>
            </a:endParaRPr>
          </a:p>
          <a:p>
            <a:pPr marL="0" indent="0" algn="ctr" eaLnBrk="1" fontAlgn="auto" hangingPunct="1">
              <a:spcAft>
                <a:spcPts val="0"/>
              </a:spcAft>
              <a:buFont typeface="Arial" panose="020B0604020202020204" pitchFamily="34" charset="0"/>
              <a:buNone/>
              <a:defRPr/>
            </a:pPr>
            <a:r>
              <a:rPr lang="en-GB" dirty="0" smtClean="0">
                <a:effectLst>
                  <a:outerShdw blurRad="38100" dist="38100" dir="2700000" algn="tl">
                    <a:srgbClr val="000000">
                      <a:alpha val="43137"/>
                    </a:srgbClr>
                  </a:outerShdw>
                </a:effectLst>
              </a:rPr>
              <a:t>H		H</a:t>
            </a:r>
            <a:r>
              <a:rPr lang="en-GB" baseline="30000" dirty="0" smtClean="0">
                <a:effectLst>
                  <a:outerShdw blurRad="38100" dist="38100" dir="2700000" algn="tl">
                    <a:srgbClr val="000000">
                      <a:alpha val="43137"/>
                    </a:srgbClr>
                  </a:outerShdw>
                </a:effectLst>
              </a:rPr>
              <a:t>+</a:t>
            </a:r>
            <a:r>
              <a:rPr lang="en-GB" dirty="0" smtClean="0">
                <a:effectLst>
                  <a:outerShdw blurRad="38100" dist="38100" dir="2700000" algn="tl">
                    <a:srgbClr val="000000">
                      <a:alpha val="43137"/>
                    </a:srgbClr>
                  </a:outerShdw>
                </a:effectLst>
              </a:rPr>
              <a:t> + e</a:t>
            </a:r>
            <a:r>
              <a:rPr lang="en-GB" baseline="30000" dirty="0" smtClean="0">
                <a:effectLst>
                  <a:outerShdw blurRad="38100" dist="38100" dir="2700000" algn="tl">
                    <a:srgbClr val="000000">
                      <a:alpha val="43137"/>
                    </a:srgbClr>
                  </a:outerShdw>
                </a:effectLst>
              </a:rPr>
              <a:t>- </a:t>
            </a:r>
          </a:p>
          <a:p>
            <a:pPr marL="0" indent="0" algn="ctr" eaLnBrk="1" fontAlgn="auto" hangingPunct="1">
              <a:spcAft>
                <a:spcPts val="0"/>
              </a:spcAft>
              <a:buFont typeface="Arial" panose="020B0604020202020204" pitchFamily="34" charset="0"/>
              <a:buNone/>
              <a:defRPr/>
            </a:pPr>
            <a:r>
              <a:rPr lang="en-GB" dirty="0" smtClean="0">
                <a:effectLst>
                  <a:outerShdw blurRad="38100" dist="38100" dir="2700000" algn="tl">
                    <a:srgbClr val="000000">
                      <a:alpha val="43137"/>
                    </a:srgbClr>
                  </a:outerShdw>
                </a:effectLst>
              </a:rPr>
              <a:t>(hydrogen atoms are split into protons and electrons)</a:t>
            </a:r>
            <a:endParaRPr lang="en-GB" dirty="0">
              <a:effectLst>
                <a:outerShdw blurRad="38100" dist="38100" dir="2700000" algn="tl">
                  <a:srgbClr val="000000">
                    <a:alpha val="43137"/>
                  </a:srgbClr>
                </a:outerShdw>
              </a:effectLst>
            </a:endParaRPr>
          </a:p>
        </p:txBody>
      </p:sp>
      <p:cxnSp>
        <p:nvCxnSpPr>
          <p:cNvPr id="5" name="Straight Arrow Connector 4"/>
          <p:cNvCxnSpPr/>
          <p:nvPr/>
        </p:nvCxnSpPr>
        <p:spPr>
          <a:xfrm>
            <a:off x="3779912" y="2262188"/>
            <a:ext cx="864096" cy="0"/>
          </a:xfrm>
          <a:prstGeom prst="straightConnector1">
            <a:avLst/>
          </a:prstGeom>
          <a:ln w="28575">
            <a:solidFill>
              <a:schemeClr val="tx1"/>
            </a:solidFill>
            <a:tailEnd type="arrow"/>
          </a:ln>
          <a:effectLst>
            <a:glow rad="101600">
              <a:schemeClr val="tx1">
                <a:lumMod val="50000"/>
                <a:lumOff val="50000"/>
                <a:alpha val="60000"/>
              </a:schemeClr>
            </a:glow>
          </a:effectLst>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4545013"/>
            <a:ext cx="24114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23850" y="3803650"/>
            <a:ext cx="10009188" cy="318293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0" name="Freeform 29"/>
          <p:cNvSpPr/>
          <p:nvPr/>
        </p:nvSpPr>
        <p:spPr>
          <a:xfrm>
            <a:off x="7956376" y="1913756"/>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7" name="Freeform 26"/>
          <p:cNvSpPr/>
          <p:nvPr/>
        </p:nvSpPr>
        <p:spPr>
          <a:xfrm>
            <a:off x="8244408" y="2275334"/>
            <a:ext cx="144016"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pic>
        <p:nvPicPr>
          <p:cNvPr id="46089"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8316913" y="2724150"/>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2"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6264275" y="2709863"/>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0"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4824413" y="2709863"/>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212407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348038" y="2708275"/>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492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619672"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9" name="Freeform 8"/>
          <p:cNvSpPr/>
          <p:nvPr/>
        </p:nvSpPr>
        <p:spPr>
          <a:xfrm>
            <a:off x="3096109"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0" name="Freeform 9"/>
          <p:cNvSpPr/>
          <p:nvPr/>
        </p:nvSpPr>
        <p:spPr>
          <a:xfrm>
            <a:off x="4572000"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2" name="Freeform 11"/>
          <p:cNvSpPr/>
          <p:nvPr/>
        </p:nvSpPr>
        <p:spPr>
          <a:xfrm>
            <a:off x="6048437" y="2636912"/>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4" name="Freeform 13"/>
          <p:cNvSpPr/>
          <p:nvPr/>
        </p:nvSpPr>
        <p:spPr>
          <a:xfrm>
            <a:off x="8100392" y="2635374"/>
            <a:ext cx="648072" cy="1441698"/>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1" name="Oval 20"/>
          <p:cNvSpPr>
            <a:spLocks noChangeArrowheads="1"/>
          </p:cNvSpPr>
          <p:nvPr/>
        </p:nvSpPr>
        <p:spPr bwMode="auto">
          <a:xfrm>
            <a:off x="2195513" y="591343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2" name="Oval 28"/>
          <p:cNvSpPr>
            <a:spLocks noChangeArrowheads="1"/>
          </p:cNvSpPr>
          <p:nvPr/>
        </p:nvSpPr>
        <p:spPr bwMode="auto">
          <a:xfrm>
            <a:off x="6264275" y="852488"/>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6" name="Freeform 25"/>
          <p:cNvSpPr/>
          <p:nvPr/>
        </p:nvSpPr>
        <p:spPr>
          <a:xfrm>
            <a:off x="7740352" y="2707382"/>
            <a:ext cx="288032"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8" name="Freeform 27"/>
          <p:cNvSpPr/>
          <p:nvPr/>
        </p:nvSpPr>
        <p:spPr>
          <a:xfrm>
            <a:off x="828041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9" name="Freeform 28"/>
          <p:cNvSpPr/>
          <p:nvPr/>
        </p:nvSpPr>
        <p:spPr>
          <a:xfrm>
            <a:off x="810039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1" name="Oval 15"/>
          <p:cNvSpPr>
            <a:spLocks noChangeArrowheads="1"/>
          </p:cNvSpPr>
          <p:nvPr/>
        </p:nvSpPr>
        <p:spPr bwMode="auto">
          <a:xfrm>
            <a:off x="5480050" y="5661025"/>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2" name="Oval 31"/>
          <p:cNvSpPr>
            <a:spLocks noChangeArrowheads="1"/>
          </p:cNvSpPr>
          <p:nvPr/>
        </p:nvSpPr>
        <p:spPr bwMode="auto">
          <a:xfrm>
            <a:off x="1116013" y="213201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3" name="Oval 29"/>
          <p:cNvSpPr>
            <a:spLocks noChangeArrowheads="1"/>
          </p:cNvSpPr>
          <p:nvPr/>
        </p:nvSpPr>
        <p:spPr bwMode="auto">
          <a:xfrm>
            <a:off x="4364038" y="551656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4" name="Rectangle 33"/>
          <p:cNvSpPr/>
          <p:nvPr/>
        </p:nvSpPr>
        <p:spPr>
          <a:xfrm>
            <a:off x="701675" y="0"/>
            <a:ext cx="917575" cy="504825"/>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23" name="Oval 29"/>
          <p:cNvSpPr>
            <a:spLocks noChangeArrowheads="1"/>
          </p:cNvSpPr>
          <p:nvPr/>
        </p:nvSpPr>
        <p:spPr bwMode="auto">
          <a:xfrm>
            <a:off x="1423988" y="95250"/>
            <a:ext cx="503237" cy="504825"/>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sp>
        <p:nvSpPr>
          <p:cNvPr id="38" name="Oval 37"/>
          <p:cNvSpPr>
            <a:spLocks noChangeArrowheads="1"/>
          </p:cNvSpPr>
          <p:nvPr/>
        </p:nvSpPr>
        <p:spPr bwMode="auto">
          <a:xfrm>
            <a:off x="1944688" y="1711325"/>
            <a:ext cx="503237"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46127" name="Group 43"/>
          <p:cNvGrpSpPr>
            <a:grpSpLocks/>
          </p:cNvGrpSpPr>
          <p:nvPr/>
        </p:nvGrpSpPr>
        <p:grpSpPr bwMode="auto">
          <a:xfrm rot="529655">
            <a:off x="4460875" y="333375"/>
            <a:ext cx="996950" cy="506413"/>
            <a:chOff x="7392036" y="116352"/>
            <a:chExt cx="996388" cy="505105"/>
          </a:xfrm>
        </p:grpSpPr>
        <p:sp>
          <p:nvSpPr>
            <p:cNvPr id="42" name="Oval 28"/>
            <p:cNvSpPr>
              <a:spLocks noChangeArrowheads="1"/>
            </p:cNvSpPr>
            <p:nvPr/>
          </p:nvSpPr>
          <p:spPr bwMode="auto">
            <a:xfrm>
              <a:off x="7384518" y="107684"/>
              <a:ext cx="502954" cy="505105"/>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43" name="Oval 28"/>
            <p:cNvSpPr>
              <a:spLocks noChangeArrowheads="1"/>
            </p:cNvSpPr>
            <p:nvPr/>
          </p:nvSpPr>
          <p:spPr bwMode="auto">
            <a:xfrm>
              <a:off x="7876199" y="109997"/>
              <a:ext cx="502954" cy="505104"/>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grpSp>
      <p:sp>
        <p:nvSpPr>
          <p:cNvPr id="46" name="Rectangle 45"/>
          <p:cNvSpPr/>
          <p:nvPr/>
        </p:nvSpPr>
        <p:spPr>
          <a:xfrm>
            <a:off x="6880225" y="1844675"/>
            <a:ext cx="935038" cy="468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48" name="Oval 47"/>
          <p:cNvSpPr>
            <a:spLocks noChangeArrowheads="1"/>
          </p:cNvSpPr>
          <p:nvPr/>
        </p:nvSpPr>
        <p:spPr bwMode="auto">
          <a:xfrm>
            <a:off x="3073400" y="2022475"/>
            <a:ext cx="503238"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5" name="Rectangle 34"/>
          <p:cNvSpPr/>
          <p:nvPr/>
        </p:nvSpPr>
        <p:spPr>
          <a:xfrm>
            <a:off x="242888" y="1096963"/>
            <a:ext cx="917575" cy="503237"/>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40" name="Oval 29"/>
          <p:cNvSpPr>
            <a:spLocks noChangeArrowheads="1"/>
          </p:cNvSpPr>
          <p:nvPr/>
        </p:nvSpPr>
        <p:spPr bwMode="auto">
          <a:xfrm>
            <a:off x="1041400" y="1071563"/>
            <a:ext cx="503238" cy="504825"/>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sp>
        <p:nvSpPr>
          <p:cNvPr id="36" name="Rectangle 35"/>
          <p:cNvSpPr/>
          <p:nvPr/>
        </p:nvSpPr>
        <p:spPr>
          <a:xfrm>
            <a:off x="2171700" y="836613"/>
            <a:ext cx="919163" cy="50482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FAD</a:t>
            </a:r>
          </a:p>
        </p:txBody>
      </p:sp>
      <p:sp>
        <p:nvSpPr>
          <p:cNvPr id="41" name="Oval 29"/>
          <p:cNvSpPr>
            <a:spLocks noChangeArrowheads="1"/>
          </p:cNvSpPr>
          <p:nvPr/>
        </p:nvSpPr>
        <p:spPr bwMode="auto">
          <a:xfrm>
            <a:off x="2930525" y="1057275"/>
            <a:ext cx="503238" cy="504825"/>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sp>
        <p:nvSpPr>
          <p:cNvPr id="49" name="Oval 28"/>
          <p:cNvSpPr>
            <a:spLocks noChangeArrowheads="1"/>
          </p:cNvSpPr>
          <p:nvPr/>
        </p:nvSpPr>
        <p:spPr bwMode="auto">
          <a:xfrm>
            <a:off x="3779838" y="145891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0" name="Rounded Rectangle 49"/>
          <p:cNvSpPr/>
          <p:nvPr/>
        </p:nvSpPr>
        <p:spPr>
          <a:xfrm>
            <a:off x="193675" y="4699000"/>
            <a:ext cx="1930400" cy="1214438"/>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Inter membrane space</a:t>
            </a:r>
          </a:p>
        </p:txBody>
      </p:sp>
      <p:sp>
        <p:nvSpPr>
          <p:cNvPr id="51" name="Rounded Rectangle 50"/>
          <p:cNvSpPr/>
          <p:nvPr/>
        </p:nvSpPr>
        <p:spPr>
          <a:xfrm>
            <a:off x="7346950" y="95250"/>
            <a:ext cx="1743075" cy="477838"/>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Matrix</a:t>
            </a:r>
          </a:p>
        </p:txBody>
      </p:sp>
      <p:sp>
        <p:nvSpPr>
          <p:cNvPr id="52" name="Oval 28"/>
          <p:cNvSpPr>
            <a:spLocks noChangeArrowheads="1"/>
          </p:cNvSpPr>
          <p:nvPr/>
        </p:nvSpPr>
        <p:spPr bwMode="auto">
          <a:xfrm>
            <a:off x="7235825" y="1052513"/>
            <a:ext cx="503238" cy="504825"/>
          </a:xfrm>
          <a:prstGeom prst="ellipse">
            <a:avLst/>
          </a:prstGeom>
          <a:solidFill>
            <a:srgbClr val="7030A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P</a:t>
            </a:r>
            <a:r>
              <a:rPr lang="en-GB" sz="2400" b="1" kern="0" baseline="-25000" dirty="0">
                <a:solidFill>
                  <a:schemeClr val="bg1"/>
                </a:solidFill>
                <a:latin typeface="Cambria" pitchFamily="18" charset="0"/>
                <a:cs typeface="+mn-cs"/>
              </a:rPr>
              <a:t>i</a:t>
            </a:r>
          </a:p>
        </p:txBody>
      </p:sp>
      <p:cxnSp>
        <p:nvCxnSpPr>
          <p:cNvPr id="17" name="Straight Arrow Connector 16"/>
          <p:cNvCxnSpPr>
            <a:stCxn id="40" idx="5"/>
            <a:endCxn id="38" idx="1"/>
          </p:cNvCxnSpPr>
          <p:nvPr/>
        </p:nvCxnSpPr>
        <p:spPr>
          <a:xfrm>
            <a:off x="1470025" y="1503363"/>
            <a:ext cx="547688" cy="282575"/>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0" idx="5"/>
            <a:endCxn id="32" idx="0"/>
          </p:cNvCxnSpPr>
          <p:nvPr/>
        </p:nvCxnSpPr>
        <p:spPr>
          <a:xfrm flipH="1">
            <a:off x="1368425" y="1503363"/>
            <a:ext cx="101600" cy="62865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5"/>
            <a:endCxn id="49" idx="2"/>
          </p:cNvCxnSpPr>
          <p:nvPr/>
        </p:nvCxnSpPr>
        <p:spPr>
          <a:xfrm>
            <a:off x="3360738" y="1487488"/>
            <a:ext cx="419100" cy="223837"/>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1" idx="5"/>
            <a:endCxn id="48" idx="0"/>
          </p:cNvCxnSpPr>
          <p:nvPr/>
        </p:nvCxnSpPr>
        <p:spPr>
          <a:xfrm flipH="1">
            <a:off x="3325813" y="1487488"/>
            <a:ext cx="34925" cy="534987"/>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Oval 28"/>
          <p:cNvSpPr>
            <a:spLocks noChangeArrowheads="1"/>
          </p:cNvSpPr>
          <p:nvPr/>
        </p:nvSpPr>
        <p:spPr bwMode="auto">
          <a:xfrm>
            <a:off x="5183188" y="12065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7" name="Oval 28"/>
          <p:cNvSpPr>
            <a:spLocks noChangeArrowheads="1"/>
          </p:cNvSpPr>
          <p:nvPr/>
        </p:nvSpPr>
        <p:spPr bwMode="auto">
          <a:xfrm>
            <a:off x="5983288" y="14097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8" name="Oval 15"/>
          <p:cNvSpPr>
            <a:spLocks noChangeArrowheads="1"/>
          </p:cNvSpPr>
          <p:nvPr/>
        </p:nvSpPr>
        <p:spPr bwMode="auto">
          <a:xfrm>
            <a:off x="6303963" y="4891088"/>
            <a:ext cx="576262"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9" name="Rounded Rectangle 58"/>
          <p:cNvSpPr/>
          <p:nvPr/>
        </p:nvSpPr>
        <p:spPr>
          <a:xfrm>
            <a:off x="2843808" y="4653136"/>
            <a:ext cx="2697048" cy="633888"/>
          </a:xfrm>
          <a:prstGeom prst="roundRect">
            <a:avLst/>
          </a:prstGeom>
          <a:solidFill>
            <a:schemeClr val="accent1">
              <a:lumMod val="60000"/>
              <a:lumOff val="40000"/>
            </a:schemeClr>
          </a:solidFill>
          <a:ln w="38100">
            <a:solidFill>
              <a:schemeClr val="accent1">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latin typeface="Huxtable" pitchFamily="2" charset="0"/>
              </a:rPr>
              <a:t>Electron carriers</a:t>
            </a:r>
          </a:p>
        </p:txBody>
      </p:sp>
      <p:sp>
        <p:nvSpPr>
          <p:cNvPr id="60" name="Rounded Rectangle 59"/>
          <p:cNvSpPr/>
          <p:nvPr/>
        </p:nvSpPr>
        <p:spPr>
          <a:xfrm>
            <a:off x="6715125" y="4618038"/>
            <a:ext cx="2193925" cy="635000"/>
          </a:xfrm>
          <a:prstGeom prst="roundRect">
            <a:avLst/>
          </a:prstGeom>
          <a:solidFill>
            <a:srgbClr val="FF00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ATP Synthase</a:t>
            </a:r>
          </a:p>
        </p:txBody>
      </p:sp>
      <p:cxnSp>
        <p:nvCxnSpPr>
          <p:cNvPr id="16" name="Straight Arrow Connector 15"/>
          <p:cNvCxnSpPr>
            <a:endCxn id="8" idx="6"/>
          </p:cNvCxnSpPr>
          <p:nvPr/>
        </p:nvCxnSpPr>
        <p:spPr>
          <a:xfrm flipH="1" flipV="1">
            <a:off x="2079625" y="4005263"/>
            <a:ext cx="2112963" cy="6477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9" idx="6"/>
          </p:cNvCxnSpPr>
          <p:nvPr/>
        </p:nvCxnSpPr>
        <p:spPr>
          <a:xfrm flipH="1" flipV="1">
            <a:off x="3556000" y="4005263"/>
            <a:ext cx="565150" cy="6477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0" idx="6"/>
          </p:cNvCxnSpPr>
          <p:nvPr/>
        </p:nvCxnSpPr>
        <p:spPr>
          <a:xfrm flipV="1">
            <a:off x="4192588" y="4005263"/>
            <a:ext cx="839787" cy="6477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2" idx="6"/>
          </p:cNvCxnSpPr>
          <p:nvPr/>
        </p:nvCxnSpPr>
        <p:spPr>
          <a:xfrm flipV="1">
            <a:off x="4192588" y="4005263"/>
            <a:ext cx="2316162" cy="6477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0" idx="0"/>
            <a:endCxn id="14" idx="7"/>
          </p:cNvCxnSpPr>
          <p:nvPr/>
        </p:nvCxnSpPr>
        <p:spPr>
          <a:xfrm flipV="1">
            <a:off x="7812088" y="3854450"/>
            <a:ext cx="350837" cy="763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anim calcmode="lin" valueType="num">
                                      <p:cBhvr>
                                        <p:cTn id="22" dur="1000" fill="hold"/>
                                        <p:tgtEl>
                                          <p:spTgt spid="59"/>
                                        </p:tgtEl>
                                        <p:attrNameLst>
                                          <p:attrName>ppt_x</p:attrName>
                                        </p:attrNameLst>
                                      </p:cBhvr>
                                      <p:tavLst>
                                        <p:tav tm="0">
                                          <p:val>
                                            <p:strVal val="#ppt_x"/>
                                          </p:val>
                                        </p:tav>
                                        <p:tav tm="100000">
                                          <p:val>
                                            <p:strVal val="#ppt_x"/>
                                          </p:val>
                                        </p:tav>
                                      </p:tavLst>
                                    </p:anim>
                                    <p:anim calcmode="lin" valueType="num">
                                      <p:cBhvr>
                                        <p:cTn id="2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par>
                                <p:cTn id="32" presetID="22" presetClass="entr" presetSubtype="4"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par>
                                <p:cTn id="35" presetID="22" presetClass="entr" presetSubtype="4"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500"/>
                                        <p:tgtEl>
                                          <p:spTgt spid="6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nodeType="clickEffect">
                                  <p:stCondLst>
                                    <p:cond delay="0"/>
                                  </p:stCondLst>
                                  <p:childTnLst>
                                    <p:animEffect transition="out" filter="fade">
                                      <p:cBhvr>
                                        <p:cTn id="53" dur="500"/>
                                        <p:tgtEl>
                                          <p:spTgt spid="59"/>
                                        </p:tgtEl>
                                      </p:cBhvr>
                                    </p:animEffect>
                                    <p:set>
                                      <p:cBhvr>
                                        <p:cTn id="54" dur="1" fill="hold">
                                          <p:stCondLst>
                                            <p:cond delay="499"/>
                                          </p:stCondLst>
                                        </p:cTn>
                                        <p:tgtEl>
                                          <p:spTgt spid="5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3"/>
                                        </p:tgtEl>
                                      </p:cBhvr>
                                    </p:animEffect>
                                    <p:set>
                                      <p:cBhvr>
                                        <p:cTn id="60" dur="1" fill="hold">
                                          <p:stCondLst>
                                            <p:cond delay="499"/>
                                          </p:stCondLst>
                                        </p:cTn>
                                        <p:tgtEl>
                                          <p:spTgt spid="6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4"/>
                                        </p:tgtEl>
                                      </p:cBhvr>
                                    </p:animEffect>
                                    <p:set>
                                      <p:cBhvr>
                                        <p:cTn id="63" dur="1" fill="hold">
                                          <p:stCondLst>
                                            <p:cond delay="499"/>
                                          </p:stCondLst>
                                        </p:cTn>
                                        <p:tgtEl>
                                          <p:spTgt spid="6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6"/>
                                        </p:tgtEl>
                                      </p:cBhvr>
                                    </p:animEffect>
                                    <p:set>
                                      <p:cBhvr>
                                        <p:cTn id="66" dur="1" fill="hold">
                                          <p:stCondLst>
                                            <p:cond delay="499"/>
                                          </p:stCondLst>
                                        </p:cTn>
                                        <p:tgtEl>
                                          <p:spTgt spid="6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60"/>
                                        </p:tgtEl>
                                      </p:cBhvr>
                                    </p:animEffect>
                                    <p:set>
                                      <p:cBhvr>
                                        <p:cTn id="69" dur="1" fill="hold">
                                          <p:stCondLst>
                                            <p:cond delay="499"/>
                                          </p:stCondLst>
                                        </p:cTn>
                                        <p:tgtEl>
                                          <p:spTgt spid="6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9"/>
                                        </p:tgtEl>
                                      </p:cBhvr>
                                    </p:animEffect>
                                    <p:set>
                                      <p:cBhvr>
                                        <p:cTn id="72" dur="1" fill="hold">
                                          <p:stCondLst>
                                            <p:cond delay="499"/>
                                          </p:stCondLst>
                                        </p:cTn>
                                        <p:tgtEl>
                                          <p:spTgt spid="6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2000"/>
                                        <p:tgtEl>
                                          <p:spTgt spid="40"/>
                                        </p:tgtEl>
                                      </p:cBhvr>
                                    </p:animEffect>
                                    <p:anim calcmode="lin" valueType="num">
                                      <p:cBhvr>
                                        <p:cTn id="78" dur="2000" fill="hold"/>
                                        <p:tgtEl>
                                          <p:spTgt spid="40"/>
                                        </p:tgtEl>
                                        <p:attrNameLst>
                                          <p:attrName>ppt_w</p:attrName>
                                        </p:attrNameLst>
                                      </p:cBhvr>
                                      <p:tavLst>
                                        <p:tav tm="0" fmla="#ppt_w*sin(2.5*pi*$)">
                                          <p:val>
                                            <p:fltVal val="0"/>
                                          </p:val>
                                        </p:tav>
                                        <p:tav tm="100000">
                                          <p:val>
                                            <p:fltVal val="1"/>
                                          </p:val>
                                        </p:tav>
                                      </p:tavLst>
                                    </p:anim>
                                    <p:anim calcmode="lin" valueType="num">
                                      <p:cBhvr>
                                        <p:cTn id="79" dur="2000" fill="hold"/>
                                        <p:tgtEl>
                                          <p:spTgt spid="40"/>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2000"/>
                                        <p:tgtEl>
                                          <p:spTgt spid="36"/>
                                        </p:tgtEl>
                                      </p:cBhvr>
                                    </p:animEffect>
                                    <p:anim calcmode="lin" valueType="num">
                                      <p:cBhvr>
                                        <p:cTn id="83" dur="2000" fill="hold"/>
                                        <p:tgtEl>
                                          <p:spTgt spid="36"/>
                                        </p:tgtEl>
                                        <p:attrNameLst>
                                          <p:attrName>ppt_w</p:attrName>
                                        </p:attrNameLst>
                                      </p:cBhvr>
                                      <p:tavLst>
                                        <p:tav tm="0" fmla="#ppt_w*sin(2.5*pi*$)">
                                          <p:val>
                                            <p:fltVal val="0"/>
                                          </p:val>
                                        </p:tav>
                                        <p:tav tm="100000">
                                          <p:val>
                                            <p:fltVal val="1"/>
                                          </p:val>
                                        </p:tav>
                                      </p:tavLst>
                                    </p:anim>
                                    <p:anim calcmode="lin" valueType="num">
                                      <p:cBhvr>
                                        <p:cTn id="84" dur="2000" fill="hold"/>
                                        <p:tgtEl>
                                          <p:spTgt spid="36"/>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2000"/>
                                        <p:tgtEl>
                                          <p:spTgt spid="35"/>
                                        </p:tgtEl>
                                      </p:cBhvr>
                                    </p:animEffect>
                                    <p:anim calcmode="lin" valueType="num">
                                      <p:cBhvr>
                                        <p:cTn id="88" dur="2000" fill="hold"/>
                                        <p:tgtEl>
                                          <p:spTgt spid="35"/>
                                        </p:tgtEl>
                                        <p:attrNameLst>
                                          <p:attrName>ppt_w</p:attrName>
                                        </p:attrNameLst>
                                      </p:cBhvr>
                                      <p:tavLst>
                                        <p:tav tm="0" fmla="#ppt_w*sin(2.5*pi*$)">
                                          <p:val>
                                            <p:fltVal val="0"/>
                                          </p:val>
                                        </p:tav>
                                        <p:tav tm="100000">
                                          <p:val>
                                            <p:fltVal val="1"/>
                                          </p:val>
                                        </p:tav>
                                      </p:tavLst>
                                    </p:anim>
                                    <p:anim calcmode="lin" valueType="num">
                                      <p:cBhvr>
                                        <p:cTn id="89" dur="2000" fill="hold"/>
                                        <p:tgtEl>
                                          <p:spTgt spid="35"/>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2000"/>
                                        <p:tgtEl>
                                          <p:spTgt spid="41"/>
                                        </p:tgtEl>
                                      </p:cBhvr>
                                    </p:animEffect>
                                    <p:anim calcmode="lin" valueType="num">
                                      <p:cBhvr>
                                        <p:cTn id="93" dur="2000" fill="hold"/>
                                        <p:tgtEl>
                                          <p:spTgt spid="41"/>
                                        </p:tgtEl>
                                        <p:attrNameLst>
                                          <p:attrName>ppt_w</p:attrName>
                                        </p:attrNameLst>
                                      </p:cBhvr>
                                      <p:tavLst>
                                        <p:tav tm="0" fmla="#ppt_w*sin(2.5*pi*$)">
                                          <p:val>
                                            <p:fltVal val="0"/>
                                          </p:val>
                                        </p:tav>
                                        <p:tav tm="100000">
                                          <p:val>
                                            <p:fltVal val="1"/>
                                          </p:val>
                                        </p:tav>
                                      </p:tavLst>
                                    </p:anim>
                                    <p:anim calcmode="lin" valueType="num">
                                      <p:cBhvr>
                                        <p:cTn id="94" dur="2000" fill="hold"/>
                                        <p:tgtEl>
                                          <p:spTgt spid="41"/>
                                        </p:tgtEl>
                                        <p:attrNameLst>
                                          <p:attrName>ppt_h</p:attrName>
                                        </p:attrNameLst>
                                      </p:cBhvr>
                                      <p:tavLst>
                                        <p:tav tm="0">
                                          <p:val>
                                            <p:strVal val="#ppt_h"/>
                                          </p:val>
                                        </p:tav>
                                        <p:tav tm="100000">
                                          <p:val>
                                            <p:strVal val="#ppt_h"/>
                                          </p:val>
                                        </p:tav>
                                      </p:tavLst>
                                    </p:anim>
                                  </p:childTnLst>
                                </p:cTn>
                              </p:par>
                              <p:par>
                                <p:cTn id="95" presetID="45"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2000"/>
                                        <p:tgtEl>
                                          <p:spTgt spid="23"/>
                                        </p:tgtEl>
                                      </p:cBhvr>
                                    </p:animEffect>
                                    <p:anim calcmode="lin" valueType="num">
                                      <p:cBhvr>
                                        <p:cTn id="98" dur="2000" fill="hold"/>
                                        <p:tgtEl>
                                          <p:spTgt spid="23"/>
                                        </p:tgtEl>
                                        <p:attrNameLst>
                                          <p:attrName>ppt_w</p:attrName>
                                        </p:attrNameLst>
                                      </p:cBhvr>
                                      <p:tavLst>
                                        <p:tav tm="0" fmla="#ppt_w*sin(2.5*pi*$)">
                                          <p:val>
                                            <p:fltVal val="0"/>
                                          </p:val>
                                        </p:tav>
                                        <p:tav tm="100000">
                                          <p:val>
                                            <p:fltVal val="1"/>
                                          </p:val>
                                        </p:tav>
                                      </p:tavLst>
                                    </p:anim>
                                    <p:anim calcmode="lin" valueType="num">
                                      <p:cBhvr>
                                        <p:cTn id="99" dur="2000" fill="hold"/>
                                        <p:tgtEl>
                                          <p:spTgt spid="23"/>
                                        </p:tgtEl>
                                        <p:attrNameLst>
                                          <p:attrName>ppt_h</p:attrName>
                                        </p:attrNameLst>
                                      </p:cBhvr>
                                      <p:tavLst>
                                        <p:tav tm="0">
                                          <p:val>
                                            <p:strVal val="#ppt_h"/>
                                          </p:val>
                                        </p:tav>
                                        <p:tav tm="100000">
                                          <p:val>
                                            <p:strVal val="#ppt_h"/>
                                          </p:val>
                                        </p:tav>
                                      </p:tavLst>
                                    </p:anim>
                                  </p:childTnLst>
                                </p:cTn>
                              </p:par>
                              <p:par>
                                <p:cTn id="100" presetID="45"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2000"/>
                                        <p:tgtEl>
                                          <p:spTgt spid="34"/>
                                        </p:tgtEl>
                                      </p:cBhvr>
                                    </p:animEffect>
                                    <p:anim calcmode="lin" valueType="num">
                                      <p:cBhvr>
                                        <p:cTn id="103" dur="2000" fill="hold"/>
                                        <p:tgtEl>
                                          <p:spTgt spid="34"/>
                                        </p:tgtEl>
                                        <p:attrNameLst>
                                          <p:attrName>ppt_w</p:attrName>
                                        </p:attrNameLst>
                                      </p:cBhvr>
                                      <p:tavLst>
                                        <p:tav tm="0" fmla="#ppt_w*sin(2.5*pi*$)">
                                          <p:val>
                                            <p:fltVal val="0"/>
                                          </p:val>
                                        </p:tav>
                                        <p:tav tm="100000">
                                          <p:val>
                                            <p:fltVal val="1"/>
                                          </p:val>
                                        </p:tav>
                                      </p:tavLst>
                                    </p:anim>
                                    <p:anim calcmode="lin" valueType="num">
                                      <p:cBhvr>
                                        <p:cTn id="104"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up)">
                                      <p:cBhvr>
                                        <p:cTn id="109" dur="500"/>
                                        <p:tgtEl>
                                          <p:spTgt spid="54"/>
                                        </p:tgtEl>
                                      </p:cBhvr>
                                    </p:animEffect>
                                  </p:childTnLst>
                                </p:cTn>
                              </p:par>
                              <p:par>
                                <p:cTn id="110" presetID="22" presetClass="entr" presetSubtype="1" fill="hold" nodeType="with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up)">
                                      <p:cBhvr>
                                        <p:cTn id="112" dur="500"/>
                                        <p:tgtEl>
                                          <p:spTgt spid="17"/>
                                        </p:tgtEl>
                                      </p:cBhvr>
                                    </p:animEffect>
                                  </p:childTnLst>
                                </p:cTn>
                              </p:par>
                              <p:par>
                                <p:cTn id="113" presetID="22" presetClass="entr" presetSubtype="1"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up)">
                                      <p:cBhvr>
                                        <p:cTn id="115" dur="500"/>
                                        <p:tgtEl>
                                          <p:spTgt spid="56"/>
                                        </p:tgtEl>
                                      </p:cBhvr>
                                    </p:animEffect>
                                  </p:childTnLst>
                                </p:cTn>
                              </p:par>
                              <p:par>
                                <p:cTn id="116" presetID="22" presetClass="entr" presetSubtype="1"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1000"/>
                                        <p:tgtEl>
                                          <p:spTgt spid="38"/>
                                        </p:tgtEl>
                                      </p:cBhvr>
                                    </p:animEffect>
                                    <p:anim calcmode="lin" valueType="num">
                                      <p:cBhvr>
                                        <p:cTn id="129" dur="1000" fill="hold"/>
                                        <p:tgtEl>
                                          <p:spTgt spid="38"/>
                                        </p:tgtEl>
                                        <p:attrNameLst>
                                          <p:attrName>ppt_x</p:attrName>
                                        </p:attrNameLst>
                                      </p:cBhvr>
                                      <p:tavLst>
                                        <p:tav tm="0">
                                          <p:val>
                                            <p:strVal val="#ppt_x"/>
                                          </p:val>
                                        </p:tav>
                                        <p:tav tm="100000">
                                          <p:val>
                                            <p:strVal val="#ppt_x"/>
                                          </p:val>
                                        </p:tav>
                                      </p:tavLst>
                                    </p:anim>
                                    <p:anim calcmode="lin" valueType="num">
                                      <p:cBhvr>
                                        <p:cTn id="130" dur="1000" fill="hold"/>
                                        <p:tgtEl>
                                          <p:spTgt spid="38"/>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xit" presetSubtype="0" fill="hold" grpId="1" nodeType="clickEffect">
                                  <p:stCondLst>
                                    <p:cond delay="0"/>
                                  </p:stCondLst>
                                  <p:childTnLst>
                                    <p:animEffect transition="out" filter="fade">
                                      <p:cBhvr>
                                        <p:cTn id="144" dur="500"/>
                                        <p:tgtEl>
                                          <p:spTgt spid="40"/>
                                        </p:tgtEl>
                                      </p:cBhvr>
                                    </p:animEffect>
                                    <p:set>
                                      <p:cBhvr>
                                        <p:cTn id="145" dur="1" fill="hold">
                                          <p:stCondLst>
                                            <p:cond delay="499"/>
                                          </p:stCondLst>
                                        </p:cTn>
                                        <p:tgtEl>
                                          <p:spTgt spid="4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1"/>
                                        </p:tgtEl>
                                      </p:cBhvr>
                                    </p:animEffect>
                                    <p:set>
                                      <p:cBhvr>
                                        <p:cTn id="148" dur="1" fill="hold">
                                          <p:stCondLst>
                                            <p:cond delay="499"/>
                                          </p:stCondLst>
                                        </p:cTn>
                                        <p:tgtEl>
                                          <p:spTgt spid="41"/>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7"/>
                                        </p:tgtEl>
                                      </p:cBhvr>
                                    </p:animEffect>
                                    <p:set>
                                      <p:cBhvr>
                                        <p:cTn id="154" dur="1" fill="hold">
                                          <p:stCondLst>
                                            <p:cond delay="499"/>
                                          </p:stCondLst>
                                        </p:cTn>
                                        <p:tgtEl>
                                          <p:spTgt spid="17"/>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55"/>
                                        </p:tgtEl>
                                      </p:cBhvr>
                                    </p:animEffect>
                                    <p:set>
                                      <p:cBhvr>
                                        <p:cTn id="160" dur="1" fill="hold">
                                          <p:stCondLst>
                                            <p:cond delay="499"/>
                                          </p:stCondLst>
                                        </p:cTn>
                                        <p:tgtEl>
                                          <p:spTgt spid="55"/>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xit" presetSubtype="9" fill="hold" grpId="1" nodeType="clickEffect">
                                  <p:stCondLst>
                                    <p:cond delay="0"/>
                                  </p:stCondLst>
                                  <p:childTnLst>
                                    <p:anim calcmode="lin" valueType="num">
                                      <p:cBhvr additive="base">
                                        <p:cTn id="164" dur="3000"/>
                                        <p:tgtEl>
                                          <p:spTgt spid="36"/>
                                        </p:tgtEl>
                                        <p:attrNameLst>
                                          <p:attrName>ppt_x</p:attrName>
                                        </p:attrNameLst>
                                      </p:cBhvr>
                                      <p:tavLst>
                                        <p:tav tm="0">
                                          <p:val>
                                            <p:strVal val="ppt_x"/>
                                          </p:val>
                                        </p:tav>
                                        <p:tav tm="100000">
                                          <p:val>
                                            <p:strVal val="0-ppt_w/2"/>
                                          </p:val>
                                        </p:tav>
                                      </p:tavLst>
                                    </p:anim>
                                    <p:anim calcmode="lin" valueType="num">
                                      <p:cBhvr additive="base">
                                        <p:cTn id="165" dur="3000"/>
                                        <p:tgtEl>
                                          <p:spTgt spid="36"/>
                                        </p:tgtEl>
                                        <p:attrNameLst>
                                          <p:attrName>ppt_y</p:attrName>
                                        </p:attrNameLst>
                                      </p:cBhvr>
                                      <p:tavLst>
                                        <p:tav tm="0">
                                          <p:val>
                                            <p:strVal val="ppt_y"/>
                                          </p:val>
                                        </p:tav>
                                        <p:tav tm="100000">
                                          <p:val>
                                            <p:strVal val="0-ppt_h/2"/>
                                          </p:val>
                                        </p:tav>
                                      </p:tavLst>
                                    </p:anim>
                                    <p:set>
                                      <p:cBhvr>
                                        <p:cTn id="166" dur="1" fill="hold">
                                          <p:stCondLst>
                                            <p:cond delay="2999"/>
                                          </p:stCondLst>
                                        </p:cTn>
                                        <p:tgtEl>
                                          <p:spTgt spid="36"/>
                                        </p:tgtEl>
                                        <p:attrNameLst>
                                          <p:attrName>style.visibility</p:attrName>
                                        </p:attrNameLst>
                                      </p:cBhvr>
                                      <p:to>
                                        <p:strVal val="hidden"/>
                                      </p:to>
                                    </p:set>
                                  </p:childTnLst>
                                </p:cTn>
                              </p:par>
                              <p:par>
                                <p:cTn id="167" presetID="2" presetClass="exit" presetSubtype="9" fill="hold" grpId="1" nodeType="withEffect">
                                  <p:stCondLst>
                                    <p:cond delay="0"/>
                                  </p:stCondLst>
                                  <p:childTnLst>
                                    <p:anim calcmode="lin" valueType="num">
                                      <p:cBhvr additive="base">
                                        <p:cTn id="168" dur="3000"/>
                                        <p:tgtEl>
                                          <p:spTgt spid="35"/>
                                        </p:tgtEl>
                                        <p:attrNameLst>
                                          <p:attrName>ppt_x</p:attrName>
                                        </p:attrNameLst>
                                      </p:cBhvr>
                                      <p:tavLst>
                                        <p:tav tm="0">
                                          <p:val>
                                            <p:strVal val="ppt_x"/>
                                          </p:val>
                                        </p:tav>
                                        <p:tav tm="100000">
                                          <p:val>
                                            <p:strVal val="0-ppt_w/2"/>
                                          </p:val>
                                        </p:tav>
                                      </p:tavLst>
                                    </p:anim>
                                    <p:anim calcmode="lin" valueType="num">
                                      <p:cBhvr additive="base">
                                        <p:cTn id="169" dur="3000"/>
                                        <p:tgtEl>
                                          <p:spTgt spid="35"/>
                                        </p:tgtEl>
                                        <p:attrNameLst>
                                          <p:attrName>ppt_y</p:attrName>
                                        </p:attrNameLst>
                                      </p:cBhvr>
                                      <p:tavLst>
                                        <p:tav tm="0">
                                          <p:val>
                                            <p:strVal val="ppt_y"/>
                                          </p:val>
                                        </p:tav>
                                        <p:tav tm="100000">
                                          <p:val>
                                            <p:strVal val="0-ppt_h/2"/>
                                          </p:val>
                                        </p:tav>
                                      </p:tavLst>
                                    </p:anim>
                                    <p:set>
                                      <p:cBhvr>
                                        <p:cTn id="170" dur="1" fill="hold">
                                          <p:stCondLst>
                                            <p:cond delay="2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23" grpId="0" animBg="1"/>
      <p:bldP spid="38" grpId="0" animBg="1"/>
      <p:bldP spid="48" grpId="0" animBg="1"/>
      <p:bldP spid="35" grpId="0" animBg="1"/>
      <p:bldP spid="35" grpId="1" animBg="1"/>
      <p:bldP spid="40" grpId="0" animBg="1"/>
      <p:bldP spid="40" grpId="1" animBg="1"/>
      <p:bldP spid="36" grpId="0" animBg="1"/>
      <p:bldP spid="36" grpId="1" animBg="1"/>
      <p:bldP spid="41" grpId="0" animBg="1"/>
      <p:bldP spid="41" grpId="1" animBg="1"/>
      <p:bldP spid="49" grpId="0" animBg="1"/>
      <p:bldP spid="50" grpId="0" animBg="1"/>
      <p:bldP spid="51" grpId="0" animBg="1"/>
      <p:bldP spid="60" grpId="0" animBg="1"/>
      <p:bldP spid="6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23850" y="3803650"/>
            <a:ext cx="10009188" cy="318293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0" name="Freeform 29"/>
          <p:cNvSpPr/>
          <p:nvPr/>
        </p:nvSpPr>
        <p:spPr>
          <a:xfrm>
            <a:off x="7956376" y="1913756"/>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7" name="Freeform 26"/>
          <p:cNvSpPr/>
          <p:nvPr/>
        </p:nvSpPr>
        <p:spPr>
          <a:xfrm>
            <a:off x="8244408" y="2275334"/>
            <a:ext cx="144016"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pic>
        <p:nvPicPr>
          <p:cNvPr id="47113"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8316913" y="2724150"/>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2"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6264275" y="2709863"/>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0"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4824413" y="2709863"/>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212407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348038" y="2708275"/>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492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619672"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9" name="Freeform 8"/>
          <p:cNvSpPr/>
          <p:nvPr/>
        </p:nvSpPr>
        <p:spPr>
          <a:xfrm>
            <a:off x="3096109"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0" name="Freeform 9"/>
          <p:cNvSpPr/>
          <p:nvPr/>
        </p:nvSpPr>
        <p:spPr>
          <a:xfrm>
            <a:off x="4572000"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2" name="Freeform 11"/>
          <p:cNvSpPr/>
          <p:nvPr/>
        </p:nvSpPr>
        <p:spPr>
          <a:xfrm>
            <a:off x="6048437" y="2636912"/>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4" name="Freeform 13"/>
          <p:cNvSpPr/>
          <p:nvPr/>
        </p:nvSpPr>
        <p:spPr>
          <a:xfrm>
            <a:off x="8100392" y="2635374"/>
            <a:ext cx="648072" cy="1441698"/>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0" name="Oval 15"/>
          <p:cNvSpPr>
            <a:spLocks noChangeArrowheads="1"/>
          </p:cNvSpPr>
          <p:nvPr/>
        </p:nvSpPr>
        <p:spPr bwMode="auto">
          <a:xfrm>
            <a:off x="6303963" y="4891088"/>
            <a:ext cx="576262"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1" name="Oval 20"/>
          <p:cNvSpPr>
            <a:spLocks noChangeArrowheads="1"/>
          </p:cNvSpPr>
          <p:nvPr/>
        </p:nvSpPr>
        <p:spPr bwMode="auto">
          <a:xfrm>
            <a:off x="2195513" y="591343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2" name="Oval 28"/>
          <p:cNvSpPr>
            <a:spLocks noChangeArrowheads="1"/>
          </p:cNvSpPr>
          <p:nvPr/>
        </p:nvSpPr>
        <p:spPr bwMode="auto">
          <a:xfrm>
            <a:off x="6264275" y="852488"/>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6" name="Freeform 25"/>
          <p:cNvSpPr/>
          <p:nvPr/>
        </p:nvSpPr>
        <p:spPr>
          <a:xfrm>
            <a:off x="7740352" y="2707382"/>
            <a:ext cx="288032"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8" name="Freeform 27"/>
          <p:cNvSpPr/>
          <p:nvPr/>
        </p:nvSpPr>
        <p:spPr>
          <a:xfrm>
            <a:off x="828041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9" name="Freeform 28"/>
          <p:cNvSpPr/>
          <p:nvPr/>
        </p:nvSpPr>
        <p:spPr>
          <a:xfrm>
            <a:off x="810039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1" name="Oval 15"/>
          <p:cNvSpPr>
            <a:spLocks noChangeArrowheads="1"/>
          </p:cNvSpPr>
          <p:nvPr/>
        </p:nvSpPr>
        <p:spPr bwMode="auto">
          <a:xfrm>
            <a:off x="5480050" y="5661025"/>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2" name="Oval 31"/>
          <p:cNvSpPr>
            <a:spLocks noChangeArrowheads="1"/>
          </p:cNvSpPr>
          <p:nvPr/>
        </p:nvSpPr>
        <p:spPr bwMode="auto">
          <a:xfrm>
            <a:off x="1116013" y="213201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3" name="Oval 29"/>
          <p:cNvSpPr>
            <a:spLocks noChangeArrowheads="1"/>
          </p:cNvSpPr>
          <p:nvPr/>
        </p:nvSpPr>
        <p:spPr bwMode="auto">
          <a:xfrm>
            <a:off x="4364038" y="551656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47149" name="Group 1"/>
          <p:cNvGrpSpPr>
            <a:grpSpLocks/>
          </p:cNvGrpSpPr>
          <p:nvPr/>
        </p:nvGrpSpPr>
        <p:grpSpPr bwMode="auto">
          <a:xfrm>
            <a:off x="701675" y="0"/>
            <a:ext cx="1225550" cy="600075"/>
            <a:chOff x="701570" y="0"/>
            <a:chExt cx="1225712" cy="599605"/>
          </a:xfrm>
        </p:grpSpPr>
        <p:sp>
          <p:nvSpPr>
            <p:cNvPr id="34" name="Rectangle 33"/>
            <p:cNvSpPr/>
            <p:nvPr/>
          </p:nvSpPr>
          <p:spPr>
            <a:xfrm>
              <a:off x="701570" y="0"/>
              <a:ext cx="917696" cy="504430"/>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23" name="Oval 29"/>
            <p:cNvSpPr>
              <a:spLocks noChangeArrowheads="1"/>
            </p:cNvSpPr>
            <p:nvPr/>
          </p:nvSpPr>
          <p:spPr bwMode="auto">
            <a:xfrm>
              <a:off x="1423978" y="95175"/>
              <a:ext cx="503304" cy="50443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grpSp>
      <p:sp>
        <p:nvSpPr>
          <p:cNvPr id="38" name="Oval 37"/>
          <p:cNvSpPr>
            <a:spLocks noChangeArrowheads="1"/>
          </p:cNvSpPr>
          <p:nvPr/>
        </p:nvSpPr>
        <p:spPr bwMode="auto">
          <a:xfrm>
            <a:off x="1944688" y="1711325"/>
            <a:ext cx="503237"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47151" name="Group 43"/>
          <p:cNvGrpSpPr>
            <a:grpSpLocks/>
          </p:cNvGrpSpPr>
          <p:nvPr/>
        </p:nvGrpSpPr>
        <p:grpSpPr bwMode="auto">
          <a:xfrm rot="529655">
            <a:off x="4460875" y="333375"/>
            <a:ext cx="996950" cy="506413"/>
            <a:chOff x="7392036" y="116352"/>
            <a:chExt cx="996388" cy="505105"/>
          </a:xfrm>
        </p:grpSpPr>
        <p:sp>
          <p:nvSpPr>
            <p:cNvPr id="42" name="Oval 28"/>
            <p:cNvSpPr>
              <a:spLocks noChangeArrowheads="1"/>
            </p:cNvSpPr>
            <p:nvPr/>
          </p:nvSpPr>
          <p:spPr bwMode="auto">
            <a:xfrm>
              <a:off x="7384518" y="107684"/>
              <a:ext cx="502954" cy="505105"/>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43" name="Oval 28"/>
            <p:cNvSpPr>
              <a:spLocks noChangeArrowheads="1"/>
            </p:cNvSpPr>
            <p:nvPr/>
          </p:nvSpPr>
          <p:spPr bwMode="auto">
            <a:xfrm>
              <a:off x="7876199" y="109997"/>
              <a:ext cx="502954" cy="505104"/>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grpSp>
      <p:sp>
        <p:nvSpPr>
          <p:cNvPr id="46" name="Rectangle 45"/>
          <p:cNvSpPr/>
          <p:nvPr/>
        </p:nvSpPr>
        <p:spPr>
          <a:xfrm>
            <a:off x="6880225" y="1844675"/>
            <a:ext cx="935038" cy="468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48" name="Oval 47"/>
          <p:cNvSpPr>
            <a:spLocks noChangeArrowheads="1"/>
          </p:cNvSpPr>
          <p:nvPr/>
        </p:nvSpPr>
        <p:spPr bwMode="auto">
          <a:xfrm>
            <a:off x="3073400" y="2022475"/>
            <a:ext cx="503238"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49" name="Oval 28"/>
          <p:cNvSpPr>
            <a:spLocks noChangeArrowheads="1"/>
          </p:cNvSpPr>
          <p:nvPr/>
        </p:nvSpPr>
        <p:spPr bwMode="auto">
          <a:xfrm>
            <a:off x="3779838" y="145891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0" name="Rounded Rectangle 49"/>
          <p:cNvSpPr/>
          <p:nvPr/>
        </p:nvSpPr>
        <p:spPr>
          <a:xfrm>
            <a:off x="34925" y="4662488"/>
            <a:ext cx="1892300" cy="1214437"/>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Inter membrane space</a:t>
            </a:r>
          </a:p>
        </p:txBody>
      </p:sp>
      <p:sp>
        <p:nvSpPr>
          <p:cNvPr id="51" name="Rounded Rectangle 50"/>
          <p:cNvSpPr/>
          <p:nvPr/>
        </p:nvSpPr>
        <p:spPr>
          <a:xfrm>
            <a:off x="7346950" y="95250"/>
            <a:ext cx="1743075" cy="477838"/>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Matrix</a:t>
            </a:r>
          </a:p>
        </p:txBody>
      </p:sp>
      <p:sp>
        <p:nvSpPr>
          <p:cNvPr id="52" name="Oval 28"/>
          <p:cNvSpPr>
            <a:spLocks noChangeArrowheads="1"/>
          </p:cNvSpPr>
          <p:nvPr/>
        </p:nvSpPr>
        <p:spPr bwMode="auto">
          <a:xfrm>
            <a:off x="7235825" y="1052513"/>
            <a:ext cx="503238" cy="504825"/>
          </a:xfrm>
          <a:prstGeom prst="ellipse">
            <a:avLst/>
          </a:prstGeom>
          <a:solidFill>
            <a:srgbClr val="7030A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P</a:t>
            </a:r>
            <a:r>
              <a:rPr lang="en-GB" sz="2400" b="1" kern="0" baseline="-25000" dirty="0">
                <a:solidFill>
                  <a:schemeClr val="bg1"/>
                </a:solidFill>
                <a:latin typeface="Cambria" pitchFamily="18" charset="0"/>
                <a:cs typeface="+mn-cs"/>
              </a:rPr>
              <a:t>i</a:t>
            </a:r>
          </a:p>
        </p:txBody>
      </p:sp>
      <p:sp>
        <p:nvSpPr>
          <p:cNvPr id="53" name="Oval 28"/>
          <p:cNvSpPr>
            <a:spLocks noChangeArrowheads="1"/>
          </p:cNvSpPr>
          <p:nvPr/>
        </p:nvSpPr>
        <p:spPr bwMode="auto">
          <a:xfrm>
            <a:off x="5183188" y="12065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8" name="Oval 28"/>
          <p:cNvSpPr>
            <a:spLocks noChangeArrowheads="1"/>
          </p:cNvSpPr>
          <p:nvPr/>
        </p:nvSpPr>
        <p:spPr bwMode="auto">
          <a:xfrm>
            <a:off x="5983288" y="14097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7" name="Freeform 6"/>
          <p:cNvSpPr/>
          <p:nvPr/>
        </p:nvSpPr>
        <p:spPr>
          <a:xfrm rot="21253983">
            <a:off x="4665874" y="1516816"/>
            <a:ext cx="991065" cy="3103412"/>
          </a:xfrm>
          <a:custGeom>
            <a:avLst/>
            <a:gdLst>
              <a:gd name="connsiteX0" fmla="*/ 786475 w 786475"/>
              <a:gd name="connsiteY0" fmla="*/ 0 h 2891118"/>
              <a:gd name="connsiteX1" fmla="*/ 356169 w 786475"/>
              <a:gd name="connsiteY1" fmla="*/ 712694 h 2891118"/>
              <a:gd name="connsiteX2" fmla="*/ 46887 w 786475"/>
              <a:gd name="connsiteY2" fmla="*/ 1775012 h 2891118"/>
              <a:gd name="connsiteX3" fmla="*/ 6546 w 786475"/>
              <a:gd name="connsiteY3" fmla="*/ 2891118 h 2891118"/>
            </a:gdLst>
            <a:ahLst/>
            <a:cxnLst>
              <a:cxn ang="0">
                <a:pos x="connsiteX0" y="connsiteY0"/>
              </a:cxn>
              <a:cxn ang="0">
                <a:pos x="connsiteX1" y="connsiteY1"/>
              </a:cxn>
              <a:cxn ang="0">
                <a:pos x="connsiteX2" y="connsiteY2"/>
              </a:cxn>
              <a:cxn ang="0">
                <a:pos x="connsiteX3" y="connsiteY3"/>
              </a:cxn>
            </a:cxnLst>
            <a:rect l="l" t="t" r="r" b="b"/>
            <a:pathLst>
              <a:path w="786475" h="2891118">
                <a:moveTo>
                  <a:pt x="786475" y="0"/>
                </a:moveTo>
                <a:cubicBezTo>
                  <a:pt x="632954" y="208429"/>
                  <a:pt x="479434" y="416859"/>
                  <a:pt x="356169" y="712694"/>
                </a:cubicBezTo>
                <a:cubicBezTo>
                  <a:pt x="232904" y="1008529"/>
                  <a:pt x="105157" y="1411941"/>
                  <a:pt x="46887" y="1775012"/>
                </a:cubicBezTo>
                <a:cubicBezTo>
                  <a:pt x="-11383" y="2138083"/>
                  <a:pt x="-2419" y="2514600"/>
                  <a:pt x="6546" y="2891118"/>
                </a:cubicBezTo>
              </a:path>
            </a:pathLst>
          </a:custGeom>
          <a:ln w="38100">
            <a:solidFill>
              <a:srgbClr val="FFC000"/>
            </a:solidFill>
            <a:headEnd type="none" w="med" len="med"/>
            <a:tailEnd type="triangle" w="med"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59" name="Freeform 58"/>
          <p:cNvSpPr/>
          <p:nvPr/>
        </p:nvSpPr>
        <p:spPr>
          <a:xfrm rot="21253983">
            <a:off x="3187609" y="1737854"/>
            <a:ext cx="971256" cy="3384930"/>
          </a:xfrm>
          <a:custGeom>
            <a:avLst/>
            <a:gdLst>
              <a:gd name="connsiteX0" fmla="*/ 786475 w 786475"/>
              <a:gd name="connsiteY0" fmla="*/ 0 h 2891118"/>
              <a:gd name="connsiteX1" fmla="*/ 356169 w 786475"/>
              <a:gd name="connsiteY1" fmla="*/ 712694 h 2891118"/>
              <a:gd name="connsiteX2" fmla="*/ 46887 w 786475"/>
              <a:gd name="connsiteY2" fmla="*/ 1775012 h 2891118"/>
              <a:gd name="connsiteX3" fmla="*/ 6546 w 786475"/>
              <a:gd name="connsiteY3" fmla="*/ 2891118 h 2891118"/>
            </a:gdLst>
            <a:ahLst/>
            <a:cxnLst>
              <a:cxn ang="0">
                <a:pos x="connsiteX0" y="connsiteY0"/>
              </a:cxn>
              <a:cxn ang="0">
                <a:pos x="connsiteX1" y="connsiteY1"/>
              </a:cxn>
              <a:cxn ang="0">
                <a:pos x="connsiteX2" y="connsiteY2"/>
              </a:cxn>
              <a:cxn ang="0">
                <a:pos x="connsiteX3" y="connsiteY3"/>
              </a:cxn>
            </a:cxnLst>
            <a:rect l="l" t="t" r="r" b="b"/>
            <a:pathLst>
              <a:path w="786475" h="2891118">
                <a:moveTo>
                  <a:pt x="786475" y="0"/>
                </a:moveTo>
                <a:cubicBezTo>
                  <a:pt x="632954" y="208429"/>
                  <a:pt x="479434" y="416859"/>
                  <a:pt x="356169" y="712694"/>
                </a:cubicBezTo>
                <a:cubicBezTo>
                  <a:pt x="232904" y="1008529"/>
                  <a:pt x="105157" y="1411941"/>
                  <a:pt x="46887" y="1775012"/>
                </a:cubicBezTo>
                <a:cubicBezTo>
                  <a:pt x="-11383" y="2138083"/>
                  <a:pt x="-2419" y="2514600"/>
                  <a:pt x="6546" y="2891118"/>
                </a:cubicBezTo>
              </a:path>
            </a:pathLst>
          </a:custGeom>
          <a:ln w="38100">
            <a:solidFill>
              <a:srgbClr val="FFC000"/>
            </a:solidFill>
            <a:headEnd type="none" w="med" len="med"/>
            <a:tailEnd type="triangle" w="med"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60" name="Freeform 59"/>
          <p:cNvSpPr/>
          <p:nvPr/>
        </p:nvSpPr>
        <p:spPr>
          <a:xfrm rot="21253983" flipH="1">
            <a:off x="1520707" y="2376449"/>
            <a:ext cx="692392" cy="2555764"/>
          </a:xfrm>
          <a:custGeom>
            <a:avLst/>
            <a:gdLst>
              <a:gd name="connsiteX0" fmla="*/ 786475 w 786475"/>
              <a:gd name="connsiteY0" fmla="*/ 0 h 2891118"/>
              <a:gd name="connsiteX1" fmla="*/ 356169 w 786475"/>
              <a:gd name="connsiteY1" fmla="*/ 712694 h 2891118"/>
              <a:gd name="connsiteX2" fmla="*/ 46887 w 786475"/>
              <a:gd name="connsiteY2" fmla="*/ 1775012 h 2891118"/>
              <a:gd name="connsiteX3" fmla="*/ 6546 w 786475"/>
              <a:gd name="connsiteY3" fmla="*/ 2891118 h 2891118"/>
            </a:gdLst>
            <a:ahLst/>
            <a:cxnLst>
              <a:cxn ang="0">
                <a:pos x="connsiteX0" y="connsiteY0"/>
              </a:cxn>
              <a:cxn ang="0">
                <a:pos x="connsiteX1" y="connsiteY1"/>
              </a:cxn>
              <a:cxn ang="0">
                <a:pos x="connsiteX2" y="connsiteY2"/>
              </a:cxn>
              <a:cxn ang="0">
                <a:pos x="connsiteX3" y="connsiteY3"/>
              </a:cxn>
            </a:cxnLst>
            <a:rect l="l" t="t" r="r" b="b"/>
            <a:pathLst>
              <a:path w="786475" h="2891118">
                <a:moveTo>
                  <a:pt x="786475" y="0"/>
                </a:moveTo>
                <a:cubicBezTo>
                  <a:pt x="632954" y="208429"/>
                  <a:pt x="479434" y="416859"/>
                  <a:pt x="356169" y="712694"/>
                </a:cubicBezTo>
                <a:cubicBezTo>
                  <a:pt x="232904" y="1008529"/>
                  <a:pt x="105157" y="1411941"/>
                  <a:pt x="46887" y="1775012"/>
                </a:cubicBezTo>
                <a:cubicBezTo>
                  <a:pt x="-11383" y="2138083"/>
                  <a:pt x="-2419" y="2514600"/>
                  <a:pt x="6546" y="2891118"/>
                </a:cubicBezTo>
              </a:path>
            </a:pathLst>
          </a:custGeom>
          <a:ln w="38100">
            <a:solidFill>
              <a:srgbClr val="FFC000"/>
            </a:solidFill>
            <a:headEnd type="none" w="med" len="med"/>
            <a:tailEnd type="triangle" w="med"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34 -2.59259E-6 L -0.01649 0.0794 L -0.02795 0.20996 L -0.01059 0.24514 L 0.14827 0.23334 L 0.46459 0.22616 " pathEditMode="relative" rAng="0" ptsTypes="AAAAAA">
                                      <p:cBhvr>
                                        <p:cTn id="6" dur="2000" fill="hold"/>
                                        <p:tgtEl>
                                          <p:spTgt spid="38"/>
                                        </p:tgtEl>
                                        <p:attrNameLst>
                                          <p:attrName>ppt_x</p:attrName>
                                          <p:attrName>ppt_y</p:attrName>
                                        </p:attrNameLst>
                                      </p:cBhvr>
                                      <p:rCtr x="2185800" y="12245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007 -2.96296E-6 L -0.01041 0.08704 L 0.00868 0.1507 L 0.02934 0.16829 L 0.35695 0.10255 " pathEditMode="relative" rAng="0" ptsTypes="AAAAA">
                                      <p:cBhvr>
                                        <p:cTn id="10" dur="2000" fill="hold"/>
                                        <p:tgtEl>
                                          <p:spTgt spid="48"/>
                                        </p:tgtEl>
                                        <p:attrNameLst>
                                          <p:attrName>ppt_x</p:attrName>
                                          <p:attrName>ppt_y</p:attrName>
                                        </p:attrNameLst>
                                      </p:cBhvr>
                                      <p:rCtr x="1725700" y="8403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099 2.96296E-6 L -0.05104 0.08426 L -0.07465 0.23333 L -0.06719 0.54907 " pathEditMode="relative" rAng="0" ptsTypes="AAAA">
                                      <p:cBhvr>
                                        <p:cTn id="14" dur="2000" fill="hold"/>
                                        <p:tgtEl>
                                          <p:spTgt spid="49"/>
                                        </p:tgtEl>
                                        <p:attrNameLst>
                                          <p:attrName>ppt_x</p:attrName>
                                          <p:attrName>ppt_y</p:attrName>
                                        </p:attrNameLst>
                                      </p:cBhvr>
                                      <p:rCtr x="-324700" y="2745400"/>
                                    </p:animMotion>
                                  </p:childTnLst>
                                </p:cTn>
                              </p:par>
                              <p:par>
                                <p:cTn id="15" presetID="0" presetClass="path" presetSubtype="0" accel="50000" decel="50000" fill="hold" grpId="0" nodeType="withEffect">
                                  <p:stCondLst>
                                    <p:cond delay="0"/>
                                  </p:stCondLst>
                                  <p:childTnLst>
                                    <p:animMotion origin="layout" path="M 2.77778E-7 -5.92593E-6 L 0.07222 0.04907 L 0.07222 0.19999 L 0.11042 0.40393 " pathEditMode="relative" ptsTypes="AAAA">
                                      <p:cBhvr>
                                        <p:cTn id="16" dur="2000" fill="hold"/>
                                        <p:tgtEl>
                                          <p:spTgt spid="3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5E-6 5.92593E-6 L -0.04115 0.10394 L -0.0573 0.30186 L -0.05886 0.51366 " pathEditMode="relative" ptsTypes="AAAA">
                                      <p:cBhvr>
                                        <p:cTn id="18" dur="2000" fill="hold"/>
                                        <p:tgtEl>
                                          <p:spTgt spid="53"/>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up)">
                                      <p:cBhvr>
                                        <p:cTn id="26" dur="500"/>
                                        <p:tgtEl>
                                          <p:spTgt spid="59"/>
                                        </p:tgtEl>
                                      </p:cBhvr>
                                    </p:animEffect>
                                  </p:childTnLst>
                                </p:cTn>
                              </p:par>
                              <p:par>
                                <p:cTn id="27" presetID="22" presetClass="entr" presetSubtype="1"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48" grpId="0" animBg="1"/>
      <p:bldP spid="49"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23850" y="3803650"/>
            <a:ext cx="10009188" cy="318293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0" name="Freeform 29"/>
          <p:cNvSpPr/>
          <p:nvPr/>
        </p:nvSpPr>
        <p:spPr>
          <a:xfrm>
            <a:off x="7956376" y="1913756"/>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7" name="Freeform 26"/>
          <p:cNvSpPr/>
          <p:nvPr/>
        </p:nvSpPr>
        <p:spPr>
          <a:xfrm>
            <a:off x="8244408" y="2275334"/>
            <a:ext cx="144016"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pic>
        <p:nvPicPr>
          <p:cNvPr id="48137"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8316913" y="2724150"/>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2"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6264275" y="2709863"/>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0"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4824413" y="2709863"/>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212407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348038" y="2708275"/>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492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619672"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9" name="Freeform 8"/>
          <p:cNvSpPr/>
          <p:nvPr/>
        </p:nvSpPr>
        <p:spPr>
          <a:xfrm>
            <a:off x="3096109"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0" name="Freeform 9"/>
          <p:cNvSpPr/>
          <p:nvPr/>
        </p:nvSpPr>
        <p:spPr>
          <a:xfrm>
            <a:off x="4572000"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2" name="Freeform 11"/>
          <p:cNvSpPr/>
          <p:nvPr/>
        </p:nvSpPr>
        <p:spPr>
          <a:xfrm>
            <a:off x="6048437" y="2636912"/>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4" name="Freeform 13"/>
          <p:cNvSpPr/>
          <p:nvPr/>
        </p:nvSpPr>
        <p:spPr>
          <a:xfrm>
            <a:off x="8100392" y="2635374"/>
            <a:ext cx="648072" cy="1441698"/>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0" name="Oval 15"/>
          <p:cNvSpPr>
            <a:spLocks noChangeArrowheads="1"/>
          </p:cNvSpPr>
          <p:nvPr/>
        </p:nvSpPr>
        <p:spPr bwMode="auto">
          <a:xfrm>
            <a:off x="6303963" y="4891088"/>
            <a:ext cx="576262"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1" name="Oval 20"/>
          <p:cNvSpPr>
            <a:spLocks noChangeArrowheads="1"/>
          </p:cNvSpPr>
          <p:nvPr/>
        </p:nvSpPr>
        <p:spPr bwMode="auto">
          <a:xfrm>
            <a:off x="2195513" y="591343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2" name="Oval 28"/>
          <p:cNvSpPr>
            <a:spLocks noChangeArrowheads="1"/>
          </p:cNvSpPr>
          <p:nvPr/>
        </p:nvSpPr>
        <p:spPr bwMode="auto">
          <a:xfrm>
            <a:off x="6264275" y="852488"/>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6" name="Freeform 25"/>
          <p:cNvSpPr/>
          <p:nvPr/>
        </p:nvSpPr>
        <p:spPr>
          <a:xfrm>
            <a:off x="7740352" y="2707382"/>
            <a:ext cx="288032"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8" name="Freeform 27"/>
          <p:cNvSpPr/>
          <p:nvPr/>
        </p:nvSpPr>
        <p:spPr>
          <a:xfrm>
            <a:off x="828041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9" name="Freeform 28"/>
          <p:cNvSpPr/>
          <p:nvPr/>
        </p:nvSpPr>
        <p:spPr>
          <a:xfrm>
            <a:off x="810039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1" name="Oval 15"/>
          <p:cNvSpPr>
            <a:spLocks noChangeArrowheads="1"/>
          </p:cNvSpPr>
          <p:nvPr/>
        </p:nvSpPr>
        <p:spPr bwMode="auto">
          <a:xfrm>
            <a:off x="5480050" y="5661025"/>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3" name="Oval 29"/>
          <p:cNvSpPr>
            <a:spLocks noChangeArrowheads="1"/>
          </p:cNvSpPr>
          <p:nvPr/>
        </p:nvSpPr>
        <p:spPr bwMode="auto">
          <a:xfrm>
            <a:off x="4364038" y="551656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48172" name="Group 1"/>
          <p:cNvGrpSpPr>
            <a:grpSpLocks/>
          </p:cNvGrpSpPr>
          <p:nvPr/>
        </p:nvGrpSpPr>
        <p:grpSpPr bwMode="auto">
          <a:xfrm>
            <a:off x="701675" y="0"/>
            <a:ext cx="1225550" cy="600075"/>
            <a:chOff x="701570" y="0"/>
            <a:chExt cx="1225712" cy="599605"/>
          </a:xfrm>
        </p:grpSpPr>
        <p:sp>
          <p:nvSpPr>
            <p:cNvPr id="34" name="Rectangle 33"/>
            <p:cNvSpPr/>
            <p:nvPr/>
          </p:nvSpPr>
          <p:spPr>
            <a:xfrm>
              <a:off x="701570" y="0"/>
              <a:ext cx="917696" cy="504430"/>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23" name="Oval 29"/>
            <p:cNvSpPr>
              <a:spLocks noChangeArrowheads="1"/>
            </p:cNvSpPr>
            <p:nvPr/>
          </p:nvSpPr>
          <p:spPr bwMode="auto">
            <a:xfrm>
              <a:off x="1423978" y="95175"/>
              <a:ext cx="503304" cy="50443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grpSp>
      <p:sp>
        <p:nvSpPr>
          <p:cNvPr id="42" name="Oval 28"/>
          <p:cNvSpPr>
            <a:spLocks noChangeArrowheads="1"/>
          </p:cNvSpPr>
          <p:nvPr/>
        </p:nvSpPr>
        <p:spPr bwMode="auto">
          <a:xfrm rot="529655">
            <a:off x="4464050" y="296863"/>
            <a:ext cx="503238" cy="504825"/>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43" name="Oval 28"/>
          <p:cNvSpPr>
            <a:spLocks noChangeArrowheads="1"/>
          </p:cNvSpPr>
          <p:nvPr/>
        </p:nvSpPr>
        <p:spPr bwMode="auto">
          <a:xfrm rot="529655">
            <a:off x="4951413" y="371475"/>
            <a:ext cx="503237" cy="504825"/>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46" name="Rectangle 45"/>
          <p:cNvSpPr/>
          <p:nvPr/>
        </p:nvSpPr>
        <p:spPr>
          <a:xfrm>
            <a:off x="6880225" y="1844675"/>
            <a:ext cx="935038" cy="468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50" name="Rounded Rectangle 49"/>
          <p:cNvSpPr/>
          <p:nvPr/>
        </p:nvSpPr>
        <p:spPr>
          <a:xfrm>
            <a:off x="0" y="4662488"/>
            <a:ext cx="1781175" cy="1214437"/>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Inter membrane space</a:t>
            </a:r>
          </a:p>
        </p:txBody>
      </p:sp>
      <p:sp>
        <p:nvSpPr>
          <p:cNvPr id="51" name="Rounded Rectangle 50"/>
          <p:cNvSpPr/>
          <p:nvPr/>
        </p:nvSpPr>
        <p:spPr>
          <a:xfrm>
            <a:off x="7346950" y="95250"/>
            <a:ext cx="1743075" cy="477838"/>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Matrix</a:t>
            </a:r>
          </a:p>
        </p:txBody>
      </p:sp>
      <p:sp>
        <p:nvSpPr>
          <p:cNvPr id="52" name="Oval 28"/>
          <p:cNvSpPr>
            <a:spLocks noChangeArrowheads="1"/>
          </p:cNvSpPr>
          <p:nvPr/>
        </p:nvSpPr>
        <p:spPr bwMode="auto">
          <a:xfrm>
            <a:off x="7235825" y="1052513"/>
            <a:ext cx="503238" cy="504825"/>
          </a:xfrm>
          <a:prstGeom prst="ellipse">
            <a:avLst/>
          </a:prstGeom>
          <a:solidFill>
            <a:srgbClr val="7030A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P</a:t>
            </a:r>
            <a:r>
              <a:rPr lang="en-GB" sz="2400" b="1" kern="0" baseline="-25000" dirty="0">
                <a:solidFill>
                  <a:schemeClr val="bg1"/>
                </a:solidFill>
                <a:latin typeface="Cambria" pitchFamily="18" charset="0"/>
                <a:cs typeface="+mn-cs"/>
              </a:rPr>
              <a:t>i</a:t>
            </a:r>
          </a:p>
        </p:txBody>
      </p:sp>
      <p:sp>
        <p:nvSpPr>
          <p:cNvPr id="57" name="Oval 28"/>
          <p:cNvSpPr>
            <a:spLocks noChangeArrowheads="1"/>
          </p:cNvSpPr>
          <p:nvPr/>
        </p:nvSpPr>
        <p:spPr bwMode="auto">
          <a:xfrm>
            <a:off x="2128838" y="485298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8" name="Oval 28"/>
          <p:cNvSpPr>
            <a:spLocks noChangeArrowheads="1"/>
          </p:cNvSpPr>
          <p:nvPr/>
        </p:nvSpPr>
        <p:spPr bwMode="auto">
          <a:xfrm>
            <a:off x="3259138" y="51435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9" name="Oval 28"/>
          <p:cNvSpPr>
            <a:spLocks noChangeArrowheads="1"/>
          </p:cNvSpPr>
          <p:nvPr/>
        </p:nvSpPr>
        <p:spPr bwMode="auto">
          <a:xfrm>
            <a:off x="4664075" y="4662488"/>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60" name="Oval 59"/>
          <p:cNvSpPr>
            <a:spLocks noChangeArrowheads="1"/>
          </p:cNvSpPr>
          <p:nvPr/>
        </p:nvSpPr>
        <p:spPr bwMode="auto">
          <a:xfrm>
            <a:off x="6272213" y="2730500"/>
            <a:ext cx="503237"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61" name="Oval 60"/>
          <p:cNvSpPr>
            <a:spLocks noChangeArrowheads="1"/>
          </p:cNvSpPr>
          <p:nvPr/>
        </p:nvSpPr>
        <p:spPr bwMode="auto">
          <a:xfrm>
            <a:off x="6210300" y="3298825"/>
            <a:ext cx="503238" cy="504825"/>
          </a:xfrm>
          <a:prstGeom prst="ellipse">
            <a:avLst/>
          </a:prstGeom>
          <a:solidFill>
            <a:srgbClr val="00B0F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e</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62" name="Oval 28"/>
          <p:cNvSpPr>
            <a:spLocks noChangeArrowheads="1"/>
          </p:cNvSpPr>
          <p:nvPr/>
        </p:nvSpPr>
        <p:spPr bwMode="auto">
          <a:xfrm>
            <a:off x="5983288" y="14097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3" name="Group 15"/>
          <p:cNvGrpSpPr>
            <a:grpSpLocks/>
          </p:cNvGrpSpPr>
          <p:nvPr/>
        </p:nvGrpSpPr>
        <p:grpSpPr bwMode="auto">
          <a:xfrm>
            <a:off x="5730875" y="1844675"/>
            <a:ext cx="1289050" cy="873125"/>
            <a:chOff x="1555070" y="1079598"/>
            <a:chExt cx="1288738" cy="873618"/>
          </a:xfrm>
        </p:grpSpPr>
        <p:sp>
          <p:nvSpPr>
            <p:cNvPr id="63" name="Oval 28"/>
            <p:cNvSpPr>
              <a:spLocks noChangeArrowheads="1"/>
            </p:cNvSpPr>
            <p:nvPr/>
          </p:nvSpPr>
          <p:spPr bwMode="auto">
            <a:xfrm>
              <a:off x="1555070" y="1079598"/>
              <a:ext cx="503116" cy="50511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sp>
          <p:nvSpPr>
            <p:cNvPr id="64" name="Oval 28"/>
            <p:cNvSpPr>
              <a:spLocks noChangeArrowheads="1"/>
            </p:cNvSpPr>
            <p:nvPr/>
          </p:nvSpPr>
          <p:spPr bwMode="auto">
            <a:xfrm rot="529655">
              <a:off x="1943914" y="1448106"/>
              <a:ext cx="503115" cy="505110"/>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65" name="Oval 28"/>
            <p:cNvSpPr>
              <a:spLocks noChangeArrowheads="1"/>
            </p:cNvSpPr>
            <p:nvPr/>
          </p:nvSpPr>
          <p:spPr bwMode="auto">
            <a:xfrm>
              <a:off x="2340693" y="1124073"/>
              <a:ext cx="503115" cy="50511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grpSp>
      <p:sp>
        <p:nvSpPr>
          <p:cNvPr id="18" name="12-Point Star 17"/>
          <p:cNvSpPr/>
          <p:nvPr/>
        </p:nvSpPr>
        <p:spPr>
          <a:xfrm rot="459516">
            <a:off x="4445000" y="4210050"/>
            <a:ext cx="4127500" cy="2700338"/>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Huxtable" pitchFamily="2" charset="0"/>
              </a:rPr>
              <a:t>Note: As oxygen is found as O</a:t>
            </a:r>
            <a:r>
              <a:rPr lang="en-GB" baseline="-25000" dirty="0">
                <a:solidFill>
                  <a:schemeClr val="tx1"/>
                </a:solidFill>
                <a:latin typeface="Huxtable" pitchFamily="2" charset="0"/>
              </a:rPr>
              <a:t>2</a:t>
            </a:r>
            <a:r>
              <a:rPr lang="en-GB" dirty="0">
                <a:solidFill>
                  <a:schemeClr val="tx1"/>
                </a:solidFill>
                <a:latin typeface="Huxtable" pitchFamily="2" charset="0"/>
              </a:rPr>
              <a:t>,</a:t>
            </a:r>
          </a:p>
          <a:p>
            <a:pPr algn="ctr" eaLnBrk="1" fontAlgn="auto" hangingPunct="1">
              <a:spcBef>
                <a:spcPts val="0"/>
              </a:spcBef>
              <a:spcAft>
                <a:spcPts val="0"/>
              </a:spcAft>
              <a:defRPr/>
            </a:pPr>
            <a:r>
              <a:rPr lang="en-GB" dirty="0">
                <a:solidFill>
                  <a:schemeClr val="tx1"/>
                </a:solidFill>
                <a:latin typeface="Huxtable" pitchFamily="2" charset="0"/>
              </a:rPr>
              <a:t>technically only ½ oxygen molecule is needed in the creation of 1 water molecule </a:t>
            </a:r>
            <a:endParaRPr lang="en-GB" baseline="-25000" dirty="0">
              <a:solidFill>
                <a:schemeClr val="tx1"/>
              </a:solidFill>
              <a:latin typeface="Huxtabl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1.11111E-6 L 0.0158 0.27593 " pathEditMode="relative" rAng="0" ptsTypes="AA">
                                      <p:cBhvr>
                                        <p:cTn id="6" dur="2000" fill="hold"/>
                                        <p:tgtEl>
                                          <p:spTgt spid="22"/>
                                        </p:tgtEl>
                                        <p:attrNameLst>
                                          <p:attrName>ppt_x</p:attrName>
                                          <p:attrName>ppt_y</p:attrName>
                                        </p:attrNameLst>
                                      </p:cBhvr>
                                      <p:rCtr x="78100" y="1379600"/>
                                    </p:animMotion>
                                  </p:childTnLst>
                                </p:cTn>
                              </p:par>
                              <p:par>
                                <p:cTn id="7" presetID="42" presetClass="path" presetSubtype="0" accel="50000" decel="50000" fill="hold" grpId="0" nodeType="withEffect">
                                  <p:stCondLst>
                                    <p:cond delay="0"/>
                                  </p:stCondLst>
                                  <p:childTnLst>
                                    <p:animMotion origin="layout" path="M -8.33333E-7 -1.11111E-6 L -0.00069 0.23658 " pathEditMode="relative" rAng="0" ptsTypes="AA">
                                      <p:cBhvr>
                                        <p:cTn id="8" dur="2000" fill="hold"/>
                                        <p:tgtEl>
                                          <p:spTgt spid="62"/>
                                        </p:tgtEl>
                                        <p:attrNameLst>
                                          <p:attrName>ppt_x</p:attrName>
                                          <p:attrName>ppt_y</p:attrName>
                                        </p:attrNameLst>
                                      </p:cBhvr>
                                      <p:rCtr x="-3500" y="1182900"/>
                                    </p:animMotion>
                                  </p:childTnLst>
                                </p:cTn>
                              </p:par>
                              <p:par>
                                <p:cTn id="9" presetID="42" presetClass="path" presetSubtype="0" accel="50000" decel="50000" fill="hold" grpId="0" nodeType="withEffect">
                                  <p:stCondLst>
                                    <p:cond delay="0"/>
                                  </p:stCondLst>
                                  <p:childTnLst>
                                    <p:animMotion origin="layout" path="M -3.61111E-6 -2.22222E-6 L 0.12796 0.35648 " pathEditMode="relative" rAng="0" ptsTypes="AA">
                                      <p:cBhvr>
                                        <p:cTn id="10" dur="2000" fill="hold"/>
                                        <p:tgtEl>
                                          <p:spTgt spid="43"/>
                                        </p:tgtEl>
                                        <p:attrNameLst>
                                          <p:attrName>ppt_x</p:attrName>
                                          <p:attrName>ppt_y</p:attrName>
                                        </p:attrNameLst>
                                      </p:cBhvr>
                                      <p:rCtr x="638900" y="1782400"/>
                                    </p:animMotion>
                                  </p:childTnLst>
                                </p:cTn>
                              </p:par>
                              <p:par>
                                <p:cTn id="11" presetID="42" presetClass="path" presetSubtype="0" accel="50000" decel="50000" fill="hold" grpId="0" nodeType="withEffect">
                                  <p:stCondLst>
                                    <p:cond delay="0"/>
                                  </p:stCondLst>
                                  <p:childTnLst>
                                    <p:animMotion origin="layout" path="M 5E-6 -2.59259E-6 L 0.14983 0.39885 " pathEditMode="relative" rAng="0" ptsTypes="AA">
                                      <p:cBhvr>
                                        <p:cTn id="12" dur="2000" fill="hold"/>
                                        <p:tgtEl>
                                          <p:spTgt spid="42"/>
                                        </p:tgtEl>
                                        <p:attrNameLst>
                                          <p:attrName>ppt_x</p:attrName>
                                          <p:attrName>ppt_y</p:attrName>
                                        </p:attrNameLst>
                                      </p:cBhvr>
                                      <p:rCtr x="748300" y="1993100"/>
                                    </p:animMotion>
                                  </p:childTnLst>
                                </p:cTn>
                              </p:par>
                              <p:par>
                                <p:cTn id="13" presetID="10" presetClass="exit" presetSubtype="0" fill="hold" grpId="1" nodeType="withEffect">
                                  <p:stCondLst>
                                    <p:cond delay="100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grpId="1" nodeType="withEffect">
                                  <p:stCondLst>
                                    <p:cond delay="1000"/>
                                  </p:stCondLst>
                                  <p:childTnLst>
                                    <p:animEffect transition="out" filter="fade">
                                      <p:cBhvr>
                                        <p:cTn id="17" dur="500"/>
                                        <p:tgtEl>
                                          <p:spTgt spid="62"/>
                                        </p:tgtEl>
                                      </p:cBhvr>
                                    </p:animEffect>
                                    <p:set>
                                      <p:cBhvr>
                                        <p:cTn id="18" dur="1" fill="hold">
                                          <p:stCondLst>
                                            <p:cond delay="499"/>
                                          </p:stCondLst>
                                        </p:cTn>
                                        <p:tgtEl>
                                          <p:spTgt spid="62"/>
                                        </p:tgtEl>
                                        <p:attrNameLst>
                                          <p:attrName>style.visibility</p:attrName>
                                        </p:attrNameLst>
                                      </p:cBhvr>
                                      <p:to>
                                        <p:strVal val="hidden"/>
                                      </p:to>
                                    </p:set>
                                  </p:childTnLst>
                                </p:cTn>
                              </p:par>
                              <p:par>
                                <p:cTn id="19" presetID="10" presetClass="exit" presetSubtype="0" fill="hold" grpId="0" nodeType="withEffect">
                                  <p:stCondLst>
                                    <p:cond delay="1000"/>
                                  </p:stCondLst>
                                  <p:childTnLst>
                                    <p:animEffect transition="out" filter="fade">
                                      <p:cBhvr>
                                        <p:cTn id="20" dur="500"/>
                                        <p:tgtEl>
                                          <p:spTgt spid="60"/>
                                        </p:tgtEl>
                                      </p:cBhvr>
                                    </p:animEffect>
                                    <p:set>
                                      <p:cBhvr>
                                        <p:cTn id="21" dur="1" fill="hold">
                                          <p:stCondLst>
                                            <p:cond delay="499"/>
                                          </p:stCondLst>
                                        </p:cTn>
                                        <p:tgtEl>
                                          <p:spTgt spid="60"/>
                                        </p:tgtEl>
                                        <p:attrNameLst>
                                          <p:attrName>style.visibility</p:attrName>
                                        </p:attrNameLst>
                                      </p:cBhvr>
                                      <p:to>
                                        <p:strVal val="hidden"/>
                                      </p:to>
                                    </p:set>
                                  </p:childTnLst>
                                </p:cTn>
                              </p:par>
                              <p:par>
                                <p:cTn id="22" presetID="10" presetClass="exit" presetSubtype="0" fill="hold" grpId="0" nodeType="withEffect">
                                  <p:stCondLst>
                                    <p:cond delay="1000"/>
                                  </p:stCondLst>
                                  <p:childTnLst>
                                    <p:animEffect transition="out" filter="fade">
                                      <p:cBhvr>
                                        <p:cTn id="23" dur="500"/>
                                        <p:tgtEl>
                                          <p:spTgt spid="61"/>
                                        </p:tgtEl>
                                      </p:cBhvr>
                                    </p:animEffect>
                                    <p:set>
                                      <p:cBhvr>
                                        <p:cTn id="24" dur="1" fill="hold">
                                          <p:stCondLst>
                                            <p:cond delay="499"/>
                                          </p:stCondLst>
                                        </p:cTn>
                                        <p:tgtEl>
                                          <p:spTgt spid="61"/>
                                        </p:tgtEl>
                                        <p:attrNameLst>
                                          <p:attrName>style.visibility</p:attrName>
                                        </p:attrNameLst>
                                      </p:cBhvr>
                                      <p:to>
                                        <p:strVal val="hidden"/>
                                      </p:to>
                                    </p:set>
                                  </p:childTnLst>
                                </p:cTn>
                              </p:par>
                              <p:par>
                                <p:cTn id="25" presetID="10" presetClass="exit" presetSubtype="0" fill="hold" grpId="1" nodeType="withEffect">
                                  <p:stCondLst>
                                    <p:cond delay="10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grpId="1" nodeType="withEffect">
                                  <p:stCondLst>
                                    <p:cond delay="100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1" nodeType="clickEffect">
                                  <p:stCondLst>
                                    <p:cond delay="0"/>
                                  </p:stCondLst>
                                  <p:childTnLst>
                                    <p:anim calcmode="lin" valueType="num">
                                      <p:cBhvr additive="base">
                                        <p:cTn id="47" dur="500"/>
                                        <p:tgtEl>
                                          <p:spTgt spid="18"/>
                                        </p:tgtEl>
                                        <p:attrNameLst>
                                          <p:attrName>ppt_x</p:attrName>
                                        </p:attrNameLst>
                                      </p:cBhvr>
                                      <p:tavLst>
                                        <p:tav tm="0">
                                          <p:val>
                                            <p:strVal val="ppt_x"/>
                                          </p:val>
                                        </p:tav>
                                        <p:tav tm="100000">
                                          <p:val>
                                            <p:strVal val="ppt_x"/>
                                          </p:val>
                                        </p:tav>
                                      </p:tavLst>
                                    </p:anim>
                                    <p:anim calcmode="lin" valueType="num">
                                      <p:cBhvr additive="base">
                                        <p:cTn id="48" dur="500"/>
                                        <p:tgtEl>
                                          <p:spTgt spid="18"/>
                                        </p:tgtEl>
                                        <p:attrNameLst>
                                          <p:attrName>ppt_y</p:attrName>
                                        </p:attrNameLst>
                                      </p:cBhvr>
                                      <p:tavLst>
                                        <p:tav tm="0">
                                          <p:val>
                                            <p:strVal val="ppt_y"/>
                                          </p:val>
                                        </p:tav>
                                        <p:tav tm="100000">
                                          <p:val>
                                            <p:strVal val="1+ppt_h/2"/>
                                          </p:val>
                                        </p:tav>
                                      </p:tavLst>
                                    </p:anim>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42" grpId="0" animBg="1"/>
      <p:bldP spid="42" grpId="1" animBg="1"/>
      <p:bldP spid="43" grpId="0" animBg="1"/>
      <p:bldP spid="43" grpId="1" animBg="1"/>
      <p:bldP spid="60" grpId="0" animBg="1"/>
      <p:bldP spid="61" grpId="0" animBg="1"/>
      <p:bldP spid="62" grpId="0" animBg="1"/>
      <p:bldP spid="62"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23850" y="3803650"/>
            <a:ext cx="10009188" cy="318293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7" name="Freeform 26"/>
          <p:cNvSpPr/>
          <p:nvPr/>
        </p:nvSpPr>
        <p:spPr>
          <a:xfrm>
            <a:off x="8244408" y="2275334"/>
            <a:ext cx="144016"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pic>
        <p:nvPicPr>
          <p:cNvPr id="49158"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8316913" y="2724150"/>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2"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6264275" y="2709863"/>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0"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4824413" y="2709863"/>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212407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348038" y="2708275"/>
            <a:ext cx="15478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4" descr="phospholipid_bilayer"/>
          <p:cNvPicPr>
            <a:picLocks noChangeAspect="1" noChangeArrowheads="1"/>
          </p:cNvPicPr>
          <p:nvPr/>
        </p:nvPicPr>
        <p:blipFill>
          <a:blip r:embed="rId2">
            <a:clrChange>
              <a:clrFrom>
                <a:srgbClr val="CFFED4"/>
              </a:clrFrom>
              <a:clrTo>
                <a:srgbClr val="CFFED4">
                  <a:alpha val="0"/>
                </a:srgbClr>
              </a:clrTo>
            </a:clrChange>
            <a:extLst>
              <a:ext uri="{28A0092B-C50C-407E-A947-70E740481C1C}">
                <a14:useLocalDpi xmlns:a14="http://schemas.microsoft.com/office/drawing/2010/main" val="0"/>
              </a:ext>
            </a:extLst>
          </a:blip>
          <a:srcRect/>
          <a:stretch>
            <a:fillRect/>
          </a:stretch>
        </p:blipFill>
        <p:spPr bwMode="auto">
          <a:xfrm>
            <a:off x="34925" y="2724150"/>
            <a:ext cx="15478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619672"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9" name="Freeform 8"/>
          <p:cNvSpPr/>
          <p:nvPr/>
        </p:nvSpPr>
        <p:spPr>
          <a:xfrm>
            <a:off x="3096109"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0" name="Freeform 9"/>
          <p:cNvSpPr/>
          <p:nvPr/>
        </p:nvSpPr>
        <p:spPr>
          <a:xfrm>
            <a:off x="4572000" y="2636143"/>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2" name="Freeform 11"/>
          <p:cNvSpPr/>
          <p:nvPr/>
        </p:nvSpPr>
        <p:spPr>
          <a:xfrm>
            <a:off x="6048437" y="2636912"/>
            <a:ext cx="827819" cy="1368921"/>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chemeClr val="accent1">
              <a:lumMod val="40000"/>
              <a:lumOff val="60000"/>
            </a:schemeClr>
          </a:solidFill>
          <a:ln w="381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14" name="Freeform 13"/>
          <p:cNvSpPr/>
          <p:nvPr/>
        </p:nvSpPr>
        <p:spPr>
          <a:xfrm>
            <a:off x="8100392" y="2635374"/>
            <a:ext cx="648072" cy="1441698"/>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20" name="Oval 15"/>
          <p:cNvSpPr>
            <a:spLocks noChangeArrowheads="1"/>
          </p:cNvSpPr>
          <p:nvPr/>
        </p:nvSpPr>
        <p:spPr bwMode="auto">
          <a:xfrm>
            <a:off x="6303963" y="4891088"/>
            <a:ext cx="576262"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1" name="Oval 20"/>
          <p:cNvSpPr>
            <a:spLocks noChangeArrowheads="1"/>
          </p:cNvSpPr>
          <p:nvPr/>
        </p:nvSpPr>
        <p:spPr bwMode="auto">
          <a:xfrm>
            <a:off x="2195513" y="591343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26" name="Freeform 25"/>
          <p:cNvSpPr/>
          <p:nvPr/>
        </p:nvSpPr>
        <p:spPr>
          <a:xfrm>
            <a:off x="7740352" y="2707382"/>
            <a:ext cx="288032" cy="1369690"/>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31" name="Oval 15"/>
          <p:cNvSpPr>
            <a:spLocks noChangeArrowheads="1"/>
          </p:cNvSpPr>
          <p:nvPr/>
        </p:nvSpPr>
        <p:spPr bwMode="auto">
          <a:xfrm>
            <a:off x="5480050" y="5661025"/>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33" name="Oval 29"/>
          <p:cNvSpPr>
            <a:spLocks noChangeArrowheads="1"/>
          </p:cNvSpPr>
          <p:nvPr/>
        </p:nvSpPr>
        <p:spPr bwMode="auto">
          <a:xfrm>
            <a:off x="4364038" y="5516563"/>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49186" name="Group 1"/>
          <p:cNvGrpSpPr>
            <a:grpSpLocks/>
          </p:cNvGrpSpPr>
          <p:nvPr/>
        </p:nvGrpSpPr>
        <p:grpSpPr bwMode="auto">
          <a:xfrm>
            <a:off x="701675" y="0"/>
            <a:ext cx="1225550" cy="600075"/>
            <a:chOff x="701570" y="0"/>
            <a:chExt cx="1225712" cy="599605"/>
          </a:xfrm>
        </p:grpSpPr>
        <p:sp>
          <p:nvSpPr>
            <p:cNvPr id="34" name="Rectangle 33"/>
            <p:cNvSpPr/>
            <p:nvPr/>
          </p:nvSpPr>
          <p:spPr>
            <a:xfrm>
              <a:off x="701570" y="0"/>
              <a:ext cx="917696" cy="504430"/>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23" name="Oval 29"/>
            <p:cNvSpPr>
              <a:spLocks noChangeArrowheads="1"/>
            </p:cNvSpPr>
            <p:nvPr/>
          </p:nvSpPr>
          <p:spPr bwMode="auto">
            <a:xfrm>
              <a:off x="1423978" y="95175"/>
              <a:ext cx="503304" cy="50443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grpSp>
      <p:sp>
        <p:nvSpPr>
          <p:cNvPr id="45" name="Rectangle 44"/>
          <p:cNvSpPr/>
          <p:nvPr/>
        </p:nvSpPr>
        <p:spPr>
          <a:xfrm>
            <a:off x="7956550" y="1268413"/>
            <a:ext cx="936625" cy="4683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46" name="Rectangle 45"/>
          <p:cNvSpPr/>
          <p:nvPr/>
        </p:nvSpPr>
        <p:spPr>
          <a:xfrm>
            <a:off x="6880225" y="1844675"/>
            <a:ext cx="935038" cy="468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50" name="Rounded Rectangle 49"/>
          <p:cNvSpPr/>
          <p:nvPr/>
        </p:nvSpPr>
        <p:spPr>
          <a:xfrm>
            <a:off x="0" y="4662488"/>
            <a:ext cx="1774825" cy="1214437"/>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Inter membrane space</a:t>
            </a:r>
          </a:p>
        </p:txBody>
      </p:sp>
      <p:sp>
        <p:nvSpPr>
          <p:cNvPr id="51" name="Rounded Rectangle 50"/>
          <p:cNvSpPr/>
          <p:nvPr/>
        </p:nvSpPr>
        <p:spPr>
          <a:xfrm>
            <a:off x="7346950" y="95250"/>
            <a:ext cx="1743075" cy="477838"/>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latin typeface="Huxtable" pitchFamily="2" charset="0"/>
              </a:rPr>
              <a:t>Matrix</a:t>
            </a:r>
          </a:p>
        </p:txBody>
      </p:sp>
      <p:sp>
        <p:nvSpPr>
          <p:cNvPr id="52" name="Oval 28"/>
          <p:cNvSpPr>
            <a:spLocks noChangeArrowheads="1"/>
          </p:cNvSpPr>
          <p:nvPr/>
        </p:nvSpPr>
        <p:spPr bwMode="auto">
          <a:xfrm>
            <a:off x="7235825" y="1052513"/>
            <a:ext cx="503238" cy="504825"/>
          </a:xfrm>
          <a:prstGeom prst="ellipse">
            <a:avLst/>
          </a:prstGeom>
          <a:solidFill>
            <a:srgbClr val="7030A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P</a:t>
            </a:r>
            <a:r>
              <a:rPr lang="en-GB" sz="2400" b="1" kern="0" baseline="-25000" dirty="0">
                <a:solidFill>
                  <a:schemeClr val="bg1"/>
                </a:solidFill>
                <a:latin typeface="Cambria" pitchFamily="18" charset="0"/>
                <a:cs typeface="+mn-cs"/>
              </a:rPr>
              <a:t>i</a:t>
            </a:r>
          </a:p>
        </p:txBody>
      </p:sp>
      <p:sp>
        <p:nvSpPr>
          <p:cNvPr id="57" name="Oval 28"/>
          <p:cNvSpPr>
            <a:spLocks noChangeArrowheads="1"/>
          </p:cNvSpPr>
          <p:nvPr/>
        </p:nvSpPr>
        <p:spPr bwMode="auto">
          <a:xfrm>
            <a:off x="2128838" y="4852988"/>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8" name="Oval 28"/>
          <p:cNvSpPr>
            <a:spLocks noChangeArrowheads="1"/>
          </p:cNvSpPr>
          <p:nvPr/>
        </p:nvSpPr>
        <p:spPr bwMode="auto">
          <a:xfrm>
            <a:off x="3259138" y="5143500"/>
            <a:ext cx="503237"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sp>
        <p:nvSpPr>
          <p:cNvPr id="59" name="Oval 28"/>
          <p:cNvSpPr>
            <a:spLocks noChangeArrowheads="1"/>
          </p:cNvSpPr>
          <p:nvPr/>
        </p:nvSpPr>
        <p:spPr bwMode="auto">
          <a:xfrm>
            <a:off x="4664075" y="4662488"/>
            <a:ext cx="503238" cy="504825"/>
          </a:xfrm>
          <a:prstGeom prst="ellipse">
            <a:avLst/>
          </a:prstGeom>
          <a:solidFill>
            <a:srgbClr val="FFFF00"/>
          </a:solidFill>
          <a:ln w="9525">
            <a:solidFill>
              <a:srgbClr val="00000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r>
              <a:rPr lang="en-GB" sz="2400" b="1" kern="0" baseline="30000" dirty="0">
                <a:solidFill>
                  <a:sysClr val="windowText" lastClr="000000"/>
                </a:solidFill>
                <a:latin typeface="Cambria" pitchFamily="18" charset="0"/>
                <a:cs typeface="+mn-cs"/>
              </a:rPr>
              <a:t>+</a:t>
            </a:r>
            <a:endParaRPr lang="en-GB" sz="2400" b="1" kern="0" dirty="0">
              <a:solidFill>
                <a:sysClr val="windowText" lastClr="000000"/>
              </a:solidFill>
              <a:latin typeface="Cambria" pitchFamily="18" charset="0"/>
              <a:cs typeface="+mn-cs"/>
            </a:endParaRPr>
          </a:p>
        </p:txBody>
      </p:sp>
      <p:grpSp>
        <p:nvGrpSpPr>
          <p:cNvPr id="3" name="Group 15"/>
          <p:cNvGrpSpPr>
            <a:grpSpLocks/>
          </p:cNvGrpSpPr>
          <p:nvPr/>
        </p:nvGrpSpPr>
        <p:grpSpPr bwMode="auto">
          <a:xfrm>
            <a:off x="5730875" y="1844675"/>
            <a:ext cx="1289050" cy="873125"/>
            <a:chOff x="1555070" y="1079598"/>
            <a:chExt cx="1288738" cy="873618"/>
          </a:xfrm>
        </p:grpSpPr>
        <p:sp>
          <p:nvSpPr>
            <p:cNvPr id="63" name="Oval 28"/>
            <p:cNvSpPr>
              <a:spLocks noChangeArrowheads="1"/>
            </p:cNvSpPr>
            <p:nvPr/>
          </p:nvSpPr>
          <p:spPr bwMode="auto">
            <a:xfrm>
              <a:off x="1555070" y="1079598"/>
              <a:ext cx="503116" cy="50511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sp>
          <p:nvSpPr>
            <p:cNvPr id="64" name="Oval 28"/>
            <p:cNvSpPr>
              <a:spLocks noChangeArrowheads="1"/>
            </p:cNvSpPr>
            <p:nvPr/>
          </p:nvSpPr>
          <p:spPr bwMode="auto">
            <a:xfrm rot="529655">
              <a:off x="1943914" y="1448106"/>
              <a:ext cx="503115" cy="505110"/>
            </a:xfrm>
            <a:prstGeom prst="ellipse">
              <a:avLst/>
            </a:prstGeom>
            <a:solidFill>
              <a:srgbClr val="FF0000"/>
            </a:solidFill>
            <a:ln w="9525">
              <a:solidFill>
                <a:srgbClr val="000000"/>
              </a:solidFill>
              <a:round/>
              <a:headEnd/>
              <a:tailEnd/>
            </a:ln>
            <a:effectLst/>
          </p:spPr>
          <p:txBody>
            <a:bodyPr wrap="none" anchor="ctr"/>
            <a:lstStyle/>
            <a:p>
              <a:pPr algn="ctr" eaLnBrk="1" fontAlgn="auto" hangingPunct="1">
                <a:spcBef>
                  <a:spcPts val="0"/>
                </a:spcBef>
                <a:spcAft>
                  <a:spcPts val="0"/>
                </a:spcAft>
                <a:defRPr/>
              </a:pPr>
              <a:r>
                <a:rPr lang="en-GB" sz="2400" b="1" kern="0" dirty="0">
                  <a:solidFill>
                    <a:schemeClr val="bg1"/>
                  </a:solidFill>
                  <a:latin typeface="Cambria" pitchFamily="18" charset="0"/>
                  <a:cs typeface="+mn-cs"/>
                </a:rPr>
                <a:t>O</a:t>
              </a:r>
            </a:p>
          </p:txBody>
        </p:sp>
        <p:sp>
          <p:nvSpPr>
            <p:cNvPr id="65" name="Oval 28"/>
            <p:cNvSpPr>
              <a:spLocks noChangeArrowheads="1"/>
            </p:cNvSpPr>
            <p:nvPr/>
          </p:nvSpPr>
          <p:spPr bwMode="auto">
            <a:xfrm>
              <a:off x="2340693" y="1124073"/>
              <a:ext cx="503115" cy="505110"/>
            </a:xfrm>
            <a:prstGeom prst="ellipse">
              <a:avLst/>
            </a:prstGeom>
            <a:solidFill>
              <a:srgbClr val="FFFF00"/>
            </a:solidFill>
            <a:ln w="38100">
              <a:solidFill>
                <a:srgbClr val="0070C0"/>
              </a:solidFill>
              <a:round/>
              <a:headEnd/>
              <a:tailEnd/>
            </a:ln>
            <a:effectLst/>
            <a:extLst/>
          </p:spPr>
          <p:txBody>
            <a:bodyPr wrap="none" anchor="ctr"/>
            <a:lstStyle/>
            <a:p>
              <a:pPr algn="ctr" eaLnBrk="1" fontAlgn="auto" hangingPunct="1">
                <a:spcBef>
                  <a:spcPts val="0"/>
                </a:spcBef>
                <a:spcAft>
                  <a:spcPts val="0"/>
                </a:spcAft>
                <a:defRPr/>
              </a:pPr>
              <a:r>
                <a:rPr lang="en-GB" sz="2400" b="1" kern="0" dirty="0">
                  <a:solidFill>
                    <a:sysClr val="windowText" lastClr="000000"/>
                  </a:solidFill>
                  <a:latin typeface="Cambria" pitchFamily="18" charset="0"/>
                  <a:cs typeface="+mn-cs"/>
                </a:rPr>
                <a:t>H</a:t>
              </a:r>
            </a:p>
          </p:txBody>
        </p:sp>
      </p:grpSp>
      <p:sp>
        <p:nvSpPr>
          <p:cNvPr id="48" name="Freeform 47"/>
          <p:cNvSpPr/>
          <p:nvPr/>
        </p:nvSpPr>
        <p:spPr>
          <a:xfrm>
            <a:off x="7956376" y="1913756"/>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49" name="Freeform 48"/>
          <p:cNvSpPr/>
          <p:nvPr/>
        </p:nvSpPr>
        <p:spPr>
          <a:xfrm>
            <a:off x="828041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
        <p:nvSpPr>
          <p:cNvPr id="53" name="Freeform 52"/>
          <p:cNvSpPr/>
          <p:nvPr/>
        </p:nvSpPr>
        <p:spPr>
          <a:xfrm>
            <a:off x="8100392" y="1915294"/>
            <a:ext cx="324036" cy="505594"/>
          </a:xfrm>
          <a:custGeom>
            <a:avLst/>
            <a:gdLst>
              <a:gd name="connsiteX0" fmla="*/ 315 w 1259867"/>
              <a:gd name="connsiteY0" fmla="*/ 878318 h 2438209"/>
              <a:gd name="connsiteX1" fmla="*/ 134786 w 1259867"/>
              <a:gd name="connsiteY1" fmla="*/ 273200 h 2438209"/>
              <a:gd name="connsiteX2" fmla="*/ 565091 w 1259867"/>
              <a:gd name="connsiteY2" fmla="*/ 4259 h 2438209"/>
              <a:gd name="connsiteX3" fmla="*/ 1102974 w 1259867"/>
              <a:gd name="connsiteY3" fmla="*/ 165624 h 2438209"/>
              <a:gd name="connsiteX4" fmla="*/ 1250891 w 1259867"/>
              <a:gd name="connsiteY4" fmla="*/ 864871 h 2438209"/>
              <a:gd name="connsiteX5" fmla="*/ 1183656 w 1259867"/>
              <a:gd name="connsiteY5" fmla="*/ 2048212 h 2438209"/>
              <a:gd name="connsiteX6" fmla="*/ 699562 w 1259867"/>
              <a:gd name="connsiteY6" fmla="*/ 2438177 h 2438209"/>
              <a:gd name="connsiteX7" fmla="*/ 121338 w 1259867"/>
              <a:gd name="connsiteY7" fmla="*/ 2061659 h 2438209"/>
              <a:gd name="connsiteX8" fmla="*/ 315 w 1259867"/>
              <a:gd name="connsiteY8" fmla="*/ 878318 h 24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67" h="2438209">
                <a:moveTo>
                  <a:pt x="315" y="878318"/>
                </a:moveTo>
                <a:cubicBezTo>
                  <a:pt x="2556" y="580242"/>
                  <a:pt x="40657" y="418876"/>
                  <a:pt x="134786" y="273200"/>
                </a:cubicBezTo>
                <a:cubicBezTo>
                  <a:pt x="228915" y="127523"/>
                  <a:pt x="403726" y="22188"/>
                  <a:pt x="565091" y="4259"/>
                </a:cubicBezTo>
                <a:cubicBezTo>
                  <a:pt x="726456" y="-13670"/>
                  <a:pt x="988674" y="22189"/>
                  <a:pt x="1102974" y="165624"/>
                </a:cubicBezTo>
                <a:cubicBezTo>
                  <a:pt x="1217274" y="309059"/>
                  <a:pt x="1237444" y="551106"/>
                  <a:pt x="1250891" y="864871"/>
                </a:cubicBezTo>
                <a:cubicBezTo>
                  <a:pt x="1264338" y="1178636"/>
                  <a:pt x="1275544" y="1785994"/>
                  <a:pt x="1183656" y="2048212"/>
                </a:cubicBezTo>
                <a:cubicBezTo>
                  <a:pt x="1091768" y="2310430"/>
                  <a:pt x="876615" y="2435936"/>
                  <a:pt x="699562" y="2438177"/>
                </a:cubicBezTo>
                <a:cubicBezTo>
                  <a:pt x="522509" y="2440418"/>
                  <a:pt x="237879" y="2328359"/>
                  <a:pt x="121338" y="2061659"/>
                </a:cubicBezTo>
                <a:cubicBezTo>
                  <a:pt x="4797" y="1794959"/>
                  <a:pt x="-1926" y="1176394"/>
                  <a:pt x="315" y="878318"/>
                </a:cubicBezTo>
                <a:close/>
              </a:path>
            </a:pathLst>
          </a:custGeom>
          <a:solidFill>
            <a:srgbClr val="FF0066"/>
          </a:solidFill>
          <a:ln w="38100">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7.22222E-6 -1.85185E-6 L 0.08664 -0.04213 L 0.16546 -0.14676 L 0.15747 -0.34653 L 0.11806 -0.44074 L -0.14965 -0.62986 " pathEditMode="relative" ptsTypes="AAAAAA">
                                      <p:cBhvr>
                                        <p:cTn id="14" dur="2000" fill="hold"/>
                                        <p:tgtEl>
                                          <p:spTgt spid="20"/>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16667E-6 -4.07407E-6 L 0.07656 0.03912 L 0.28819 0.0588 L 0.35156 -0.04514 L 0.3368 -0.25301 L 0.20156 -0.52153 L 0.15295 -0.67847 " pathEditMode="relative" ptsTypes="AAAAAAA">
                                      <p:cBhvr>
                                        <p:cTn id="18" dur="2000" fill="hold"/>
                                        <p:tgtEl>
                                          <p:spTgt spid="59"/>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1.11111E-6 8.67362E-19 L 0.16909 -0.00972 L 0.26771 -0.07246 L 0.27795 -0.23704 L 0.26614 -0.46667 L -0.1632 -0.68426 " pathEditMode="relative" ptsTypes="AAAAAA">
                                      <p:cBhvr>
                                        <p:cTn id="22" dur="2000" fill="hold"/>
                                        <p:tgtEl>
                                          <p:spTgt spid="31"/>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2.22222E-6 7.40741E-7 L 0.09028 0.03958 " pathEditMode="relative" rAng="0" ptsTypes="AA">
                                      <p:cBhvr>
                                        <p:cTn id="26" dur="2000" fill="hold"/>
                                        <p:tgtEl>
                                          <p:spTgt spid="46"/>
                                        </p:tgtEl>
                                        <p:attrNameLst>
                                          <p:attrName>ppt_x</p:attrName>
                                          <p:attrName>ppt_y</p:attrName>
                                        </p:attrNameLst>
                                      </p:cBhvr>
                                      <p:rCtr x="451400" y="196800"/>
                                    </p:animMotion>
                                  </p:childTnLst>
                                </p:cTn>
                              </p:par>
                              <p:par>
                                <p:cTn id="27" presetID="42" presetClass="path" presetSubtype="0" accel="50000" decel="50000" fill="hold" grpId="0" nodeType="withEffect">
                                  <p:stCondLst>
                                    <p:cond delay="0"/>
                                  </p:stCondLst>
                                  <p:childTnLst>
                                    <p:animMotion origin="layout" path="M 1.11022E-16 2.22222E-6 L 0.08281 0.14166 " pathEditMode="relative" rAng="0" ptsTypes="AA">
                                      <p:cBhvr>
                                        <p:cTn id="28" dur="2000" fill="hold"/>
                                        <p:tgtEl>
                                          <p:spTgt spid="52"/>
                                        </p:tgtEl>
                                        <p:attrNameLst>
                                          <p:attrName>ppt_x</p:attrName>
                                          <p:attrName>ppt_y</p:attrName>
                                        </p:attrNameLst>
                                      </p:cBhvr>
                                      <p:rCtr x="413200" y="708300"/>
                                    </p:animMotion>
                                  </p:childTnLst>
                                </p:cTn>
                              </p:par>
                              <p:par>
                                <p:cTn id="29" presetID="10" presetClass="exit" presetSubtype="0" fill="hold" grpId="1" nodeType="withEffect">
                                  <p:stCondLst>
                                    <p:cond delay="100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10" presetClass="exit" presetSubtype="0" fill="hold" grpId="1" nodeType="withEffect">
                                  <p:stCondLst>
                                    <p:cond delay="100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animBg="1"/>
      <p:bldP spid="45" grpId="0" animBg="1"/>
      <p:bldP spid="46" grpId="0" animBg="1"/>
      <p:bldP spid="46" grpId="1" animBg="1"/>
      <p:bldP spid="52" grpId="0" animBg="1"/>
      <p:bldP spid="52" grpId="1"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GB" smtClean="0">
              <a:latin typeface="Hurry Up"/>
            </a:endParaRPr>
          </a:p>
        </p:txBody>
      </p:sp>
      <p:sp>
        <p:nvSpPr>
          <p:cNvPr id="50179" name="Content Placeholder 2"/>
          <p:cNvSpPr>
            <a:spLocks noGrp="1"/>
          </p:cNvSpPr>
          <p:nvPr>
            <p:ph idx="1"/>
          </p:nvPr>
        </p:nvSpPr>
        <p:spPr/>
        <p:txBody>
          <a:bodyPr/>
          <a:lstStyle/>
          <a:p>
            <a:r>
              <a:rPr lang="en-GB" smtClean="0">
                <a:hlinkClick r:id="rId2" action="ppaction://hlinkpres?slideindex=1&amp;slidetitle="/>
              </a:rPr>
              <a:t>http://vcell.ndsu.nodak.edu/animations/etc/movie-flash.htmIn groups</a:t>
            </a:r>
            <a:endParaRPr lang="en-GB" smtClean="0"/>
          </a:p>
          <a:p>
            <a:r>
              <a:rPr lang="en-GB" smtClean="0"/>
              <a:t> – Model the process of ETC using playdoh, using information from animation and page 90/91 in book</a:t>
            </a:r>
          </a:p>
          <a:p>
            <a:r>
              <a:rPr lang="en-GB" smtClean="0">
                <a:solidFill>
                  <a:srgbClr val="FF0000"/>
                </a:solidFill>
              </a:rPr>
              <a:t>A single H atom is made up of 1 proton (H+) and 1 electron (e-)</a:t>
            </a:r>
          </a:p>
          <a:p>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GB" sz="2200" smtClean="0">
              <a:latin typeface="Hurry Up"/>
            </a:endParaRPr>
          </a:p>
        </p:txBody>
      </p:sp>
      <p:pic>
        <p:nvPicPr>
          <p:cNvPr id="51203" name="Picture 5" descr="Photo"/>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765175"/>
            <a:ext cx="7777163" cy="4691063"/>
          </a:xfrm>
          <a:noFill/>
        </p:spPr>
      </p:pic>
      <p:sp>
        <p:nvSpPr>
          <p:cNvPr id="51204" name="Text Box 9"/>
          <p:cNvSpPr txBox="1">
            <a:spLocks noChangeArrowheads="1"/>
          </p:cNvSpPr>
          <p:nvPr/>
        </p:nvSpPr>
        <p:spPr bwMode="auto">
          <a:xfrm>
            <a:off x="395288" y="5516563"/>
            <a:ext cx="8426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FontTx/>
              <a:buNone/>
            </a:pPr>
            <a:r>
              <a:rPr lang="en-GB" sz="1600" b="1">
                <a:solidFill>
                  <a:srgbClr val="FF3300"/>
                </a:solidFill>
                <a:latin typeface="Arial" panose="020B0604020202020204" pitchFamily="34" charset="0"/>
              </a:rPr>
              <a:t>Oxidative Phosphorylation – Formation of ATP by adding a phosphate group to ADP, in the presence of oxygen, which is the final electron acceptor. </a:t>
            </a:r>
          </a:p>
          <a:p>
            <a:pPr algn="ctr" eaLnBrk="1" hangingPunct="1">
              <a:spcBef>
                <a:spcPct val="0"/>
              </a:spcBef>
              <a:buFontTx/>
              <a:buNone/>
            </a:pPr>
            <a:r>
              <a:rPr lang="en-GB" sz="1600" b="1">
                <a:latin typeface="Arial" panose="020B0604020202020204" pitchFamily="34" charset="0"/>
              </a:rPr>
              <a:t>Protons flow through ATPsynthase  driving the rotation of part of the enzyme to join ADP and Pi to form ATP. Electrons are passed along to last electron carrier, to oxygen.</a:t>
            </a:r>
          </a:p>
          <a:p>
            <a:pPr algn="ctr" eaLnBrk="1" hangingPunct="1">
              <a:spcBef>
                <a:spcPct val="0"/>
              </a:spcBef>
              <a:buFontTx/>
              <a:buNone/>
            </a:pPr>
            <a:endParaRPr lang="en-GB" sz="1600">
              <a:solidFill>
                <a:srgbClr val="FF3300"/>
              </a:solidFill>
              <a:latin typeface="Arial" panose="020B0604020202020204" pitchFamily="34" charset="0"/>
            </a:endParaRPr>
          </a:p>
        </p:txBody>
      </p:sp>
      <p:sp>
        <p:nvSpPr>
          <p:cNvPr id="7" name="Rectangle 2"/>
          <p:cNvSpPr txBox="1">
            <a:spLocks noChangeArrowheads="1"/>
          </p:cNvSpPr>
          <p:nvPr/>
        </p:nvSpPr>
        <p:spPr bwMode="auto">
          <a:xfrm>
            <a:off x="539750" y="-242888"/>
            <a:ext cx="8229600" cy="1143001"/>
          </a:xfrm>
          <a:prstGeom prst="rect">
            <a:avLst/>
          </a:prstGeom>
          <a:noFill/>
          <a:ln w="9525">
            <a:noFill/>
            <a:miter lim="800000"/>
            <a:headEnd/>
            <a:tailEnd/>
          </a:ln>
        </p:spPr>
        <p:txBody>
          <a:bodyPr lIns="0" rIns="0" bIns="0" anchor="b"/>
          <a:lstStyle/>
          <a:p>
            <a:pPr>
              <a:defRPr/>
            </a:pPr>
            <a:r>
              <a:rPr lang="en-GB" sz="4400" dirty="0">
                <a:solidFill>
                  <a:schemeClr val="tx2"/>
                </a:solidFill>
                <a:latin typeface="Cambria" pitchFamily="18" charset="0"/>
                <a:ea typeface="+mj-ea"/>
                <a:cs typeface="+mj-cs"/>
              </a:rPr>
              <a:t>ETC and </a:t>
            </a:r>
            <a:r>
              <a:rPr lang="en-GB" sz="4400" dirty="0" err="1">
                <a:solidFill>
                  <a:schemeClr val="tx2"/>
                </a:solidFill>
                <a:latin typeface="Cambria" pitchFamily="18" charset="0"/>
                <a:ea typeface="+mj-ea"/>
                <a:cs typeface="+mj-cs"/>
              </a:rPr>
              <a:t>Chemiosmosis</a:t>
            </a:r>
            <a:r>
              <a:rPr lang="en-GB" sz="4400" dirty="0">
                <a:solidFill>
                  <a:schemeClr val="tx2"/>
                </a:solidFill>
                <a:latin typeface="Cambria" pitchFamily="18" charset="0"/>
                <a:ea typeface="+mj-ea"/>
                <a:cs typeface="+mj-cs"/>
              </a:rPr>
              <a:t> Summary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5263" y="157163"/>
            <a:ext cx="8015287" cy="914400"/>
          </a:xfrm>
        </p:spPr>
        <p:txBody>
          <a:bodyPr/>
          <a:lstStyle/>
          <a:p>
            <a:r>
              <a:rPr lang="en-GB" smtClean="0">
                <a:latin typeface="Hurry Up"/>
              </a:rPr>
              <a:t>Electron Transport Chain Details</a:t>
            </a:r>
          </a:p>
        </p:txBody>
      </p:sp>
      <p:sp>
        <p:nvSpPr>
          <p:cNvPr id="53251" name="Rectangle 3"/>
          <p:cNvSpPr>
            <a:spLocks noGrp="1" noChangeArrowheads="1"/>
          </p:cNvSpPr>
          <p:nvPr>
            <p:ph type="body" idx="1"/>
          </p:nvPr>
        </p:nvSpPr>
        <p:spPr>
          <a:xfrm>
            <a:off x="539750" y="938213"/>
            <a:ext cx="7924800" cy="4419600"/>
          </a:xfrm>
        </p:spPr>
        <p:txBody>
          <a:bodyPr/>
          <a:lstStyle/>
          <a:p>
            <a:pPr>
              <a:lnSpc>
                <a:spcPct val="80000"/>
              </a:lnSpc>
              <a:buFont typeface="Wingdings 2" panose="05020102010507070707" pitchFamily="18" charset="2"/>
              <a:buNone/>
            </a:pPr>
            <a:r>
              <a:rPr lang="en-GB" sz="1800" smtClean="0">
                <a:solidFill>
                  <a:schemeClr val="bg1"/>
                </a:solidFill>
              </a:rPr>
              <a:t>tons (H+) and electrons (e-).</a:t>
            </a:r>
            <a:r>
              <a:rPr lang="en-GB" sz="1800" smtClean="0"/>
              <a:t> </a:t>
            </a:r>
          </a:p>
          <a:p>
            <a:pPr>
              <a:lnSpc>
                <a:spcPct val="80000"/>
              </a:lnSpc>
            </a:pPr>
            <a:r>
              <a:rPr lang="en-GB" sz="1800" smtClean="0"/>
              <a:t>The oxidised NAD molecules return to the Krebs Cycle to collect more hydrogen. </a:t>
            </a:r>
          </a:p>
          <a:p>
            <a:pPr>
              <a:lnSpc>
                <a:spcPct val="80000"/>
              </a:lnSpc>
            </a:pPr>
            <a:r>
              <a:rPr lang="en-GB" sz="1800" smtClean="0"/>
              <a:t>FADH binds to complex II rather than complex I to release its hydrogen. </a:t>
            </a:r>
          </a:p>
          <a:p>
            <a:pPr>
              <a:lnSpc>
                <a:spcPct val="80000"/>
              </a:lnSpc>
            </a:pPr>
            <a:endParaRPr lang="en-GB" sz="1800" smtClean="0"/>
          </a:p>
          <a:p>
            <a:pPr>
              <a:lnSpc>
                <a:spcPct val="80000"/>
              </a:lnSpc>
            </a:pPr>
            <a:r>
              <a:rPr lang="en-GB" sz="1800" smtClean="0"/>
              <a:t>The electrons are passed down the chain of protein complexes from I to IV, each complex binding electrons more tightly than the previous one. </a:t>
            </a:r>
          </a:p>
          <a:p>
            <a:pPr>
              <a:lnSpc>
                <a:spcPct val="80000"/>
              </a:lnSpc>
            </a:pPr>
            <a:endParaRPr lang="en-GB" sz="1800" smtClean="0"/>
          </a:p>
          <a:p>
            <a:pPr>
              <a:lnSpc>
                <a:spcPct val="80000"/>
              </a:lnSpc>
            </a:pPr>
            <a:r>
              <a:rPr lang="en-GB" sz="1800" smtClean="0"/>
              <a:t>In complexes I, II and IV the electrons give up some of their energy, which is then used to pump protons across the inner mitochondrial membrane by active transport through the complexes. </a:t>
            </a:r>
          </a:p>
          <a:p>
            <a:pPr>
              <a:lnSpc>
                <a:spcPct val="80000"/>
              </a:lnSpc>
            </a:pPr>
            <a:endParaRPr lang="en-GB" sz="1800" smtClean="0"/>
          </a:p>
          <a:p>
            <a:pPr>
              <a:lnSpc>
                <a:spcPct val="80000"/>
              </a:lnSpc>
            </a:pPr>
            <a:r>
              <a:rPr lang="en-GB" sz="1800" smtClean="0"/>
              <a:t>Altogether 10 protons are pumped across the membrane for every hydrogen from NADH (or 6 protons for FADH).</a:t>
            </a:r>
          </a:p>
        </p:txBody>
      </p:sp>
      <p:pic>
        <p:nvPicPr>
          <p:cNvPr id="52230" name="Picture 6" descr="Photos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581525"/>
            <a:ext cx="62007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865188" y="927100"/>
            <a:ext cx="6345237" cy="709613"/>
          </a:xfrm>
        </p:spPr>
        <p:txBody>
          <a:bodyPr/>
          <a:lstStyle/>
          <a:p>
            <a:pPr eaLnBrk="1" hangingPunct="1"/>
            <a:r>
              <a:rPr lang="en-GB" smtClean="0"/>
              <a:t>Learning Outcomes</a:t>
            </a:r>
          </a:p>
        </p:txBody>
      </p:sp>
      <p:sp>
        <p:nvSpPr>
          <p:cNvPr id="10242" name="Text Placeholder 2"/>
          <p:cNvSpPr>
            <a:spLocks noGrp="1"/>
          </p:cNvSpPr>
          <p:nvPr>
            <p:ph idx="1"/>
          </p:nvPr>
        </p:nvSpPr>
        <p:spPr/>
        <p:txBody>
          <a:bodyPr rtlCol="0">
            <a:normAutofit fontScale="92500" lnSpcReduction="10000"/>
          </a:bodyPr>
          <a:lstStyle/>
          <a:p>
            <a:pPr eaLnBrk="1" fontAlgn="auto" hangingPunct="1">
              <a:spcAft>
                <a:spcPts val="0"/>
              </a:spcAft>
              <a:buFont typeface="Wingdings 3" charset="2"/>
              <a:buChar char=""/>
              <a:defRPr/>
            </a:pPr>
            <a:r>
              <a:rPr lang="en-GB" sz="2800" dirty="0" smtClean="0">
                <a:solidFill>
                  <a:schemeClr val="tx1">
                    <a:lumMod val="75000"/>
                    <a:lumOff val="25000"/>
                  </a:schemeClr>
                </a:solidFill>
              </a:rPr>
              <a:t>	Describe the process and site </a:t>
            </a:r>
            <a:r>
              <a:rPr lang="en-GB" sz="2800" dirty="0">
                <a:solidFill>
                  <a:schemeClr val="tx1">
                    <a:lumMod val="75000"/>
                    <a:lumOff val="25000"/>
                  </a:schemeClr>
                </a:solidFill>
              </a:rPr>
              <a:t>o</a:t>
            </a:r>
            <a:r>
              <a:rPr lang="en-GB" sz="2800" dirty="0" smtClean="0">
                <a:solidFill>
                  <a:schemeClr val="tx1">
                    <a:lumMod val="75000"/>
                    <a:lumOff val="25000"/>
                  </a:schemeClr>
                </a:solidFill>
              </a:rPr>
              <a:t>f oxidative phosphorylation</a:t>
            </a:r>
          </a:p>
          <a:p>
            <a:pPr eaLnBrk="1" fontAlgn="auto" hangingPunct="1">
              <a:spcAft>
                <a:spcPts val="0"/>
              </a:spcAft>
              <a:buFont typeface="Wingdings 3" charset="2"/>
              <a:buChar char=""/>
              <a:defRPr/>
            </a:pPr>
            <a:endParaRPr lang="en-GB" sz="2800" dirty="0">
              <a:solidFill>
                <a:schemeClr val="tx1">
                  <a:lumMod val="75000"/>
                  <a:lumOff val="25000"/>
                </a:schemeClr>
              </a:solidFill>
            </a:endParaRPr>
          </a:p>
          <a:p>
            <a:pPr eaLnBrk="1" fontAlgn="auto" hangingPunct="1">
              <a:spcAft>
                <a:spcPts val="0"/>
              </a:spcAft>
              <a:buFont typeface="Wingdings 3" charset="2"/>
              <a:buChar char=""/>
              <a:defRPr/>
            </a:pPr>
            <a:r>
              <a:rPr lang="en-GB" sz="2800" dirty="0" smtClean="0">
                <a:solidFill>
                  <a:schemeClr val="tx1">
                    <a:lumMod val="75000"/>
                    <a:lumOff val="25000"/>
                  </a:schemeClr>
                </a:solidFill>
              </a:rPr>
              <a:t>Explain the </a:t>
            </a:r>
            <a:r>
              <a:rPr lang="en-GB" sz="2800" dirty="0" err="1" smtClean="0">
                <a:solidFill>
                  <a:schemeClr val="tx1">
                    <a:lumMod val="75000"/>
                    <a:lumOff val="25000"/>
                  </a:schemeClr>
                </a:solidFill>
              </a:rPr>
              <a:t>chemiosmotic</a:t>
            </a:r>
            <a:r>
              <a:rPr lang="en-GB" sz="2800" dirty="0" smtClean="0">
                <a:solidFill>
                  <a:schemeClr val="tx1">
                    <a:lumMod val="75000"/>
                    <a:lumOff val="25000"/>
                  </a:schemeClr>
                </a:solidFill>
              </a:rPr>
              <a:t> theory</a:t>
            </a:r>
          </a:p>
          <a:p>
            <a:pPr eaLnBrk="1" fontAlgn="auto" hangingPunct="1">
              <a:spcAft>
                <a:spcPts val="0"/>
              </a:spcAft>
              <a:buFont typeface="Wingdings 3" charset="2"/>
              <a:buChar char=""/>
              <a:defRPr/>
            </a:pPr>
            <a:endParaRPr lang="en-GB" sz="2800" dirty="0">
              <a:solidFill>
                <a:schemeClr val="tx1">
                  <a:lumMod val="75000"/>
                  <a:lumOff val="25000"/>
                </a:schemeClr>
              </a:solidFill>
            </a:endParaRPr>
          </a:p>
          <a:p>
            <a:pPr eaLnBrk="1" fontAlgn="auto" hangingPunct="1">
              <a:spcAft>
                <a:spcPts val="0"/>
              </a:spcAft>
              <a:buFont typeface="Wingdings 3" charset="2"/>
              <a:buChar char=""/>
              <a:defRPr/>
            </a:pPr>
            <a:r>
              <a:rPr lang="en-GB" sz="2800" dirty="0" smtClean="0">
                <a:solidFill>
                  <a:schemeClr val="tx1">
                    <a:lumMod val="75000"/>
                    <a:lumOff val="25000"/>
                  </a:schemeClr>
                </a:solidFill>
              </a:rPr>
              <a:t>Explain the role of the electron transport chain, proton gradients and ATP synthase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1438"/>
            <a:ext cx="8229600" cy="1143000"/>
          </a:xfrm>
        </p:spPr>
        <p:txBody>
          <a:bodyPr/>
          <a:lstStyle/>
          <a:p>
            <a:r>
              <a:rPr lang="en-GB" smtClean="0">
                <a:latin typeface="Hurry Up"/>
              </a:rPr>
              <a:t>Chemiosmosis Details</a:t>
            </a:r>
          </a:p>
        </p:txBody>
      </p:sp>
      <p:sp>
        <p:nvSpPr>
          <p:cNvPr id="54275" name="Rectangle 3"/>
          <p:cNvSpPr>
            <a:spLocks noGrp="1" noChangeArrowheads="1"/>
          </p:cNvSpPr>
          <p:nvPr>
            <p:ph type="body" idx="1"/>
          </p:nvPr>
        </p:nvSpPr>
        <p:spPr>
          <a:xfrm>
            <a:off x="609600" y="1462088"/>
            <a:ext cx="7924800" cy="5038725"/>
          </a:xfrm>
        </p:spPr>
        <p:txBody>
          <a:bodyPr/>
          <a:lstStyle/>
          <a:p>
            <a:pPr>
              <a:lnSpc>
                <a:spcPct val="80000"/>
              </a:lnSpc>
            </a:pPr>
            <a:r>
              <a:rPr lang="en-GB" sz="2000" smtClean="0"/>
              <a:t>In complex IV the electrons are combined with protons and molecular oxygen to form water. The oxygen diffuses in from the tissue fluid.</a:t>
            </a:r>
          </a:p>
          <a:p>
            <a:pPr>
              <a:lnSpc>
                <a:spcPct val="80000"/>
              </a:lnSpc>
              <a:buFont typeface="Wingdings 2" panose="05020102010507070707" pitchFamily="18" charset="2"/>
              <a:buNone/>
            </a:pPr>
            <a:endParaRPr lang="en-GB" sz="2000" smtClean="0"/>
          </a:p>
          <a:p>
            <a:pPr>
              <a:lnSpc>
                <a:spcPct val="80000"/>
              </a:lnSpc>
            </a:pPr>
            <a:r>
              <a:rPr lang="en-GB" sz="2000" smtClean="0"/>
              <a:t>Oxygen is only involved at the very last stage of respiration as the final electron acceptor. </a:t>
            </a:r>
          </a:p>
          <a:p>
            <a:pPr>
              <a:lnSpc>
                <a:spcPct val="80000"/>
              </a:lnSpc>
            </a:pPr>
            <a:endParaRPr lang="en-GB" sz="2000" smtClean="0"/>
          </a:p>
          <a:p>
            <a:pPr>
              <a:lnSpc>
                <a:spcPct val="80000"/>
              </a:lnSpc>
            </a:pPr>
            <a:r>
              <a:rPr lang="en-GB" sz="2000" smtClean="0"/>
              <a:t>The energy of the electrons is now stored in the form of a </a:t>
            </a:r>
            <a:r>
              <a:rPr lang="en-GB" sz="2000" u="sng" smtClean="0">
                <a:solidFill>
                  <a:srgbClr val="FF0000"/>
                </a:solidFill>
              </a:rPr>
              <a:t>proton gradient</a:t>
            </a:r>
            <a:r>
              <a:rPr lang="en-GB" sz="2000" smtClean="0">
                <a:solidFill>
                  <a:srgbClr val="FF0000"/>
                </a:solidFill>
              </a:rPr>
              <a:t> </a:t>
            </a:r>
            <a:r>
              <a:rPr lang="en-GB" sz="2000" smtClean="0"/>
              <a:t>across the inner mitochondrial membrane. </a:t>
            </a:r>
          </a:p>
          <a:p>
            <a:pPr>
              <a:lnSpc>
                <a:spcPct val="80000"/>
              </a:lnSpc>
            </a:pPr>
            <a:endParaRPr lang="en-GB" sz="2000" smtClean="0"/>
          </a:p>
          <a:p>
            <a:pPr>
              <a:lnSpc>
                <a:spcPct val="80000"/>
              </a:lnSpc>
            </a:pPr>
            <a:r>
              <a:rPr lang="en-GB" sz="2000" smtClean="0"/>
              <a:t>The </a:t>
            </a:r>
            <a:r>
              <a:rPr lang="en-GB" sz="2000" smtClean="0">
                <a:solidFill>
                  <a:srgbClr val="FF0000"/>
                </a:solidFill>
              </a:rPr>
              <a:t>ATP synthase </a:t>
            </a:r>
            <a:r>
              <a:rPr lang="en-GB" sz="2000" smtClean="0"/>
              <a:t>enzyme has a proton channel through it, and as the protons “fall down” this channel their energy is used to make ATP, It takes 4 protons to synthesise 1 ATP molecule. </a:t>
            </a:r>
          </a:p>
          <a:p>
            <a:pPr>
              <a:lnSpc>
                <a:spcPct val="80000"/>
              </a:lnSpc>
            </a:pPr>
            <a:endParaRPr lang="en-GB" sz="2000" smtClean="0"/>
          </a:p>
          <a:p>
            <a:pPr>
              <a:lnSpc>
                <a:spcPct val="80000"/>
              </a:lnSpc>
            </a:pPr>
            <a:r>
              <a:rPr lang="en-GB" sz="2000" smtClean="0"/>
              <a:t>This method of storing energy by creating a proton gradient across a membrane is called </a:t>
            </a:r>
            <a:r>
              <a:rPr lang="en-GB" sz="2000" u="sng" smtClean="0">
                <a:solidFill>
                  <a:srgbClr val="FF0000"/>
                </a:solidFill>
              </a:rPr>
              <a:t>chemiosmosis</a:t>
            </a:r>
            <a:r>
              <a:rPr lang="en-GB" sz="2000" smtClean="0">
                <a:solidFill>
                  <a:srgbClr val="FF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GB" smtClean="0"/>
              <a:t>Evidence for chemiosmosis</a:t>
            </a:r>
          </a:p>
        </p:txBody>
      </p:sp>
      <p:sp>
        <p:nvSpPr>
          <p:cNvPr id="32771" name="TextBox 3"/>
          <p:cNvSpPr txBox="1">
            <a:spLocks noChangeArrowheads="1"/>
          </p:cNvSpPr>
          <p:nvPr/>
        </p:nvSpPr>
        <p:spPr bwMode="auto">
          <a:xfrm>
            <a:off x="360363" y="3417888"/>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0" algn="l"/>
              </a:tabLst>
              <a:defRPr>
                <a:solidFill>
                  <a:schemeClr val="tx1"/>
                </a:solidFill>
                <a:latin typeface="Arial" panose="020B0604020202020204" pitchFamily="34" charset="0"/>
                <a:cs typeface="Arial" panose="020B0604020202020204" pitchFamily="34" charset="0"/>
              </a:defRPr>
            </a:lvl1pPr>
            <a:lvl2pPr marL="922338" indent="-285750">
              <a:tabLst>
                <a:tab pos="0" algn="l"/>
              </a:tabLst>
              <a:defRPr>
                <a:solidFill>
                  <a:schemeClr val="tx1"/>
                </a:solidFill>
                <a:latin typeface="Arial" panose="020B0604020202020204" pitchFamily="34" charset="0"/>
                <a:cs typeface="Arial" panose="020B0604020202020204" pitchFamily="34" charset="0"/>
              </a:defRPr>
            </a:lvl2pPr>
            <a:lvl3pPr marL="1330325" indent="-228600">
              <a:tabLst>
                <a:tab pos="0" algn="l"/>
              </a:tabLst>
              <a:defRPr>
                <a:solidFill>
                  <a:schemeClr val="tx1"/>
                </a:solidFill>
                <a:latin typeface="Arial" panose="020B0604020202020204" pitchFamily="34" charset="0"/>
                <a:cs typeface="Arial" panose="020B0604020202020204" pitchFamily="34" charset="0"/>
              </a:defRPr>
            </a:lvl3pPr>
            <a:lvl4pPr marL="1738313" indent="-228600">
              <a:tabLst>
                <a:tab pos="0" algn="l"/>
              </a:tabLst>
              <a:defRPr>
                <a:solidFill>
                  <a:schemeClr val="tx1"/>
                </a:solidFill>
                <a:latin typeface="Arial" panose="020B0604020202020204" pitchFamily="34" charset="0"/>
                <a:cs typeface="Arial" panose="020B0604020202020204" pitchFamily="34" charset="0"/>
              </a:defRPr>
            </a:lvl4pPr>
            <a:lvl5pPr marL="2146300" indent="-228600">
              <a:tabLst>
                <a:tab pos="0" algn="l"/>
              </a:tabLst>
              <a:defRPr>
                <a:solidFill>
                  <a:schemeClr val="tx1"/>
                </a:solidFill>
                <a:latin typeface="Arial" panose="020B0604020202020204" pitchFamily="34" charset="0"/>
                <a:cs typeface="Arial" panose="020B0604020202020204" pitchFamily="34" charset="0"/>
              </a:defRPr>
            </a:lvl5pPr>
            <a:lvl6pPr marL="2603500" indent="-228600" eaLnBrk="0" fontAlgn="base" hangingPunct="0">
              <a:spcBef>
                <a:spcPct val="0"/>
              </a:spcBef>
              <a:spcAft>
                <a:spcPct val="0"/>
              </a:spcAft>
              <a:tabLst>
                <a:tab pos="0" algn="l"/>
              </a:tabLst>
              <a:defRPr>
                <a:solidFill>
                  <a:schemeClr val="tx1"/>
                </a:solidFill>
                <a:latin typeface="Arial" panose="020B0604020202020204" pitchFamily="34" charset="0"/>
                <a:cs typeface="Arial" panose="020B0604020202020204" pitchFamily="34" charset="0"/>
              </a:defRPr>
            </a:lvl6pPr>
            <a:lvl7pPr marL="3060700" indent="-228600" eaLnBrk="0" fontAlgn="base" hangingPunct="0">
              <a:spcBef>
                <a:spcPct val="0"/>
              </a:spcBef>
              <a:spcAft>
                <a:spcPct val="0"/>
              </a:spcAft>
              <a:tabLst>
                <a:tab pos="0" algn="l"/>
              </a:tabLst>
              <a:defRPr>
                <a:solidFill>
                  <a:schemeClr val="tx1"/>
                </a:solidFill>
                <a:latin typeface="Arial" panose="020B0604020202020204" pitchFamily="34" charset="0"/>
                <a:cs typeface="Arial" panose="020B0604020202020204" pitchFamily="34" charset="0"/>
              </a:defRPr>
            </a:lvl7pPr>
            <a:lvl8pPr marL="3517900" indent="-228600" eaLnBrk="0" fontAlgn="base" hangingPunct="0">
              <a:spcBef>
                <a:spcPct val="0"/>
              </a:spcBef>
              <a:spcAft>
                <a:spcPct val="0"/>
              </a:spcAft>
              <a:tabLst>
                <a:tab pos="0" algn="l"/>
              </a:tabLst>
              <a:defRPr>
                <a:solidFill>
                  <a:schemeClr val="tx1"/>
                </a:solidFill>
                <a:latin typeface="Arial" panose="020B0604020202020204" pitchFamily="34" charset="0"/>
                <a:cs typeface="Arial" panose="020B0604020202020204" pitchFamily="34" charset="0"/>
              </a:defRPr>
            </a:lvl8pPr>
            <a:lvl9pPr marL="3975100" indent="-228600" eaLnBrk="0" fontAlgn="base" hangingPunct="0">
              <a:spcBef>
                <a:spcPct val="0"/>
              </a:spcBef>
              <a:spcAft>
                <a:spcPct val="0"/>
              </a:spcAft>
              <a:tabLst>
                <a:tab pos="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a:solidFill>
                  <a:srgbClr val="010066"/>
                </a:solidFill>
              </a:rPr>
              <a:t>The proton gradient across the inner membrane can be measured as it corresponds to a pH gradient.</a:t>
            </a:r>
          </a:p>
        </p:txBody>
      </p:sp>
      <p:sp>
        <p:nvSpPr>
          <p:cNvPr id="56324" name="Rectangle 4"/>
          <p:cNvSpPr>
            <a:spLocks noChangeArrowheads="1"/>
          </p:cNvSpPr>
          <p:nvPr/>
        </p:nvSpPr>
        <p:spPr bwMode="auto">
          <a:xfrm>
            <a:off x="360363" y="784225"/>
            <a:ext cx="4494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909638" indent="-285750">
              <a:defRPr>
                <a:solidFill>
                  <a:schemeClr val="tx1"/>
                </a:solidFill>
                <a:latin typeface="Arial" panose="020B0604020202020204" pitchFamily="34" charset="0"/>
                <a:cs typeface="Arial" panose="020B0604020202020204" pitchFamily="34" charset="0"/>
              </a:defRPr>
            </a:lvl2pPr>
            <a:lvl3pPr marL="1317625" indent="-228600">
              <a:defRPr>
                <a:solidFill>
                  <a:schemeClr val="tx1"/>
                </a:solidFill>
                <a:latin typeface="Arial" panose="020B0604020202020204" pitchFamily="34" charset="0"/>
                <a:cs typeface="Arial" panose="020B0604020202020204" pitchFamily="34" charset="0"/>
              </a:defRPr>
            </a:lvl3pPr>
            <a:lvl4pPr marL="1725613" indent="-228600">
              <a:defRPr>
                <a:solidFill>
                  <a:schemeClr val="tx1"/>
                </a:solidFill>
                <a:latin typeface="Arial" panose="020B0604020202020204" pitchFamily="34" charset="0"/>
                <a:cs typeface="Arial" panose="020B0604020202020204" pitchFamily="34" charset="0"/>
              </a:defRPr>
            </a:lvl4pPr>
            <a:lvl5pPr marL="2133600" indent="-228600">
              <a:defRPr>
                <a:solidFill>
                  <a:schemeClr val="tx1"/>
                </a:solidFill>
                <a:latin typeface="Arial" panose="020B0604020202020204" pitchFamily="34" charset="0"/>
                <a:cs typeface="Arial" panose="020B0604020202020204" pitchFamily="34" charset="0"/>
              </a:defRPr>
            </a:lvl5pPr>
            <a:lvl6pPr marL="2590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The theory of </a:t>
            </a:r>
            <a:r>
              <a:rPr lang="en-GB" sz="2400" b="1">
                <a:solidFill>
                  <a:srgbClr val="10BC45"/>
                </a:solidFill>
              </a:rPr>
              <a:t>chemiosmosis </a:t>
            </a:r>
            <a:r>
              <a:rPr lang="en-GB" sz="2400">
                <a:solidFill>
                  <a:srgbClr val="010066"/>
                </a:solidFill>
              </a:rPr>
              <a:t>states that the energy in a chemical gradient established by electron movement is used to generate ATP. </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0"/>
          <p:cNvSpPr txBox="1">
            <a:spLocks noChangeArrowheads="1"/>
          </p:cNvSpPr>
          <p:nvPr/>
        </p:nvSpPr>
        <p:spPr bwMode="auto">
          <a:xfrm>
            <a:off x="360363" y="2830513"/>
            <a:ext cx="294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Evidence includes: </a:t>
            </a:r>
          </a:p>
        </p:txBody>
      </p:sp>
      <p:pic>
        <p:nvPicPr>
          <p:cNvPr id="56327" name="Picture 11" descr="chemiosmosis"/>
          <p:cNvPicPr>
            <a:picLocks noChangeAspect="1" noChangeArrowheads="1"/>
          </p:cNvPicPr>
          <p:nvPr/>
        </p:nvPicPr>
        <p:blipFill>
          <a:blip r:embed="rId4">
            <a:extLst>
              <a:ext uri="{28A0092B-C50C-407E-A947-70E740481C1C}">
                <a14:useLocalDpi xmlns:a14="http://schemas.microsoft.com/office/drawing/2010/main" val="0"/>
              </a:ext>
            </a:extLst>
          </a:blip>
          <a:srcRect l="1669" t="7712" r="3152" b="13257"/>
          <a:stretch>
            <a:fillRect/>
          </a:stretch>
        </p:blipFill>
        <p:spPr bwMode="auto">
          <a:xfrm>
            <a:off x="4703763" y="784225"/>
            <a:ext cx="415607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12"/>
          <p:cNvSpPr txBox="1">
            <a:spLocks noChangeArrowheads="1"/>
          </p:cNvSpPr>
          <p:nvPr/>
        </p:nvSpPr>
        <p:spPr bwMode="auto">
          <a:xfrm>
            <a:off x="4772025" y="809625"/>
            <a:ext cx="94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000" b="1">
                <a:solidFill>
                  <a:srgbClr val="010066"/>
                </a:solidFill>
              </a:rPr>
              <a:t>matrix</a:t>
            </a:r>
          </a:p>
        </p:txBody>
      </p:sp>
      <p:pic>
        <p:nvPicPr>
          <p:cNvPr id="56329"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4"/>
          <p:cNvSpPr txBox="1">
            <a:spLocks noChangeArrowheads="1"/>
          </p:cNvSpPr>
          <p:nvPr/>
        </p:nvSpPr>
        <p:spPr bwMode="auto">
          <a:xfrm>
            <a:off x="358775" y="53213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a:solidFill>
                  <a:srgbClr val="010066"/>
                </a:solidFill>
              </a:rPr>
              <a:t>Chemicals that block the ETC inhibit the formation of a proton gradient and prevent ATP synthesis.</a:t>
            </a:r>
          </a:p>
        </p:txBody>
      </p:sp>
      <p:sp>
        <p:nvSpPr>
          <p:cNvPr id="32783" name="Text Box 15"/>
          <p:cNvSpPr txBox="1">
            <a:spLocks noChangeArrowheads="1"/>
          </p:cNvSpPr>
          <p:nvPr/>
        </p:nvSpPr>
        <p:spPr bwMode="auto">
          <a:xfrm>
            <a:off x="358775" y="4368800"/>
            <a:ext cx="866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a:solidFill>
                  <a:srgbClr val="010066"/>
                </a:solidFill>
              </a:rPr>
              <a:t>Isolated ATP synthase enzymes can produce ATP using a proton gradient even if no electron transport is occurring.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dissolve">
                                      <p:cBhvr>
                                        <p:cTn id="7" dur="500"/>
                                        <p:tgtEl>
                                          <p:spTgt spid="3277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dissolve">
                                      <p:cBhvr>
                                        <p:cTn id="11" dur="500"/>
                                        <p:tgtEl>
                                          <p:spTgt spid="32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783"/>
                                        </p:tgtEl>
                                        <p:attrNameLst>
                                          <p:attrName>style.visibility</p:attrName>
                                        </p:attrNameLst>
                                      </p:cBhvr>
                                      <p:to>
                                        <p:strVal val="visible"/>
                                      </p:to>
                                    </p:set>
                                    <p:animEffect transition="in" filter="dissolve">
                                      <p:cBhvr>
                                        <p:cTn id="16" dur="500"/>
                                        <p:tgtEl>
                                          <p:spTgt spid="327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2782"/>
                                        </p:tgtEl>
                                        <p:attrNameLst>
                                          <p:attrName>style.visibility</p:attrName>
                                        </p:attrNameLst>
                                      </p:cBhvr>
                                      <p:to>
                                        <p:strVal val="visible"/>
                                      </p:to>
                                    </p:set>
                                    <p:animEffect transition="in" filter="dissolve">
                                      <p:cBhvr>
                                        <p:cTn id="21" dur="500"/>
                                        <p:tgtEl>
                                          <p:spTgt spid="32782"/>
                                        </p:tgtEl>
                                      </p:cBhvr>
                                    </p:animEffect>
                                  </p:childTnLst>
                                </p:cTn>
                              </p:par>
                              <p:par>
                                <p:cTn id="22" presetID="1" presetClass="entr" presetSubtype="0" fill="hold" nodeType="withEffect">
                                  <p:stCondLst>
                                    <p:cond delay="0"/>
                                  </p:stCondLst>
                                  <p:childTnLst>
                                    <p:set>
                                      <p:cBhvr>
                                        <p:cTn id="23"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8" grpId="0"/>
      <p:bldP spid="32782" grpId="0"/>
      <p:bldP spid="327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GB" smtClean="0"/>
              <a:t>Keeping track of the products</a:t>
            </a:r>
          </a:p>
        </p:txBody>
      </p:sp>
      <p:sp>
        <p:nvSpPr>
          <p:cNvPr id="58371" name="TextBox 3"/>
          <p:cNvSpPr txBox="1">
            <a:spLocks noChangeArrowheads="1"/>
          </p:cNvSpPr>
          <p:nvPr/>
        </p:nvSpPr>
        <p:spPr bwMode="auto">
          <a:xfrm>
            <a:off x="360363" y="784225"/>
            <a:ext cx="860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For each molecule of glucose, </a:t>
            </a:r>
            <a:r>
              <a:rPr lang="en-GB" sz="2400" b="1">
                <a:solidFill>
                  <a:srgbClr val="10BC45"/>
                </a:solidFill>
              </a:rPr>
              <a:t>glycolysis</a:t>
            </a:r>
            <a:r>
              <a:rPr lang="en-GB" sz="2400">
                <a:solidFill>
                  <a:srgbClr val="010066"/>
                </a:solidFill>
              </a:rPr>
              <a:t> produces:</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Text Box 24"/>
          <p:cNvSpPr txBox="1">
            <a:spLocks noChangeArrowheads="1"/>
          </p:cNvSpPr>
          <p:nvPr/>
        </p:nvSpPr>
        <p:spPr bwMode="auto">
          <a:xfrm>
            <a:off x="1901825" y="1498600"/>
            <a:ext cx="1138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pic>
        <p:nvPicPr>
          <p:cNvPr id="29727" name="Picture 31" descr="ATPbol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1458913"/>
            <a:ext cx="8747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Text Box 27"/>
          <p:cNvSpPr txBox="1">
            <a:spLocks noChangeArrowheads="1"/>
          </p:cNvSpPr>
          <p:nvPr/>
        </p:nvSpPr>
        <p:spPr bwMode="auto">
          <a:xfrm>
            <a:off x="1901825" y="2927350"/>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pic>
        <p:nvPicPr>
          <p:cNvPr id="29728" name="Picture 32" descr="NA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175" y="2886075"/>
            <a:ext cx="1036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Text Box 26"/>
          <p:cNvSpPr txBox="1">
            <a:spLocks noChangeArrowheads="1"/>
          </p:cNvSpPr>
          <p:nvPr/>
        </p:nvSpPr>
        <p:spPr bwMode="auto">
          <a:xfrm>
            <a:off x="1901825" y="2212975"/>
            <a:ext cx="1023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pic>
        <p:nvPicPr>
          <p:cNvPr id="29729" name="Picture 33" descr="pyruv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175" y="2147888"/>
            <a:ext cx="17748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6" name="TextBox 3"/>
          <p:cNvSpPr txBox="1">
            <a:spLocks noChangeArrowheads="1"/>
          </p:cNvSpPr>
          <p:nvPr/>
        </p:nvSpPr>
        <p:spPr bwMode="auto">
          <a:xfrm>
            <a:off x="358775" y="3641725"/>
            <a:ext cx="860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For each molecule of glucose, the</a:t>
            </a:r>
            <a:r>
              <a:rPr lang="en-GB" sz="2400" b="1">
                <a:solidFill>
                  <a:srgbClr val="10BC45"/>
                </a:solidFill>
              </a:rPr>
              <a:t> link reaction </a:t>
            </a:r>
            <a:r>
              <a:rPr lang="en-GB" sz="2400">
                <a:solidFill>
                  <a:srgbClr val="010066"/>
                </a:solidFill>
              </a:rPr>
              <a:t>produces:</a:t>
            </a:r>
          </a:p>
        </p:txBody>
      </p:sp>
      <p:sp>
        <p:nvSpPr>
          <p:cNvPr id="29747" name="Text Box 51"/>
          <p:cNvSpPr txBox="1">
            <a:spLocks noChangeArrowheads="1"/>
          </p:cNvSpPr>
          <p:nvPr/>
        </p:nvSpPr>
        <p:spPr bwMode="auto">
          <a:xfrm>
            <a:off x="1901825" y="5786438"/>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pic>
        <p:nvPicPr>
          <p:cNvPr id="29748" name="Picture 52" descr="NA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175" y="5756275"/>
            <a:ext cx="1036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9" name="Picture 53" descr="CO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175" y="5026025"/>
            <a:ext cx="140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0" name="Text Box 54"/>
          <p:cNvSpPr txBox="1">
            <a:spLocks noChangeArrowheads="1"/>
          </p:cNvSpPr>
          <p:nvPr/>
        </p:nvSpPr>
        <p:spPr bwMode="auto">
          <a:xfrm>
            <a:off x="1901825" y="5070475"/>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pic>
        <p:nvPicPr>
          <p:cNvPr id="29752" name="Picture 56" descr="acetyl_co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7175" y="4303713"/>
            <a:ext cx="22113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3" name="Text Box 57"/>
          <p:cNvSpPr txBox="1">
            <a:spLocks noChangeArrowheads="1"/>
          </p:cNvSpPr>
          <p:nvPr/>
        </p:nvSpPr>
        <p:spPr bwMode="auto">
          <a:xfrm>
            <a:off x="1901825" y="4356100"/>
            <a:ext cx="1062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sz="2400" b="1">
                <a:solidFill>
                  <a:srgbClr val="010066"/>
                </a:solidFill>
              </a:rPr>
              <a:t>2</a:t>
            </a:r>
            <a:r>
              <a:rPr lang="en-GB" sz="1000" b="1">
                <a:solidFill>
                  <a:srgbClr val="010066"/>
                </a:solidFill>
              </a:rPr>
              <a:t> </a:t>
            </a:r>
            <a:r>
              <a:rPr lang="en-GB" sz="2400" b="1">
                <a:solidFill>
                  <a:srgbClr val="0100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20"/>
                                        </p:tgtEl>
                                        <p:attrNameLst>
                                          <p:attrName>style.visibility</p:attrName>
                                        </p:attrNameLst>
                                      </p:cBhvr>
                                      <p:to>
                                        <p:strVal val="visible"/>
                                      </p:to>
                                    </p:set>
                                    <p:animEffect transition="in" filter="dissolve">
                                      <p:cBhvr>
                                        <p:cTn id="7" dur="500"/>
                                        <p:tgtEl>
                                          <p:spTgt spid="29720"/>
                                        </p:tgtEl>
                                      </p:cBhvr>
                                    </p:animEffect>
                                  </p:childTnLst>
                                </p:cTn>
                              </p:par>
                              <p:par>
                                <p:cTn id="8" presetID="9" presetClass="entr" presetSubtype="0" fill="hold" nodeType="withEffect">
                                  <p:stCondLst>
                                    <p:cond delay="0"/>
                                  </p:stCondLst>
                                  <p:childTnLst>
                                    <p:set>
                                      <p:cBhvr>
                                        <p:cTn id="9" dur="1" fill="hold">
                                          <p:stCondLst>
                                            <p:cond delay="0"/>
                                          </p:stCondLst>
                                        </p:cTn>
                                        <p:tgtEl>
                                          <p:spTgt spid="29727"/>
                                        </p:tgtEl>
                                        <p:attrNameLst>
                                          <p:attrName>style.visibility</p:attrName>
                                        </p:attrNameLst>
                                      </p:cBhvr>
                                      <p:to>
                                        <p:strVal val="visible"/>
                                      </p:to>
                                    </p:set>
                                    <p:animEffect transition="in" filter="dissolve">
                                      <p:cBhvr>
                                        <p:cTn id="10" dur="500"/>
                                        <p:tgtEl>
                                          <p:spTgt spid="297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722"/>
                                        </p:tgtEl>
                                        <p:attrNameLst>
                                          <p:attrName>style.visibility</p:attrName>
                                        </p:attrNameLst>
                                      </p:cBhvr>
                                      <p:to>
                                        <p:strVal val="visible"/>
                                      </p:to>
                                    </p:set>
                                    <p:animEffect transition="in" filter="dissolve">
                                      <p:cBhvr>
                                        <p:cTn id="15" dur="500"/>
                                        <p:tgtEl>
                                          <p:spTgt spid="29722"/>
                                        </p:tgtEl>
                                      </p:cBhvr>
                                    </p:animEffect>
                                  </p:childTnLst>
                                </p:cTn>
                              </p:par>
                              <p:par>
                                <p:cTn id="16" presetID="9" presetClass="entr" presetSubtype="0" fill="hold" nodeType="withEffect">
                                  <p:stCondLst>
                                    <p:cond delay="0"/>
                                  </p:stCondLst>
                                  <p:childTnLst>
                                    <p:set>
                                      <p:cBhvr>
                                        <p:cTn id="17" dur="1" fill="hold">
                                          <p:stCondLst>
                                            <p:cond delay="0"/>
                                          </p:stCondLst>
                                        </p:cTn>
                                        <p:tgtEl>
                                          <p:spTgt spid="29729"/>
                                        </p:tgtEl>
                                        <p:attrNameLst>
                                          <p:attrName>style.visibility</p:attrName>
                                        </p:attrNameLst>
                                      </p:cBhvr>
                                      <p:to>
                                        <p:strVal val="visible"/>
                                      </p:to>
                                    </p:set>
                                    <p:animEffect transition="in" filter="dissolve">
                                      <p:cBhvr>
                                        <p:cTn id="18" dur="500"/>
                                        <p:tgtEl>
                                          <p:spTgt spid="297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723"/>
                                        </p:tgtEl>
                                        <p:attrNameLst>
                                          <p:attrName>style.visibility</p:attrName>
                                        </p:attrNameLst>
                                      </p:cBhvr>
                                      <p:to>
                                        <p:strVal val="visible"/>
                                      </p:to>
                                    </p:set>
                                    <p:animEffect transition="in" filter="dissolve">
                                      <p:cBhvr>
                                        <p:cTn id="23" dur="500"/>
                                        <p:tgtEl>
                                          <p:spTgt spid="29723"/>
                                        </p:tgtEl>
                                      </p:cBhvr>
                                    </p:animEffect>
                                  </p:childTnLst>
                                </p:cTn>
                              </p:par>
                              <p:par>
                                <p:cTn id="24" presetID="9" presetClass="entr" presetSubtype="0" fill="hold" nodeType="withEffect">
                                  <p:stCondLst>
                                    <p:cond delay="0"/>
                                  </p:stCondLst>
                                  <p:childTnLst>
                                    <p:set>
                                      <p:cBhvr>
                                        <p:cTn id="25" dur="1" fill="hold">
                                          <p:stCondLst>
                                            <p:cond delay="0"/>
                                          </p:stCondLst>
                                        </p:cTn>
                                        <p:tgtEl>
                                          <p:spTgt spid="29728"/>
                                        </p:tgtEl>
                                        <p:attrNameLst>
                                          <p:attrName>style.visibility</p:attrName>
                                        </p:attrNameLst>
                                      </p:cBhvr>
                                      <p:to>
                                        <p:strVal val="visible"/>
                                      </p:to>
                                    </p:set>
                                    <p:animEffect transition="in" filter="dissolve">
                                      <p:cBhvr>
                                        <p:cTn id="26" dur="500"/>
                                        <p:tgtEl>
                                          <p:spTgt spid="297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746"/>
                                        </p:tgtEl>
                                        <p:attrNameLst>
                                          <p:attrName>style.visibility</p:attrName>
                                        </p:attrNameLst>
                                      </p:cBhvr>
                                      <p:to>
                                        <p:strVal val="visible"/>
                                      </p:to>
                                    </p:set>
                                    <p:animEffect transition="in" filter="dissolve">
                                      <p:cBhvr>
                                        <p:cTn id="31" dur="500"/>
                                        <p:tgtEl>
                                          <p:spTgt spid="297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9752"/>
                                        </p:tgtEl>
                                        <p:attrNameLst>
                                          <p:attrName>style.visibility</p:attrName>
                                        </p:attrNameLst>
                                      </p:cBhvr>
                                      <p:to>
                                        <p:strVal val="visible"/>
                                      </p:to>
                                    </p:set>
                                    <p:animEffect transition="in" filter="dissolve">
                                      <p:cBhvr>
                                        <p:cTn id="36" dur="500"/>
                                        <p:tgtEl>
                                          <p:spTgt spid="2975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9753"/>
                                        </p:tgtEl>
                                        <p:attrNameLst>
                                          <p:attrName>style.visibility</p:attrName>
                                        </p:attrNameLst>
                                      </p:cBhvr>
                                      <p:to>
                                        <p:strVal val="visible"/>
                                      </p:to>
                                    </p:set>
                                    <p:animEffect transition="in" filter="dissolve">
                                      <p:cBhvr>
                                        <p:cTn id="39" dur="500"/>
                                        <p:tgtEl>
                                          <p:spTgt spid="297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29749"/>
                                        </p:tgtEl>
                                        <p:attrNameLst>
                                          <p:attrName>style.visibility</p:attrName>
                                        </p:attrNameLst>
                                      </p:cBhvr>
                                      <p:to>
                                        <p:strVal val="visible"/>
                                      </p:to>
                                    </p:set>
                                    <p:animEffect transition="in" filter="dissolve">
                                      <p:cBhvr>
                                        <p:cTn id="44" dur="500"/>
                                        <p:tgtEl>
                                          <p:spTgt spid="2974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9750"/>
                                        </p:tgtEl>
                                        <p:attrNameLst>
                                          <p:attrName>style.visibility</p:attrName>
                                        </p:attrNameLst>
                                      </p:cBhvr>
                                      <p:to>
                                        <p:strVal val="visible"/>
                                      </p:to>
                                    </p:set>
                                    <p:animEffect transition="in" filter="dissolve">
                                      <p:cBhvr>
                                        <p:cTn id="47" dur="500"/>
                                        <p:tgtEl>
                                          <p:spTgt spid="297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9747"/>
                                        </p:tgtEl>
                                        <p:attrNameLst>
                                          <p:attrName>style.visibility</p:attrName>
                                        </p:attrNameLst>
                                      </p:cBhvr>
                                      <p:to>
                                        <p:strVal val="visible"/>
                                      </p:to>
                                    </p:set>
                                    <p:animEffect transition="in" filter="dissolve">
                                      <p:cBhvr>
                                        <p:cTn id="52" dur="500"/>
                                        <p:tgtEl>
                                          <p:spTgt spid="29747"/>
                                        </p:tgtEl>
                                      </p:cBhvr>
                                    </p:animEffect>
                                  </p:childTnLst>
                                </p:cTn>
                              </p:par>
                              <p:par>
                                <p:cTn id="53" presetID="9" presetClass="entr" presetSubtype="0" fill="hold" nodeType="withEffect">
                                  <p:stCondLst>
                                    <p:cond delay="0"/>
                                  </p:stCondLst>
                                  <p:childTnLst>
                                    <p:set>
                                      <p:cBhvr>
                                        <p:cTn id="54" dur="1" fill="hold">
                                          <p:stCondLst>
                                            <p:cond delay="0"/>
                                          </p:stCondLst>
                                        </p:cTn>
                                        <p:tgtEl>
                                          <p:spTgt spid="29748"/>
                                        </p:tgtEl>
                                        <p:attrNameLst>
                                          <p:attrName>style.visibility</p:attrName>
                                        </p:attrNameLst>
                                      </p:cBhvr>
                                      <p:to>
                                        <p:strVal val="visible"/>
                                      </p:to>
                                    </p:set>
                                    <p:animEffect transition="in" filter="dissolve">
                                      <p:cBhvr>
                                        <p:cTn id="55" dur="500"/>
                                        <p:tgtEl>
                                          <p:spTgt spid="29748"/>
                                        </p:tgtEl>
                                      </p:cBhvr>
                                    </p:animEffect>
                                  </p:childTnLst>
                                </p:cTn>
                              </p:par>
                              <p:par>
                                <p:cTn id="56" presetID="1" presetClass="entr" presetSubtype="0" fill="hold" nodeType="withEffect">
                                  <p:stCondLst>
                                    <p:cond delay="0"/>
                                  </p:stCondLst>
                                  <p:childTnLst>
                                    <p:set>
                                      <p:cBhvr>
                                        <p:cTn id="57"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0" grpId="0"/>
      <p:bldP spid="29723" grpId="0"/>
      <p:bldP spid="29722" grpId="0"/>
      <p:bldP spid="29746" grpId="0"/>
      <p:bldP spid="29747" grpId="0"/>
      <p:bldP spid="29750" grpId="0"/>
      <p:bldP spid="297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Keeping track of the products</a:t>
            </a:r>
          </a:p>
        </p:txBody>
      </p:sp>
      <p:sp>
        <p:nvSpPr>
          <p:cNvPr id="60419" name="Text Box 3"/>
          <p:cNvSpPr txBox="1">
            <a:spLocks noChangeArrowheads="1"/>
          </p:cNvSpPr>
          <p:nvPr/>
        </p:nvSpPr>
        <p:spPr bwMode="auto">
          <a:xfrm>
            <a:off x="360363" y="784225"/>
            <a:ext cx="858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For each molecule of glucose, </a:t>
            </a:r>
            <a:r>
              <a:rPr lang="en-GB" sz="2400" b="1">
                <a:solidFill>
                  <a:srgbClr val="10BC45"/>
                </a:solidFill>
              </a:rPr>
              <a:t>Krebs cycle</a:t>
            </a:r>
            <a:r>
              <a:rPr lang="en-GB" sz="2400">
                <a:solidFill>
                  <a:srgbClr val="010066"/>
                </a:solidFill>
              </a:rPr>
              <a:t> generates:</a:t>
            </a:r>
          </a:p>
        </p:txBody>
      </p:sp>
      <p:sp>
        <p:nvSpPr>
          <p:cNvPr id="214021" name="Text Box 3"/>
          <p:cNvSpPr txBox="1">
            <a:spLocks noChangeArrowheads="1"/>
          </p:cNvSpPr>
          <p:nvPr/>
        </p:nvSpPr>
        <p:spPr bwMode="auto">
          <a:xfrm>
            <a:off x="360363" y="4978400"/>
            <a:ext cx="8583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a:solidFill>
                  <a:srgbClr val="010066"/>
                </a:solidFill>
              </a:rPr>
              <a:t>The NADH and FADH</a:t>
            </a:r>
            <a:r>
              <a:rPr lang="en-GB" sz="2400" baseline="-25000">
                <a:solidFill>
                  <a:srgbClr val="010066"/>
                </a:solidFill>
              </a:rPr>
              <a:t>2</a:t>
            </a:r>
            <a:r>
              <a:rPr lang="en-GB" sz="2400">
                <a:solidFill>
                  <a:srgbClr val="010066"/>
                </a:solidFill>
              </a:rPr>
              <a:t> contain the potential energy originally locked in glucose. This energy is now transferred to ATP by </a:t>
            </a:r>
            <a:r>
              <a:rPr lang="en-GB" sz="2400" b="1">
                <a:solidFill>
                  <a:srgbClr val="10BC45"/>
                </a:solidFill>
              </a:rPr>
              <a:t>oxidative phosphorylation</a:t>
            </a:r>
            <a:r>
              <a:rPr lang="en-GB" sz="2400">
                <a:solidFill>
                  <a:srgbClr val="010066"/>
                </a:solidFill>
              </a:rPr>
              <a:t> in the </a:t>
            </a:r>
            <a:r>
              <a:rPr lang="en-GB" sz="2400" b="1">
                <a:solidFill>
                  <a:srgbClr val="10BC45"/>
                </a:solidFill>
              </a:rPr>
              <a:t>electron transport chain</a:t>
            </a:r>
            <a:r>
              <a:rPr lang="en-GB" sz="2400">
                <a:solidFill>
                  <a:srgbClr val="010066"/>
                </a:solidFill>
              </a:rPr>
              <a:t>.</a:t>
            </a:r>
          </a:p>
        </p:txBody>
      </p:sp>
      <p:sp>
        <p:nvSpPr>
          <p:cNvPr id="214022" name="Text Box 6"/>
          <p:cNvSpPr txBox="1">
            <a:spLocks noChangeArrowheads="1"/>
          </p:cNvSpPr>
          <p:nvPr/>
        </p:nvSpPr>
        <p:spPr bwMode="auto">
          <a:xfrm>
            <a:off x="622300" y="1622425"/>
            <a:ext cx="833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rgbClr val="10BC45"/>
              </a:buClr>
              <a:buSzPct val="80000"/>
              <a:buFont typeface="Wingdings" panose="05000000000000000000" pitchFamily="2" charset="2"/>
              <a:buChar char="l"/>
            </a:pPr>
            <a:r>
              <a:rPr lang="en-GB" sz="2400" b="1">
                <a:solidFill>
                  <a:srgbClr val="010066"/>
                </a:solidFill>
              </a:rPr>
              <a:t>4</a:t>
            </a:r>
            <a:r>
              <a:rPr lang="en-GB" sz="1000" b="1">
                <a:solidFill>
                  <a:srgbClr val="010066"/>
                </a:solidFill>
              </a:rPr>
              <a:t> </a:t>
            </a:r>
            <a:r>
              <a:rPr lang="en-GB" sz="2400" b="1">
                <a:solidFill>
                  <a:srgbClr val="010066"/>
                </a:solidFill>
              </a:rPr>
              <a:t>×</a:t>
            </a:r>
            <a:r>
              <a:rPr lang="en-GB" sz="2400">
                <a:solidFill>
                  <a:srgbClr val="010066"/>
                </a:solidFill>
              </a:rPr>
              <a:t>                   produced by </a:t>
            </a:r>
            <a:r>
              <a:rPr lang="en-GB" sz="2400" b="1">
                <a:solidFill>
                  <a:srgbClr val="010066"/>
                </a:solidFill>
              </a:rPr>
              <a:t>decarboxylation</a:t>
            </a:r>
          </a:p>
        </p:txBody>
      </p:sp>
      <p:pic>
        <p:nvPicPr>
          <p:cNvPr id="214023" name="Picture 7" descr="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611313"/>
            <a:ext cx="1403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4" name="Picture 8" descr="NA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430463"/>
            <a:ext cx="1101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9" descr="ATPbol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4102100"/>
            <a:ext cx="9318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6" name="Picture 10" descr="FA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3268663"/>
            <a:ext cx="10255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7" name="Text Box 11"/>
          <p:cNvSpPr txBox="1">
            <a:spLocks noChangeArrowheads="1"/>
          </p:cNvSpPr>
          <p:nvPr/>
        </p:nvSpPr>
        <p:spPr bwMode="auto">
          <a:xfrm>
            <a:off x="622300" y="4138613"/>
            <a:ext cx="845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rgbClr val="10BC45"/>
              </a:buClr>
              <a:buSzPct val="80000"/>
              <a:buFont typeface="Wingdings" panose="05000000000000000000" pitchFamily="2" charset="2"/>
              <a:buChar char="l"/>
            </a:pPr>
            <a:r>
              <a:rPr lang="en-GB" sz="2400" b="1">
                <a:solidFill>
                  <a:srgbClr val="010066"/>
                </a:solidFill>
              </a:rPr>
              <a:t>2 ×</a:t>
            </a:r>
            <a:r>
              <a:rPr lang="en-GB" sz="2400">
                <a:solidFill>
                  <a:srgbClr val="010066"/>
                </a:solidFill>
              </a:rPr>
              <a:t>             produced by </a:t>
            </a:r>
            <a:r>
              <a:rPr lang="en-GB" sz="2400" b="1">
                <a:solidFill>
                  <a:srgbClr val="010066"/>
                </a:solidFill>
              </a:rPr>
              <a:t>substrate-level phosphorylation</a:t>
            </a:r>
            <a:endParaRPr lang="en-GB" sz="2400">
              <a:solidFill>
                <a:srgbClr val="010066"/>
              </a:solidFill>
            </a:endParaRPr>
          </a:p>
        </p:txBody>
      </p:sp>
      <p:sp>
        <p:nvSpPr>
          <p:cNvPr id="214028" name="Text Box 12"/>
          <p:cNvSpPr txBox="1">
            <a:spLocks noChangeArrowheads="1"/>
          </p:cNvSpPr>
          <p:nvPr/>
        </p:nvSpPr>
        <p:spPr bwMode="auto">
          <a:xfrm>
            <a:off x="622300" y="3300413"/>
            <a:ext cx="618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rgbClr val="10BC45"/>
              </a:buClr>
              <a:buSzPct val="80000"/>
              <a:buFont typeface="Wingdings" panose="05000000000000000000" pitchFamily="2" charset="2"/>
              <a:buChar char="l"/>
            </a:pPr>
            <a:r>
              <a:rPr lang="en-GB" sz="2400" b="1">
                <a:solidFill>
                  <a:srgbClr val="010066"/>
                </a:solidFill>
              </a:rPr>
              <a:t>2 ×</a:t>
            </a:r>
            <a:r>
              <a:rPr lang="en-GB" sz="2400">
                <a:solidFill>
                  <a:srgbClr val="010066"/>
                </a:solidFill>
              </a:rPr>
              <a:t>              produced by </a:t>
            </a:r>
            <a:r>
              <a:rPr lang="en-GB" sz="2400" b="1">
                <a:solidFill>
                  <a:srgbClr val="010066"/>
                </a:solidFill>
              </a:rPr>
              <a:t>redox reactions</a:t>
            </a:r>
            <a:endParaRPr lang="en-GB" sz="2400">
              <a:solidFill>
                <a:srgbClr val="010066"/>
              </a:solidFill>
            </a:endParaRPr>
          </a:p>
        </p:txBody>
      </p:sp>
      <p:sp>
        <p:nvSpPr>
          <p:cNvPr id="214029" name="Text Box 13"/>
          <p:cNvSpPr txBox="1">
            <a:spLocks noChangeArrowheads="1"/>
          </p:cNvSpPr>
          <p:nvPr/>
        </p:nvSpPr>
        <p:spPr bwMode="auto">
          <a:xfrm>
            <a:off x="622300" y="2460625"/>
            <a:ext cx="626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rgbClr val="10BC45"/>
              </a:buClr>
              <a:buSzPct val="80000"/>
              <a:buFont typeface="Wingdings" panose="05000000000000000000" pitchFamily="2" charset="2"/>
              <a:buChar char="l"/>
            </a:pPr>
            <a:r>
              <a:rPr lang="en-GB" sz="2400" b="1">
                <a:solidFill>
                  <a:srgbClr val="010066"/>
                </a:solidFill>
              </a:rPr>
              <a:t>6 ×</a:t>
            </a:r>
            <a:r>
              <a:rPr lang="en-GB" sz="2400">
                <a:solidFill>
                  <a:srgbClr val="010066"/>
                </a:solidFill>
              </a:rPr>
              <a:t>               produced by </a:t>
            </a:r>
            <a:r>
              <a:rPr lang="en-GB" sz="2400" b="1">
                <a:solidFill>
                  <a:srgbClr val="010066"/>
                </a:solidFill>
              </a:rPr>
              <a:t>redox reactions</a:t>
            </a:r>
            <a:endParaRPr lang="en-GB" sz="2400">
              <a:solidFill>
                <a:srgbClr val="010066"/>
              </a:solidFill>
            </a:endParaRPr>
          </a:p>
        </p:txBody>
      </p:sp>
      <p:pic>
        <p:nvPicPr>
          <p:cNvPr id="930833"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dissolve">
                                      <p:cBhvr>
                                        <p:cTn id="7" dur="500"/>
                                        <p:tgtEl>
                                          <p:spTgt spid="2140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4022"/>
                                        </p:tgtEl>
                                        <p:attrNameLst>
                                          <p:attrName>style.visibility</p:attrName>
                                        </p:attrNameLst>
                                      </p:cBhvr>
                                      <p:to>
                                        <p:strVal val="visible"/>
                                      </p:to>
                                    </p:set>
                                    <p:animEffect transition="in" filter="dissolve">
                                      <p:cBhvr>
                                        <p:cTn id="10" dur="500"/>
                                        <p:tgtEl>
                                          <p:spTgt spid="2140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14024"/>
                                        </p:tgtEl>
                                        <p:attrNameLst>
                                          <p:attrName>style.visibility</p:attrName>
                                        </p:attrNameLst>
                                      </p:cBhvr>
                                      <p:to>
                                        <p:strVal val="visible"/>
                                      </p:to>
                                    </p:set>
                                    <p:animEffect transition="in" filter="dissolve">
                                      <p:cBhvr>
                                        <p:cTn id="15" dur="500"/>
                                        <p:tgtEl>
                                          <p:spTgt spid="2140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4029"/>
                                        </p:tgtEl>
                                        <p:attrNameLst>
                                          <p:attrName>style.visibility</p:attrName>
                                        </p:attrNameLst>
                                      </p:cBhvr>
                                      <p:to>
                                        <p:strVal val="visible"/>
                                      </p:to>
                                    </p:set>
                                    <p:animEffect transition="in" filter="dissolve">
                                      <p:cBhvr>
                                        <p:cTn id="18" dur="500"/>
                                        <p:tgtEl>
                                          <p:spTgt spid="2140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14026"/>
                                        </p:tgtEl>
                                        <p:attrNameLst>
                                          <p:attrName>style.visibility</p:attrName>
                                        </p:attrNameLst>
                                      </p:cBhvr>
                                      <p:to>
                                        <p:strVal val="visible"/>
                                      </p:to>
                                    </p:set>
                                    <p:animEffect transition="in" filter="dissolve">
                                      <p:cBhvr>
                                        <p:cTn id="23" dur="500"/>
                                        <p:tgtEl>
                                          <p:spTgt spid="2140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4028"/>
                                        </p:tgtEl>
                                        <p:attrNameLst>
                                          <p:attrName>style.visibility</p:attrName>
                                        </p:attrNameLst>
                                      </p:cBhvr>
                                      <p:to>
                                        <p:strVal val="visible"/>
                                      </p:to>
                                    </p:set>
                                    <p:animEffect transition="in" filter="dissolve">
                                      <p:cBhvr>
                                        <p:cTn id="26" dur="500"/>
                                        <p:tgtEl>
                                          <p:spTgt spid="2140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14025"/>
                                        </p:tgtEl>
                                        <p:attrNameLst>
                                          <p:attrName>style.visibility</p:attrName>
                                        </p:attrNameLst>
                                      </p:cBhvr>
                                      <p:to>
                                        <p:strVal val="visible"/>
                                      </p:to>
                                    </p:set>
                                    <p:animEffect transition="in" filter="dissolve">
                                      <p:cBhvr>
                                        <p:cTn id="31" dur="500"/>
                                        <p:tgtEl>
                                          <p:spTgt spid="2140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4027"/>
                                        </p:tgtEl>
                                        <p:attrNameLst>
                                          <p:attrName>style.visibility</p:attrName>
                                        </p:attrNameLst>
                                      </p:cBhvr>
                                      <p:to>
                                        <p:strVal val="visible"/>
                                      </p:to>
                                    </p:set>
                                    <p:animEffect transition="in" filter="dissolve">
                                      <p:cBhvr>
                                        <p:cTn id="34" dur="500"/>
                                        <p:tgtEl>
                                          <p:spTgt spid="2140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14021"/>
                                        </p:tgtEl>
                                        <p:attrNameLst>
                                          <p:attrName>style.visibility</p:attrName>
                                        </p:attrNameLst>
                                      </p:cBhvr>
                                      <p:to>
                                        <p:strVal val="visible"/>
                                      </p:to>
                                    </p:set>
                                    <p:animEffect transition="in" filter="dissolve">
                                      <p:cBhvr>
                                        <p:cTn id="39" dur="500"/>
                                        <p:tgtEl>
                                          <p:spTgt spid="214021"/>
                                        </p:tgtEl>
                                      </p:cBhvr>
                                    </p:animEffect>
                                  </p:childTnLst>
                                </p:cTn>
                              </p:par>
                              <p:par>
                                <p:cTn id="40" presetID="1" presetClass="entr" presetSubtype="0" fill="hold" nodeType="withEffect">
                                  <p:stCondLst>
                                    <p:cond delay="0"/>
                                  </p:stCondLst>
                                  <p:childTnLst>
                                    <p:set>
                                      <p:cBhvr>
                                        <p:cTn id="41"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p:bldP spid="214022" grpId="0"/>
      <p:bldP spid="214027" grpId="0"/>
      <p:bldP spid="214028" grpId="0"/>
      <p:bldP spid="2140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1438"/>
            <a:ext cx="8229600" cy="1143000"/>
          </a:xfrm>
        </p:spPr>
        <p:txBody>
          <a:bodyPr/>
          <a:lstStyle/>
          <a:p>
            <a:r>
              <a:rPr lang="en-GB" smtClean="0">
                <a:latin typeface="Hurry Up"/>
              </a:rPr>
              <a:t>Aerobic Respiration Overview</a:t>
            </a:r>
          </a:p>
        </p:txBody>
      </p:sp>
      <p:pic>
        <p:nvPicPr>
          <p:cNvPr id="61443" name="Picture 9"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72723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33412"/>
          </a:xfrm>
        </p:spPr>
        <p:txBody>
          <a:bodyPr/>
          <a:lstStyle/>
          <a:p>
            <a:r>
              <a:rPr lang="en-GB" sz="3600" smtClean="0">
                <a:latin typeface="Hurry Up"/>
              </a:rPr>
              <a:t>Answers to handout Q</a:t>
            </a:r>
          </a:p>
        </p:txBody>
      </p:sp>
      <p:sp>
        <p:nvSpPr>
          <p:cNvPr id="3" name="Content Placeholder 2"/>
          <p:cNvSpPr>
            <a:spLocks noGrp="1"/>
          </p:cNvSpPr>
          <p:nvPr>
            <p:ph idx="1"/>
          </p:nvPr>
        </p:nvSpPr>
        <p:spPr>
          <a:xfrm>
            <a:off x="323850" y="765175"/>
            <a:ext cx="8229600" cy="4525963"/>
          </a:xfrm>
        </p:spPr>
        <p:txBody>
          <a:bodyPr/>
          <a:lstStyle/>
          <a:p>
            <a:pPr marL="0" indent="0">
              <a:buFont typeface="Arial" panose="020B0604020202020204" pitchFamily="34" charset="0"/>
              <a:buNone/>
              <a:defRPr/>
            </a:pPr>
            <a:r>
              <a:rPr lang="en-US" sz="2400" b="1" dirty="0" smtClean="0"/>
              <a:t>1</a:t>
            </a:r>
            <a:r>
              <a:rPr lang="en-US" sz="2400" b="1" dirty="0"/>
              <a:t>.</a:t>
            </a:r>
            <a:r>
              <a:rPr lang="en-US" sz="2400" dirty="0"/>
              <a:t>         </a:t>
            </a:r>
            <a:endParaRPr lang="en-US" sz="2400" dirty="0" smtClean="0"/>
          </a:p>
          <a:p>
            <a:pPr>
              <a:defRPr/>
            </a:pPr>
            <a:r>
              <a:rPr lang="en-US" sz="2400" dirty="0" smtClean="0"/>
              <a:t> </a:t>
            </a:r>
            <a:r>
              <a:rPr lang="en-US" sz="2400" dirty="0"/>
              <a:t>(a)     </a:t>
            </a:r>
            <a:r>
              <a:rPr lang="en-US" sz="2400" dirty="0" smtClean="0"/>
              <a:t>pyruvate;</a:t>
            </a:r>
            <a:r>
              <a:rPr lang="en-GB" sz="2400" dirty="0"/>
              <a:t>	</a:t>
            </a:r>
            <a:r>
              <a:rPr lang="en-GB" sz="2400" dirty="0" smtClean="0"/>
              <a:t>					</a:t>
            </a:r>
            <a:r>
              <a:rPr lang="en-US" sz="2400" b="1" dirty="0" smtClean="0"/>
              <a:t>1</a:t>
            </a:r>
            <a:endParaRPr lang="en-GB" sz="2400" dirty="0"/>
          </a:p>
          <a:p>
            <a:pPr>
              <a:defRPr/>
            </a:pPr>
            <a:r>
              <a:rPr lang="en-US" sz="2400" dirty="0"/>
              <a:t>(b)     Krebs </a:t>
            </a:r>
            <a:r>
              <a:rPr lang="en-US" sz="2400" dirty="0" smtClean="0"/>
              <a:t>cycle;</a:t>
            </a:r>
            <a:r>
              <a:rPr lang="en-GB" sz="2400" dirty="0"/>
              <a:t>	</a:t>
            </a:r>
            <a:r>
              <a:rPr lang="en-GB" sz="2400" dirty="0" smtClean="0"/>
              <a:t>				</a:t>
            </a:r>
            <a:r>
              <a:rPr lang="en-US" sz="2400" b="1" dirty="0" smtClean="0"/>
              <a:t>1</a:t>
            </a:r>
            <a:endParaRPr lang="en-GB" sz="2400" dirty="0"/>
          </a:p>
          <a:p>
            <a:pPr>
              <a:defRPr/>
            </a:pPr>
            <a:r>
              <a:rPr lang="en-US" sz="2400" dirty="0"/>
              <a:t>(c)     ATP formed as electrons pass along transport </a:t>
            </a:r>
            <a:r>
              <a:rPr lang="en-US" sz="2400" dirty="0" smtClean="0"/>
              <a:t>chain;  </a:t>
            </a:r>
          </a:p>
          <a:p>
            <a:pPr>
              <a:defRPr/>
            </a:pPr>
            <a:r>
              <a:rPr lang="en-US" sz="2400" dirty="0" smtClean="0"/>
              <a:t>oxygen </a:t>
            </a:r>
            <a:r>
              <a:rPr lang="en-US" sz="2400" dirty="0"/>
              <a:t>is terminal electron acceptor / accepts electrons from </a:t>
            </a:r>
            <a:r>
              <a:rPr lang="en-US" sz="2400" dirty="0" smtClean="0"/>
              <a:t>electron  transport </a:t>
            </a:r>
            <a:r>
              <a:rPr lang="en-US" sz="2400" dirty="0"/>
              <a:t>chain;</a:t>
            </a:r>
            <a:br>
              <a:rPr lang="en-US" sz="2400" dirty="0"/>
            </a:br>
            <a:endParaRPr lang="en-US" sz="2400" dirty="0" smtClean="0"/>
          </a:p>
          <a:p>
            <a:pPr>
              <a:defRPr/>
            </a:pPr>
            <a:r>
              <a:rPr lang="en-US" sz="2400" dirty="0" smtClean="0"/>
              <a:t>electrons </a:t>
            </a:r>
            <a:r>
              <a:rPr lang="en-US" sz="2400" dirty="0"/>
              <a:t>cannot be passed along electron transport chain if no O</a:t>
            </a:r>
            <a:r>
              <a:rPr lang="en-US" sz="2400" baseline="-25000" dirty="0"/>
              <a:t>2</a:t>
            </a:r>
            <a:r>
              <a:rPr lang="en-US" sz="2400" dirty="0"/>
              <a:t> to </a:t>
            </a:r>
            <a:r>
              <a:rPr lang="en-US" sz="2400" dirty="0" smtClean="0"/>
              <a:t> accept </a:t>
            </a:r>
            <a:r>
              <a:rPr lang="en-US" sz="2400" dirty="0"/>
              <a:t>them;</a:t>
            </a:r>
            <a:br>
              <a:rPr lang="en-US" sz="2400" dirty="0"/>
            </a:br>
            <a:endParaRPr lang="en-US" sz="2400" dirty="0" smtClean="0"/>
          </a:p>
          <a:p>
            <a:pPr>
              <a:defRPr/>
            </a:pPr>
            <a:r>
              <a:rPr lang="en-US" sz="2400" dirty="0" smtClean="0"/>
              <a:t>forms </a:t>
            </a:r>
            <a:r>
              <a:rPr lang="en-US" sz="2400" dirty="0"/>
              <a:t>H</a:t>
            </a:r>
            <a:r>
              <a:rPr lang="en-US" sz="2400" baseline="-25000" dirty="0"/>
              <a:t>2</a:t>
            </a:r>
            <a:r>
              <a:rPr lang="en-US" sz="2400" dirty="0"/>
              <a:t>O / accepts H</a:t>
            </a:r>
            <a:r>
              <a:rPr lang="en-US" sz="2400" baseline="30000" dirty="0"/>
              <a:t>+</a:t>
            </a:r>
            <a:r>
              <a:rPr lang="en-US" sz="2400" dirty="0"/>
              <a:t> from reduced NAD/FAD / </a:t>
            </a:r>
            <a:r>
              <a:rPr lang="en-US" sz="2400" dirty="0" err="1"/>
              <a:t>oxidises</a:t>
            </a:r>
            <a:r>
              <a:rPr lang="en-US" sz="2400" dirty="0"/>
              <a:t> reduced </a:t>
            </a:r>
            <a:r>
              <a:rPr lang="en-US" sz="2400" dirty="0" smtClean="0"/>
              <a:t>NAD/FAD;</a:t>
            </a:r>
            <a:r>
              <a:rPr lang="en-GB" sz="2400" dirty="0"/>
              <a:t>	</a:t>
            </a:r>
            <a:r>
              <a:rPr lang="en-GB" sz="2400" dirty="0" smtClean="0"/>
              <a:t>		</a:t>
            </a:r>
          </a:p>
          <a:p>
            <a:pPr marL="0" indent="0">
              <a:buFont typeface="Arial" panose="020B0604020202020204" pitchFamily="34" charset="0"/>
              <a:buNone/>
              <a:defRPr/>
            </a:pPr>
            <a:r>
              <a:rPr lang="en-US" sz="2400" b="1" dirty="0" smtClean="0"/>
              <a:t>							3 max</a:t>
            </a:r>
            <a:endParaRPr lang="en-GB" sz="1200" dirty="0" smtClean="0"/>
          </a:p>
          <a:p>
            <a:pPr>
              <a:defRPr/>
            </a:pPr>
            <a:endParaRPr lang="en-US" sz="2400" b="1" dirty="0" smtClean="0"/>
          </a:p>
        </p:txBody>
      </p:sp>
      <p:sp>
        <p:nvSpPr>
          <p:cNvPr id="4" name="Rectangle 3"/>
          <p:cNvSpPr/>
          <p:nvPr/>
        </p:nvSpPr>
        <p:spPr>
          <a:xfrm>
            <a:off x="323850" y="2133600"/>
            <a:ext cx="8229600" cy="446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23850" y="115888"/>
            <a:ext cx="8578850" cy="6126162"/>
          </a:xfrm>
        </p:spPr>
        <p:txBody>
          <a:bodyPr/>
          <a:lstStyle/>
          <a:p>
            <a:r>
              <a:rPr lang="en-US" sz="2000" smtClean="0">
                <a:latin typeface="Calibri" panose="020F0502020204030204" pitchFamily="34" charset="0"/>
                <a:cs typeface="Calibri" panose="020F0502020204030204" pitchFamily="34" charset="0"/>
              </a:rPr>
              <a:t> (a)     Electrons transferred down electron transport chain;</a:t>
            </a: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Provide energy to take protons/H</a:t>
            </a:r>
            <a:r>
              <a:rPr lang="en-US" sz="2000" baseline="30000" smtClean="0">
                <a:latin typeface="Calibri" panose="020F0502020204030204" pitchFamily="34" charset="0"/>
                <a:cs typeface="Calibri" panose="020F0502020204030204" pitchFamily="34" charset="0"/>
              </a:rPr>
              <a:t>+</a:t>
            </a:r>
            <a:r>
              <a:rPr lang="en-US" sz="2000" smtClean="0">
                <a:latin typeface="Calibri" panose="020F0502020204030204" pitchFamily="34" charset="0"/>
                <a:cs typeface="Calibri" panose="020F0502020204030204" pitchFamily="34" charset="0"/>
              </a:rPr>
              <a:t> into space between membranes;</a:t>
            </a: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Protons/H</a:t>
            </a:r>
            <a:r>
              <a:rPr lang="en-US" sz="2000" baseline="30000" smtClean="0">
                <a:latin typeface="Calibri" panose="020F0502020204030204" pitchFamily="34" charset="0"/>
                <a:cs typeface="Calibri" panose="020F0502020204030204" pitchFamily="34" charset="0"/>
              </a:rPr>
              <a:t>+</a:t>
            </a:r>
            <a:r>
              <a:rPr lang="en-US" sz="2000" smtClean="0">
                <a:latin typeface="Calibri" panose="020F0502020204030204" pitchFamily="34" charset="0"/>
                <a:cs typeface="Calibri" panose="020F0502020204030204" pitchFamily="34" charset="0"/>
              </a:rPr>
              <a:t> pass back, through membrane/into matrix/through</a:t>
            </a:r>
            <a:br>
              <a:rPr lang="en-US" sz="2000" smtClean="0">
                <a:latin typeface="Calibri" panose="020F0502020204030204" pitchFamily="34" charset="0"/>
                <a:cs typeface="Calibri" panose="020F0502020204030204" pitchFamily="34" charset="0"/>
              </a:rPr>
            </a:br>
            <a:r>
              <a:rPr lang="en-US" sz="2000" smtClean="0">
                <a:latin typeface="Calibri" panose="020F0502020204030204" pitchFamily="34" charset="0"/>
                <a:cs typeface="Calibri" panose="020F0502020204030204" pitchFamily="34" charset="0"/>
              </a:rPr>
              <a:t>ATPase;</a:t>
            </a: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Energy used to combine ADP and phosphate/to produce ATP;</a:t>
            </a:r>
            <a:endParaRPr lang="en-GB" sz="2000" smtClean="0">
              <a:latin typeface="Calibri" panose="020F0502020204030204" pitchFamily="34" charset="0"/>
              <a:cs typeface="Calibri" panose="020F0502020204030204" pitchFamily="34" charset="0"/>
            </a:endParaRPr>
          </a:p>
          <a:p>
            <a:r>
              <a:rPr lang="en-US" sz="2000" i="1" smtClean="0">
                <a:latin typeface="Calibri" panose="020F0502020204030204" pitchFamily="34" charset="0"/>
                <a:cs typeface="Calibri" panose="020F0502020204030204" pitchFamily="34" charset="0"/>
              </a:rPr>
              <a:t>Accept: alternatives for electron transport chain.</a:t>
            </a:r>
            <a:r>
              <a:rPr lang="en-GB" sz="2000" smtClean="0">
                <a:latin typeface="Calibri" panose="020F0502020204030204" pitchFamily="34" charset="0"/>
                <a:cs typeface="Calibri" panose="020F0502020204030204" pitchFamily="34" charset="0"/>
              </a:rPr>
              <a:t>			</a:t>
            </a:r>
            <a:r>
              <a:rPr lang="en-US" sz="2000" b="1" smtClean="0">
                <a:latin typeface="Calibri" panose="020F0502020204030204" pitchFamily="34" charset="0"/>
                <a:cs typeface="Calibri" panose="020F0502020204030204" pitchFamily="34" charset="0"/>
              </a:rPr>
              <a:t>3 max</a:t>
            </a:r>
            <a:br>
              <a:rPr lang="en-US" sz="2000" b="1" smtClean="0">
                <a:latin typeface="Calibri" panose="020F0502020204030204" pitchFamily="34" charset="0"/>
                <a:cs typeface="Calibri" panose="020F0502020204030204" pitchFamily="34" charset="0"/>
              </a:rPr>
            </a:b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(b)     (i)      Prevent damage to mitochondria caused by water/osmosis/ differences in water potential;</a:t>
            </a:r>
            <a:endParaRPr lang="en-GB" sz="2000" smtClean="0">
              <a:latin typeface="Calibri" panose="020F0502020204030204" pitchFamily="34" charset="0"/>
              <a:cs typeface="Calibri" panose="020F0502020204030204" pitchFamily="34" charset="0"/>
            </a:endParaRPr>
          </a:p>
          <a:p>
            <a:r>
              <a:rPr lang="en-US" sz="2000" i="1" smtClean="0">
                <a:latin typeface="Calibri" panose="020F0502020204030204" pitchFamily="34" charset="0"/>
                <a:cs typeface="Calibri" panose="020F0502020204030204" pitchFamily="34" charset="0"/>
              </a:rPr>
              <a:t>Accept: other terms that imply damage e.g. shrink/burst</a:t>
            </a:r>
            <a:r>
              <a:rPr lang="en-GB" sz="2000" smtClean="0">
                <a:latin typeface="Calibri" panose="020F0502020204030204" pitchFamily="34" charset="0"/>
                <a:cs typeface="Calibri" panose="020F0502020204030204" pitchFamily="34" charset="0"/>
              </a:rPr>
              <a:t>		</a:t>
            </a:r>
            <a:r>
              <a:rPr lang="en-US" sz="2000" b="1" smtClean="0">
                <a:latin typeface="Calibri" panose="020F0502020204030204" pitchFamily="34" charset="0"/>
                <a:cs typeface="Calibri" panose="020F0502020204030204" pitchFamily="34" charset="0"/>
              </a:rPr>
              <a:t>1</a:t>
            </a:r>
            <a:br>
              <a:rPr lang="en-US" sz="2000" b="1" smtClean="0">
                <a:latin typeface="Calibri" panose="020F0502020204030204" pitchFamily="34" charset="0"/>
                <a:cs typeface="Calibri" panose="020F0502020204030204" pitchFamily="34" charset="0"/>
              </a:rPr>
            </a:br>
            <a:r>
              <a:rPr lang="en-US" sz="2000" b="1" smtClean="0">
                <a:latin typeface="Calibri" panose="020F0502020204030204" pitchFamily="34" charset="0"/>
                <a:cs typeface="Calibri" panose="020F0502020204030204" pitchFamily="34" charset="0"/>
              </a:rPr>
              <a:t/>
            </a:r>
            <a:br>
              <a:rPr lang="en-US" sz="2000" b="1" smtClean="0">
                <a:latin typeface="Calibri" panose="020F0502020204030204" pitchFamily="34" charset="0"/>
                <a:cs typeface="Calibri" panose="020F0502020204030204" pitchFamily="34" charset="0"/>
              </a:rPr>
            </a:br>
            <a:r>
              <a:rPr lang="en-US" sz="2000" b="1" smtClean="0">
                <a:latin typeface="Calibri" panose="020F0502020204030204" pitchFamily="34" charset="0"/>
                <a:cs typeface="Calibri" panose="020F0502020204030204" pitchFamily="34" charset="0"/>
              </a:rPr>
              <a:t>	</a:t>
            </a:r>
            <a:r>
              <a:rPr lang="en-US" sz="2000" smtClean="0">
                <a:latin typeface="Calibri" panose="020F0502020204030204" pitchFamily="34" charset="0"/>
                <a:cs typeface="Calibri" panose="020F0502020204030204" pitchFamily="34" charset="0"/>
              </a:rPr>
              <a:t>(ii)     Glucose is used/broken down during </a:t>
            </a:r>
            <a:r>
              <a:rPr lang="en-US" sz="2000" u="sng" smtClean="0">
                <a:latin typeface="Calibri" panose="020F0502020204030204" pitchFamily="34" charset="0"/>
                <a:cs typeface="Calibri" panose="020F0502020204030204" pitchFamily="34" charset="0"/>
              </a:rPr>
              <a:t>glycolysis</a:t>
            </a:r>
            <a:r>
              <a:rPr lang="en-US" sz="2000" smtClean="0">
                <a:latin typeface="Calibri" panose="020F0502020204030204" pitchFamily="34" charset="0"/>
                <a:cs typeface="Calibri" panose="020F0502020204030204" pitchFamily="34" charset="0"/>
              </a:rPr>
              <a:t>;</a:t>
            </a: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Breakdown of glucose/glycolysis in cytoplasm/not in mitochondria;</a:t>
            </a:r>
            <a:endParaRPr lang="en-GB" sz="2000" smtClean="0">
              <a:latin typeface="Calibri" panose="020F0502020204030204" pitchFamily="34" charset="0"/>
              <a:cs typeface="Calibri" panose="020F0502020204030204" pitchFamily="34" charset="0"/>
            </a:endParaRPr>
          </a:p>
          <a:p>
            <a:r>
              <a:rPr lang="en-US" sz="2000" i="1" smtClean="0">
                <a:latin typeface="Calibri" panose="020F0502020204030204" pitchFamily="34" charset="0"/>
                <a:cs typeface="Calibri" panose="020F0502020204030204" pitchFamily="34" charset="0"/>
              </a:rPr>
              <a:t>Accept: ‘glucose is converted to pyruvate’ for description of breakdown</a:t>
            </a:r>
            <a:endParaRPr lang="en-GB" sz="2000" smtClean="0">
              <a:latin typeface="Calibri" panose="020F0502020204030204" pitchFamily="34" charset="0"/>
              <a:cs typeface="Calibri" panose="020F0502020204030204" pitchFamily="34" charset="0"/>
            </a:endParaRPr>
          </a:p>
          <a:p>
            <a:r>
              <a:rPr lang="en-US" sz="2000" smtClean="0">
                <a:latin typeface="Calibri" panose="020F0502020204030204" pitchFamily="34" charset="0"/>
                <a:cs typeface="Calibri" panose="020F0502020204030204" pitchFamily="34" charset="0"/>
              </a:rPr>
              <a:t>Glucose cannot cross mitochondrial membrane/does not</a:t>
            </a:r>
            <a:br>
              <a:rPr lang="en-US" sz="2000" smtClean="0">
                <a:latin typeface="Calibri" panose="020F0502020204030204" pitchFamily="34" charset="0"/>
                <a:cs typeface="Calibri" panose="020F0502020204030204" pitchFamily="34" charset="0"/>
              </a:rPr>
            </a:br>
            <a:r>
              <a:rPr lang="en-US" sz="2000" smtClean="0">
                <a:latin typeface="Calibri" panose="020F0502020204030204" pitchFamily="34" charset="0"/>
                <a:cs typeface="Calibri" panose="020F0502020204030204" pitchFamily="34" charset="0"/>
              </a:rPr>
              <a:t>enter mitochondria;</a:t>
            </a:r>
            <a:endParaRPr lang="en-GB" sz="2000" smtClean="0">
              <a:latin typeface="Calibri" panose="020F0502020204030204" pitchFamily="34" charset="0"/>
              <a:cs typeface="Calibri" panose="020F0502020204030204" pitchFamily="34" charset="0"/>
            </a:endParaRPr>
          </a:p>
          <a:p>
            <a:r>
              <a:rPr lang="en-US" sz="2000" i="1" smtClean="0">
                <a:latin typeface="Calibri" panose="020F0502020204030204" pitchFamily="34" charset="0"/>
                <a:cs typeface="Calibri" panose="020F0502020204030204" pitchFamily="34" charset="0"/>
              </a:rPr>
              <a:t>Accept: only pyruvate can</a:t>
            </a:r>
            <a:r>
              <a:rPr lang="en-GB" sz="2000" smtClean="0">
                <a:latin typeface="Calibri" panose="020F0502020204030204" pitchFamily="34" charset="0"/>
                <a:cs typeface="Calibri" panose="020F0502020204030204" pitchFamily="34" charset="0"/>
              </a:rPr>
              <a:t>					</a:t>
            </a:r>
            <a:r>
              <a:rPr lang="en-US" sz="2000" b="1" smtClean="0">
                <a:latin typeface="Calibri" panose="020F0502020204030204" pitchFamily="34" charset="0"/>
                <a:cs typeface="Calibri" panose="020F0502020204030204" pitchFamily="34" charset="0"/>
              </a:rPr>
              <a:t>2 max</a:t>
            </a:r>
            <a:br>
              <a:rPr lang="en-US" sz="2000" b="1" smtClean="0">
                <a:latin typeface="Calibri" panose="020F0502020204030204" pitchFamily="34" charset="0"/>
                <a:cs typeface="Calibri" panose="020F0502020204030204" pitchFamily="34" charset="0"/>
              </a:rPr>
            </a:br>
            <a:r>
              <a:rPr lang="en-US" sz="2000" smtClean="0">
                <a:latin typeface="Calibri" panose="020F0502020204030204" pitchFamily="34" charset="0"/>
                <a:cs typeface="Calibri" panose="020F0502020204030204" pitchFamily="34" charset="0"/>
              </a:rPr>
              <a:t>	(iii)     Terminal/final acceptor (in electron transport chain)/used to</a:t>
            </a:r>
            <a:br>
              <a:rPr lang="en-US" sz="2000" smtClean="0">
                <a:latin typeface="Calibri" panose="020F0502020204030204" pitchFamily="34" charset="0"/>
                <a:cs typeface="Calibri" panose="020F0502020204030204" pitchFamily="34" charset="0"/>
              </a:rPr>
            </a:br>
            <a:r>
              <a:rPr lang="en-US" sz="2000" smtClean="0">
                <a:latin typeface="Calibri" panose="020F0502020204030204" pitchFamily="34" charset="0"/>
                <a:cs typeface="Calibri" panose="020F0502020204030204" pitchFamily="34" charset="0"/>
              </a:rPr>
              <a:t>make water; </a:t>
            </a:r>
            <a:r>
              <a:rPr lang="en-US" sz="2000" i="1" smtClean="0">
                <a:latin typeface="Calibri" panose="020F0502020204030204" pitchFamily="34" charset="0"/>
                <a:cs typeface="Calibri" panose="020F0502020204030204" pitchFamily="34" charset="0"/>
              </a:rPr>
              <a:t>Could be shown by symbols				</a:t>
            </a:r>
            <a:r>
              <a:rPr lang="en-US" sz="2000" b="1" smtClean="0">
                <a:latin typeface="Calibri" panose="020F0502020204030204" pitchFamily="34" charset="0"/>
                <a:cs typeface="Calibri" panose="020F0502020204030204" pitchFamily="34" charset="0"/>
              </a:rPr>
              <a:t>1									         [7}</a:t>
            </a:r>
            <a:endParaRPr lang="en-GB" sz="2000" smtClean="0">
              <a:latin typeface="Calibri" panose="020F0502020204030204" pitchFamily="34" charset="0"/>
              <a:cs typeface="Calibri" panose="020F0502020204030204" pitchFamily="34" charset="0"/>
            </a:endParaRPr>
          </a:p>
          <a:p>
            <a:endParaRPr lang="en-GB" sz="2000" smtClean="0">
              <a:latin typeface="Calibri" panose="020F0502020204030204" pitchFamily="34" charset="0"/>
              <a:cs typeface="Calibri" panose="020F0502020204030204" pitchFamily="34" charset="0"/>
            </a:endParaRPr>
          </a:p>
        </p:txBody>
      </p:sp>
      <p:sp>
        <p:nvSpPr>
          <p:cNvPr id="4" name="Rectangle 3"/>
          <p:cNvSpPr/>
          <p:nvPr/>
        </p:nvSpPr>
        <p:spPr>
          <a:xfrm>
            <a:off x="323850" y="115888"/>
            <a:ext cx="8229600"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303213" y="2420938"/>
            <a:ext cx="8229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03213" y="3848100"/>
            <a:ext cx="8229600"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323850" y="5961063"/>
            <a:ext cx="8229600"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smtClean="0"/>
              <a:t>Class and Homework Tasks</a:t>
            </a:r>
          </a:p>
        </p:txBody>
      </p:sp>
      <p:sp>
        <p:nvSpPr>
          <p:cNvPr id="65539" name="TextBox 2"/>
          <p:cNvSpPr txBox="1">
            <a:spLocks noChangeArrowheads="1"/>
          </p:cNvSpPr>
          <p:nvPr/>
        </p:nvSpPr>
        <p:spPr bwMode="auto">
          <a:xfrm>
            <a:off x="428625" y="2357438"/>
            <a:ext cx="75723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2800">
                <a:latin typeface="Arial" panose="020B0604020202020204" pitchFamily="34" charset="0"/>
              </a:rPr>
              <a:t>Complete the questions on page 91 then self-assess your answers</a:t>
            </a:r>
          </a:p>
          <a:p>
            <a:pPr eaLnBrk="1" hangingPunct="1">
              <a:spcBef>
                <a:spcPct val="0"/>
              </a:spcBef>
              <a:buFontTx/>
              <a:buNone/>
            </a:pPr>
            <a:endParaRPr lang="en-GB" sz="2800">
              <a:latin typeface="Arial" panose="020B0604020202020204" pitchFamily="34" charset="0"/>
            </a:endParaRPr>
          </a:p>
          <a:p>
            <a:pPr eaLnBrk="1" hangingPunct="1">
              <a:spcBef>
                <a:spcPct val="0"/>
              </a:spcBef>
              <a:buFontTx/>
              <a:buNone/>
            </a:pPr>
            <a:r>
              <a:rPr lang="en-GB" sz="2800">
                <a:latin typeface="Arial" panose="020B0604020202020204" pitchFamily="34" charset="0"/>
              </a:rPr>
              <a:t>Complete the exam style question on aerobic respiration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00188" y="1571625"/>
          <a:ext cx="4508500" cy="1349375"/>
        </p:xfrm>
        <a:graphic>
          <a:graphicData uri="http://schemas.openxmlformats.org/drawingml/2006/table">
            <a:tbl>
              <a:tblPr/>
              <a:tblGrid>
                <a:gridCol w="1446734"/>
                <a:gridCol w="898652"/>
                <a:gridCol w="900557"/>
                <a:gridCol w="1262558"/>
              </a:tblGrid>
              <a:tr h="578304">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b="1" dirty="0">
                          <a:latin typeface="Times New Roman"/>
                          <a:ea typeface="Times New Roman"/>
                          <a:cs typeface="Times New Roman"/>
                        </a:rPr>
                        <a:t>Statement</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b="1">
                          <a:latin typeface="Times New Roman"/>
                          <a:ea typeface="Times New Roman"/>
                          <a:cs typeface="Times New Roman"/>
                        </a:rPr>
                        <a:t>Glycolysis</a:t>
                      </a:r>
                      <a:endParaRPr lang="en-GB" sz="110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b="1">
                          <a:latin typeface="Times New Roman"/>
                          <a:ea typeface="Times New Roman"/>
                          <a:cs typeface="Times New Roman"/>
                        </a:rPr>
                        <a:t>Krebs cycle</a:t>
                      </a:r>
                      <a:endParaRPr lang="en-GB" sz="110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b="1">
                          <a:latin typeface="Times New Roman"/>
                          <a:ea typeface="Times New Roman"/>
                          <a:cs typeface="Times New Roman"/>
                        </a:rPr>
                        <a:t>Light-dependent reaction of photosynthesis</a:t>
                      </a:r>
                      <a:endParaRPr lang="en-GB" sz="110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8">
                <a:tc>
                  <a:txBody>
                    <a:bodyPr/>
                    <a:lstStyle/>
                    <a:p>
                      <a:pPr algn="l">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Times New Roman"/>
                          <a:ea typeface="Times New Roman"/>
                          <a:cs typeface="Times New Roman"/>
                        </a:rPr>
                        <a:t>NAD is reduced</a:t>
                      </a: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NO</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8">
                <a:tc>
                  <a:txBody>
                    <a:bodyPr/>
                    <a:lstStyle/>
                    <a:p>
                      <a:pPr algn="l">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Times New Roman"/>
                          <a:ea typeface="Times New Roman"/>
                          <a:cs typeface="Times New Roman"/>
                        </a:rPr>
                        <a:t>NADP is reduced</a:t>
                      </a: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NO</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NO</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8">
                <a:tc>
                  <a:txBody>
                    <a:bodyPr/>
                    <a:lstStyle/>
                    <a:p>
                      <a:pPr algn="l">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Times New Roman"/>
                          <a:ea typeface="Times New Roman"/>
                          <a:cs typeface="Times New Roman"/>
                        </a:rPr>
                        <a:t>ATP is produced</a:t>
                      </a: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8">
                <a:tc>
                  <a:txBody>
                    <a:bodyPr/>
                    <a:lstStyle/>
                    <a:p>
                      <a:pPr algn="l">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Times New Roman"/>
                          <a:ea typeface="Times New Roman"/>
                          <a:cs typeface="Times New Roman"/>
                        </a:rPr>
                        <a:t>ATP is required</a:t>
                      </a: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YES</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NO</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smtClean="0">
                          <a:latin typeface="Times New Roman"/>
                          <a:ea typeface="Times New Roman"/>
                          <a:cs typeface="Times New Roman"/>
                        </a:rPr>
                        <a:t>NO</a:t>
                      </a:r>
                      <a:endParaRPr lang="en-GB" sz="1100" dirty="0">
                        <a:latin typeface="Times New Roman"/>
                        <a:ea typeface="Times New Roman"/>
                        <a:cs typeface="Times New Roman"/>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594" name="TextBox 6"/>
          <p:cNvSpPr txBox="1">
            <a:spLocks noChangeArrowheads="1"/>
          </p:cNvSpPr>
          <p:nvPr/>
        </p:nvSpPr>
        <p:spPr bwMode="auto">
          <a:xfrm>
            <a:off x="428625" y="1357313"/>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b="1">
                <a:latin typeface="Arial" panose="020B0604020202020204" pitchFamily="34" charset="0"/>
              </a:rPr>
              <a:t>2. </a:t>
            </a:r>
            <a:r>
              <a:rPr lang="en-GB" sz="1800">
                <a:latin typeface="Arial" panose="020B0604020202020204" pitchFamily="34" charset="0"/>
              </a:rPr>
              <a:t>(a)</a:t>
            </a:r>
          </a:p>
        </p:txBody>
      </p:sp>
      <p:sp>
        <p:nvSpPr>
          <p:cNvPr id="66595" name="TextBox 7"/>
          <p:cNvSpPr txBox="1">
            <a:spLocks noChangeArrowheads="1"/>
          </p:cNvSpPr>
          <p:nvPr/>
        </p:nvSpPr>
        <p:spPr bwMode="auto">
          <a:xfrm>
            <a:off x="357188" y="857250"/>
            <a:ext cx="6072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2400">
                <a:latin typeface="Arial" panose="020B0604020202020204" pitchFamily="34" charset="0"/>
              </a:rPr>
              <a:t>Practice exam question mark scheme</a:t>
            </a:r>
          </a:p>
        </p:txBody>
      </p:sp>
      <p:sp>
        <p:nvSpPr>
          <p:cNvPr id="66596" name="TextBox 8"/>
          <p:cNvSpPr txBox="1">
            <a:spLocks noChangeArrowheads="1"/>
          </p:cNvSpPr>
          <p:nvPr/>
        </p:nvSpPr>
        <p:spPr bwMode="auto">
          <a:xfrm>
            <a:off x="428625" y="3429000"/>
            <a:ext cx="79295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latin typeface="Arial" panose="020B0604020202020204" pitchFamily="34" charset="0"/>
              </a:rPr>
              <a:t> (b)    (i) 	pyruvate/succinate/any suitable Krebs cycle substrate;	1</a:t>
            </a:r>
          </a:p>
          <a:p>
            <a:pPr eaLnBrk="1" hangingPunct="1">
              <a:spcBef>
                <a:spcPct val="0"/>
              </a:spcBef>
              <a:buFontTx/>
              <a:buNone/>
            </a:pPr>
            <a:r>
              <a:rPr lang="en-GB" sz="1800">
                <a:latin typeface="Arial" panose="020B0604020202020204" pitchFamily="34" charset="0"/>
              </a:rPr>
              <a:t> </a:t>
            </a:r>
          </a:p>
          <a:p>
            <a:pPr eaLnBrk="1" hangingPunct="1">
              <a:spcBef>
                <a:spcPct val="0"/>
              </a:spcBef>
              <a:buFontTx/>
              <a:buNone/>
            </a:pPr>
            <a:r>
              <a:rPr lang="en-GB" sz="1800">
                <a:latin typeface="Arial" panose="020B0604020202020204" pitchFamily="34" charset="0"/>
              </a:rPr>
              <a:t>         (ii)	ADP and phosphate forms ATP;</a:t>
            </a:r>
            <a:br>
              <a:rPr lang="en-GB" sz="1800">
                <a:latin typeface="Arial" panose="020B0604020202020204" pitchFamily="34" charset="0"/>
              </a:rPr>
            </a:br>
            <a:r>
              <a:rPr lang="en-GB" sz="1800">
                <a:latin typeface="Arial" panose="020B0604020202020204" pitchFamily="34" charset="0"/>
              </a:rPr>
              <a:t>	oxygen used to form water / as the terminal acceptor;		2</a:t>
            </a:r>
          </a:p>
          <a:p>
            <a:pPr eaLnBrk="1" hangingPunct="1">
              <a:spcBef>
                <a:spcPct val="0"/>
              </a:spcBef>
              <a:buFontTx/>
              <a:buNone/>
            </a:pPr>
            <a:r>
              <a:rPr lang="en-GB" sz="1800">
                <a:latin typeface="Arial" panose="020B0604020202020204" pitchFamily="34" charset="0"/>
              </a:rPr>
              <a:t> </a:t>
            </a:r>
          </a:p>
          <a:p>
            <a:pPr eaLnBrk="1" hangingPunct="1">
              <a:spcBef>
                <a:spcPct val="0"/>
              </a:spcBef>
              <a:buFontTx/>
              <a:buNone/>
            </a:pPr>
            <a:r>
              <a:rPr lang="en-GB" sz="1800">
                <a:latin typeface="Arial" panose="020B0604020202020204" pitchFamily="34" charset="0"/>
              </a:rPr>
              <a:t>         (iii)	Y X W Z;</a:t>
            </a:r>
            <a:br>
              <a:rPr lang="en-GB" sz="1800">
                <a:latin typeface="Arial" panose="020B0604020202020204" pitchFamily="34" charset="0"/>
              </a:rPr>
            </a:br>
            <a:r>
              <a:rPr lang="en-GB" sz="1800">
                <a:latin typeface="Arial" panose="020B0604020202020204" pitchFamily="34" charset="0"/>
              </a:rPr>
              <a:t>	order of carriers linked to sequence of reduction / reduced</a:t>
            </a:r>
            <a:br>
              <a:rPr lang="en-GB" sz="1800">
                <a:latin typeface="Arial" panose="020B0604020202020204" pitchFamily="34" charset="0"/>
              </a:rPr>
            </a:br>
            <a:r>
              <a:rPr lang="en-GB" sz="1800">
                <a:latin typeface="Arial" panose="020B0604020202020204" pitchFamily="34" charset="0"/>
              </a:rPr>
              <a:t>	carriers cannot pass on electrons when inhibited;		2</a:t>
            </a:r>
          </a:p>
          <a:p>
            <a:pPr eaLnBrk="1" hangingPunct="1">
              <a:spcBef>
                <a:spcPct val="0"/>
              </a:spcBef>
              <a:buFontTx/>
              <a:buNone/>
            </a:pPr>
            <a:r>
              <a:rPr lang="en-GB" sz="1800" b="1">
                <a:latin typeface="Arial" panose="020B0604020202020204" pitchFamily="34" charset="0"/>
              </a:rPr>
              <a:t>								[9]</a:t>
            </a:r>
          </a:p>
          <a:p>
            <a:pPr eaLnBrk="1" hangingPunct="1">
              <a:spcBef>
                <a:spcPct val="0"/>
              </a:spcBef>
              <a:buFontTx/>
              <a:buNone/>
            </a:pPr>
            <a:r>
              <a:rPr lang="en-GB" sz="1800">
                <a:latin typeface="Arial" panose="020B0604020202020204" pitchFamily="34" charset="0"/>
              </a:rPr>
              <a:t> </a:t>
            </a:r>
          </a:p>
        </p:txBody>
      </p:sp>
      <p:sp>
        <p:nvSpPr>
          <p:cNvPr id="66597" name="TextBox 9"/>
          <p:cNvSpPr txBox="1">
            <a:spLocks noChangeArrowheads="1"/>
          </p:cNvSpPr>
          <p:nvPr/>
        </p:nvSpPr>
        <p:spPr bwMode="auto">
          <a:xfrm>
            <a:off x="7786688" y="271462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latin typeface="Arial" panose="020B0604020202020204" pitchFamily="34" charset="0"/>
              </a:rPr>
              <a:t>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060848"/>
            <a:ext cx="8352928" cy="30469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cs typeface="+mn-cs"/>
              </a:rPr>
              <a:t>Respiration Quiz!!!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65188" y="927100"/>
            <a:ext cx="6345237" cy="709613"/>
          </a:xfrm>
        </p:spPr>
        <p:txBody>
          <a:bodyPr/>
          <a:lstStyle/>
          <a:p>
            <a:pPr eaLnBrk="1" hangingPunct="1"/>
            <a:r>
              <a:rPr lang="en-GB" sz="2800" smtClean="0"/>
              <a:t>Identify where substrate level phosphorylation takes place within the first three stages of respiration </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3" charset="2"/>
              <a:buChar char=""/>
              <a:defRPr/>
            </a:pPr>
            <a:r>
              <a:rPr lang="en-GB" sz="2000" dirty="0">
                <a:solidFill>
                  <a:schemeClr val="accent1">
                    <a:lumMod val="75000"/>
                  </a:schemeClr>
                </a:solidFill>
              </a:rPr>
              <a:t>Substrate level phosphorylation – when phosphate groups are transferred from donor molecules to ADP to make ATP</a:t>
            </a:r>
          </a:p>
          <a:p>
            <a:pPr eaLnBrk="1" fontAlgn="auto" hangingPunct="1">
              <a:spcAft>
                <a:spcPts val="0"/>
              </a:spcAft>
              <a:buFont typeface="Wingdings 3" charset="2"/>
              <a:buChar char=""/>
              <a:defRPr/>
            </a:pPr>
            <a:endParaRPr lang="en-GB" sz="2000" dirty="0">
              <a:solidFill>
                <a:schemeClr val="accent1">
                  <a:lumMod val="75000"/>
                </a:schemeClr>
              </a:solidFill>
            </a:endParaRPr>
          </a:p>
          <a:p>
            <a:pPr eaLnBrk="1" fontAlgn="auto" hangingPunct="1">
              <a:spcAft>
                <a:spcPts val="0"/>
              </a:spcAft>
              <a:buFont typeface="Wingdings 3" charset="2"/>
              <a:buChar char=""/>
              <a:defRPr/>
            </a:pPr>
            <a:r>
              <a:rPr lang="en-GB" sz="2000" dirty="0">
                <a:solidFill>
                  <a:schemeClr val="accent1">
                    <a:lumMod val="75000"/>
                  </a:schemeClr>
                </a:solidFill>
              </a:rPr>
              <a:t>Glycolysis – at the end when enzyme controlled reactions covert 3C triose phosphates into 2x 3C pyruvate (2 molecules of ATP are regenerated from ADP)</a:t>
            </a:r>
          </a:p>
          <a:p>
            <a:pPr eaLnBrk="1" fontAlgn="auto" hangingPunct="1">
              <a:spcAft>
                <a:spcPts val="0"/>
              </a:spcAft>
              <a:buFont typeface="Wingdings 3" charset="2"/>
              <a:buChar char=""/>
              <a:defRPr/>
            </a:pPr>
            <a:endParaRPr lang="en-GB" sz="2000" dirty="0">
              <a:solidFill>
                <a:schemeClr val="accent1">
                  <a:lumMod val="75000"/>
                </a:schemeClr>
              </a:solidFill>
            </a:endParaRPr>
          </a:p>
          <a:p>
            <a:pPr eaLnBrk="1" fontAlgn="auto" hangingPunct="1">
              <a:spcAft>
                <a:spcPts val="0"/>
              </a:spcAft>
              <a:buFont typeface="Wingdings 3" charset="2"/>
              <a:buChar char=""/>
              <a:defRPr/>
            </a:pPr>
            <a:r>
              <a:rPr lang="en-GB" sz="2000" dirty="0">
                <a:solidFill>
                  <a:schemeClr val="accent1">
                    <a:lumMod val="75000"/>
                  </a:schemeClr>
                </a:solidFill>
              </a:rPr>
              <a:t>Krebs cycle  - 1 molecule of ATP is regenerated fro</a:t>
            </a:r>
            <a:r>
              <a:rPr lang="en-GB" dirty="0">
                <a:solidFill>
                  <a:schemeClr val="accent1">
                    <a:lumMod val="75000"/>
                  </a:schemeClr>
                </a:solidFill>
              </a:rPr>
              <a:t>m ADP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endParaRPr lang="en-GB" smtClean="0">
              <a:latin typeface="Hurry Up"/>
            </a:endParaRPr>
          </a:p>
        </p:txBody>
      </p:sp>
      <p:sp>
        <p:nvSpPr>
          <p:cNvPr id="31747" name="Content Placeholder 2"/>
          <p:cNvSpPr>
            <a:spLocks noGrp="1"/>
          </p:cNvSpPr>
          <p:nvPr>
            <p:ph idx="1"/>
          </p:nvPr>
        </p:nvSpPr>
        <p:spPr/>
        <p:txBody>
          <a:bodyPr/>
          <a:lstStyle/>
          <a:p>
            <a:pPr eaLnBrk="1" hangingPunct="1"/>
            <a:r>
              <a:rPr lang="en-GB" smtClean="0"/>
              <a:t>ATP</a:t>
            </a:r>
          </a:p>
        </p:txBody>
      </p:sp>
      <p:sp>
        <p:nvSpPr>
          <p:cNvPr id="4" name="Rounded Rectangle 3"/>
          <p:cNvSpPr/>
          <p:nvPr/>
        </p:nvSpPr>
        <p:spPr>
          <a:xfrm>
            <a:off x="251520" y="260648"/>
            <a:ext cx="8640960" cy="1296144"/>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Q1. Which molecule is this?</a:t>
            </a:r>
          </a:p>
        </p:txBody>
      </p:sp>
      <p:pic>
        <p:nvPicPr>
          <p:cNvPr id="68615"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b="38052"/>
          <a:stretch>
            <a:fillRect/>
          </a:stretch>
        </p:blipFill>
        <p:spPr bwMode="auto">
          <a:xfrm>
            <a:off x="1981200" y="2349500"/>
            <a:ext cx="50387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en-GB" smtClean="0">
              <a:latin typeface="Hurry Up"/>
            </a:endParaRPr>
          </a:p>
        </p:txBody>
      </p:sp>
      <p:sp>
        <p:nvSpPr>
          <p:cNvPr id="32771" name="Content Placeholder 2"/>
          <p:cNvSpPr>
            <a:spLocks noGrp="1"/>
          </p:cNvSpPr>
          <p:nvPr>
            <p:ph idx="1"/>
          </p:nvPr>
        </p:nvSpPr>
        <p:spPr/>
        <p:txBody>
          <a:bodyPr/>
          <a:lstStyle/>
          <a:p>
            <a:pPr eaLnBrk="1" hangingPunct="1"/>
            <a:r>
              <a:rPr lang="en-GB" smtClean="0"/>
              <a:t>30.7 kJ</a:t>
            </a:r>
          </a:p>
        </p:txBody>
      </p:sp>
      <p:sp>
        <p:nvSpPr>
          <p:cNvPr id="4" name="Rounded Rectangle 3"/>
          <p:cNvSpPr/>
          <p:nvPr/>
        </p:nvSpPr>
        <p:spPr>
          <a:xfrm>
            <a:off x="251520" y="2708920"/>
            <a:ext cx="8640960" cy="1296144"/>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Q2. How much energy is released when ATP is broken down into ADP?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2276872"/>
            <a:ext cx="8784976" cy="2664296"/>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Q3. What name is given to a metabolic reaction where smaller molecules are built up into larger ones? </a:t>
            </a:r>
          </a:p>
        </p:txBody>
      </p:sp>
      <p:sp>
        <p:nvSpPr>
          <p:cNvPr id="70661" name="Title 1"/>
          <p:cNvSpPr>
            <a:spLocks noGrp="1"/>
          </p:cNvSpPr>
          <p:nvPr>
            <p:ph type="title"/>
          </p:nvPr>
        </p:nvSpPr>
        <p:spPr/>
        <p:txBody>
          <a:bodyPr/>
          <a:lstStyle/>
          <a:p>
            <a:endParaRPr lang="en-GB" smtClean="0">
              <a:latin typeface="Hurry Up"/>
            </a:endParaRPr>
          </a:p>
        </p:txBody>
      </p:sp>
      <p:sp>
        <p:nvSpPr>
          <p:cNvPr id="3" name="Content Placeholder 2"/>
          <p:cNvSpPr>
            <a:spLocks noGrp="1"/>
          </p:cNvSpPr>
          <p:nvPr>
            <p:ph idx="1"/>
          </p:nvPr>
        </p:nvSpPr>
        <p:spPr/>
        <p:txBody>
          <a:bodyPr/>
          <a:lstStyle/>
          <a:p>
            <a:r>
              <a:rPr lang="en-GB" smtClean="0"/>
              <a:t>anabolic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eaLnBrk="1" hangingPunct="1">
              <a:defRPr/>
            </a:pPr>
            <a:r>
              <a:rPr lang="en-GB" dirty="0"/>
              <a:t>t</a:t>
            </a:r>
            <a:r>
              <a:rPr lang="en-GB" dirty="0" smtClean="0"/>
              <a:t>wo, joined by phosphate</a:t>
            </a:r>
          </a:p>
          <a:p>
            <a:pPr marL="0" indent="0" eaLnBrk="1" hangingPunct="1">
              <a:buFont typeface="Arial" panose="020B0604020202020204" pitchFamily="34" charset="0"/>
              <a:buNone/>
              <a:defRPr/>
            </a:pPr>
            <a:r>
              <a:rPr lang="en-GB" dirty="0"/>
              <a:t>g</a:t>
            </a:r>
            <a:r>
              <a:rPr lang="en-GB" dirty="0" smtClean="0"/>
              <a:t>roups.</a:t>
            </a:r>
          </a:p>
        </p:txBody>
      </p:sp>
      <p:sp>
        <p:nvSpPr>
          <p:cNvPr id="4" name="Rounded Rectangle 3"/>
          <p:cNvSpPr/>
          <p:nvPr/>
        </p:nvSpPr>
        <p:spPr>
          <a:xfrm>
            <a:off x="251520" y="3573016"/>
            <a:ext cx="8640960" cy="1296144"/>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Q4. How many nucleotides are in NAD?</a:t>
            </a:r>
          </a:p>
        </p:txBody>
      </p:sp>
      <p:pic>
        <p:nvPicPr>
          <p:cNvPr id="716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3813"/>
            <a:ext cx="229076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771775" y="188913"/>
            <a:ext cx="316865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dirty="0">
                <a:solidFill>
                  <a:prstClr val="black"/>
                </a:solidFill>
                <a:cs typeface="+mn-cs"/>
              </a:rPr>
              <a:t>Glucose (6C)</a:t>
            </a:r>
          </a:p>
        </p:txBody>
      </p:sp>
      <p:sp>
        <p:nvSpPr>
          <p:cNvPr id="40963" name="Text Box 3"/>
          <p:cNvSpPr txBox="1">
            <a:spLocks noChangeArrowheads="1"/>
          </p:cNvSpPr>
          <p:nvPr/>
        </p:nvSpPr>
        <p:spPr bwMode="auto">
          <a:xfrm>
            <a:off x="2771775" y="1125538"/>
            <a:ext cx="320040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dirty="0">
                <a:solidFill>
                  <a:prstClr val="black"/>
                </a:solidFill>
                <a:cs typeface="+mn-cs"/>
              </a:rPr>
              <a:t>Glucose-6-phosphate</a:t>
            </a:r>
          </a:p>
        </p:txBody>
      </p:sp>
      <p:sp>
        <p:nvSpPr>
          <p:cNvPr id="40965" name="Text Box 6"/>
          <p:cNvSpPr txBox="1">
            <a:spLocks noChangeArrowheads="1"/>
          </p:cNvSpPr>
          <p:nvPr/>
        </p:nvSpPr>
        <p:spPr bwMode="auto">
          <a:xfrm>
            <a:off x="2195513" y="2852738"/>
            <a:ext cx="424815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a:solidFill>
                  <a:prstClr val="black"/>
                </a:solidFill>
                <a:cs typeface="+mn-cs"/>
              </a:rPr>
              <a:t>Hexose 1,6 bisphosphate</a:t>
            </a:r>
          </a:p>
        </p:txBody>
      </p:sp>
      <p:sp>
        <p:nvSpPr>
          <p:cNvPr id="40967" name="Line 8"/>
          <p:cNvSpPr>
            <a:spLocks noChangeShapeType="1"/>
          </p:cNvSpPr>
          <p:nvPr/>
        </p:nvSpPr>
        <p:spPr bwMode="auto">
          <a:xfrm>
            <a:off x="4211638" y="692150"/>
            <a:ext cx="0" cy="431800"/>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40968" name="Text Box 11"/>
          <p:cNvSpPr txBox="1">
            <a:spLocks noChangeArrowheads="1"/>
          </p:cNvSpPr>
          <p:nvPr/>
        </p:nvSpPr>
        <p:spPr bwMode="auto">
          <a:xfrm>
            <a:off x="2195513" y="3716338"/>
            <a:ext cx="424815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dirty="0">
                <a:solidFill>
                  <a:prstClr val="black"/>
                </a:solidFill>
                <a:cs typeface="+mn-cs"/>
              </a:rPr>
              <a:t> 2 x Triose phosphate (3C)</a:t>
            </a:r>
          </a:p>
        </p:txBody>
      </p:sp>
      <p:sp>
        <p:nvSpPr>
          <p:cNvPr id="40969" name="Text Box 12"/>
          <p:cNvSpPr txBox="1">
            <a:spLocks noChangeArrowheads="1"/>
          </p:cNvSpPr>
          <p:nvPr/>
        </p:nvSpPr>
        <p:spPr bwMode="auto">
          <a:xfrm>
            <a:off x="2627313" y="5265738"/>
            <a:ext cx="320040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dirty="0">
                <a:solidFill>
                  <a:prstClr val="black"/>
                </a:solidFill>
                <a:cs typeface="+mn-cs"/>
              </a:rPr>
              <a:t>2 x Intermediate (3C)</a:t>
            </a:r>
          </a:p>
        </p:txBody>
      </p:sp>
      <p:sp>
        <p:nvSpPr>
          <p:cNvPr id="40970" name="Text Box 13"/>
          <p:cNvSpPr txBox="1">
            <a:spLocks noChangeArrowheads="1"/>
          </p:cNvSpPr>
          <p:nvPr/>
        </p:nvSpPr>
        <p:spPr bwMode="auto">
          <a:xfrm>
            <a:off x="2627313" y="6275388"/>
            <a:ext cx="320040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a:solidFill>
                  <a:prstClr val="black"/>
                </a:solidFill>
                <a:cs typeface="+mn-cs"/>
              </a:rPr>
              <a:t>2 x Pyruvate (3C)</a:t>
            </a:r>
          </a:p>
        </p:txBody>
      </p:sp>
      <p:sp>
        <p:nvSpPr>
          <p:cNvPr id="40971" name="Line 14"/>
          <p:cNvSpPr>
            <a:spLocks noChangeShapeType="1"/>
          </p:cNvSpPr>
          <p:nvPr/>
        </p:nvSpPr>
        <p:spPr bwMode="auto">
          <a:xfrm>
            <a:off x="4211638" y="4221163"/>
            <a:ext cx="15875" cy="1044575"/>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40972" name="Line 15"/>
          <p:cNvSpPr>
            <a:spLocks noChangeShapeType="1"/>
          </p:cNvSpPr>
          <p:nvPr/>
        </p:nvSpPr>
        <p:spPr bwMode="auto">
          <a:xfrm>
            <a:off x="4211638" y="5703888"/>
            <a:ext cx="0" cy="533400"/>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40977" name="Text Box 28"/>
          <p:cNvSpPr txBox="1">
            <a:spLocks noChangeArrowheads="1"/>
          </p:cNvSpPr>
          <p:nvPr/>
        </p:nvSpPr>
        <p:spPr bwMode="auto">
          <a:xfrm>
            <a:off x="2771775" y="1989138"/>
            <a:ext cx="3200400" cy="466725"/>
          </a:xfrm>
          <a:prstGeom prst="rect">
            <a:avLst/>
          </a:prstGeom>
          <a:noFill/>
          <a:ln w="9525">
            <a:solidFill>
              <a:schemeClr val="tx1">
                <a:lumMod val="65000"/>
                <a:lumOff val="35000"/>
              </a:schemeClr>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2400">
                <a:solidFill>
                  <a:prstClr val="black"/>
                </a:solidFill>
                <a:cs typeface="+mn-cs"/>
              </a:rPr>
              <a:t>Fructose-6-phosphate</a:t>
            </a:r>
          </a:p>
        </p:txBody>
      </p:sp>
      <p:sp>
        <p:nvSpPr>
          <p:cNvPr id="40978" name="Line 29"/>
          <p:cNvSpPr>
            <a:spLocks noChangeShapeType="1"/>
          </p:cNvSpPr>
          <p:nvPr/>
        </p:nvSpPr>
        <p:spPr bwMode="auto">
          <a:xfrm>
            <a:off x="4211638" y="1628775"/>
            <a:ext cx="0" cy="360363"/>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40979" name="Line 30"/>
          <p:cNvSpPr>
            <a:spLocks noChangeShapeType="1"/>
          </p:cNvSpPr>
          <p:nvPr/>
        </p:nvSpPr>
        <p:spPr bwMode="auto">
          <a:xfrm>
            <a:off x="4211638" y="2492375"/>
            <a:ext cx="0" cy="360363"/>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40980" name="Line 31"/>
          <p:cNvSpPr>
            <a:spLocks noChangeShapeType="1"/>
          </p:cNvSpPr>
          <p:nvPr/>
        </p:nvSpPr>
        <p:spPr bwMode="auto">
          <a:xfrm>
            <a:off x="4211638" y="3357563"/>
            <a:ext cx="0" cy="360362"/>
          </a:xfrm>
          <a:prstGeom prst="line">
            <a:avLst/>
          </a:prstGeom>
          <a:noFill/>
          <a:ln w="38100">
            <a:solidFill>
              <a:schemeClr val="tx1">
                <a:lumMod val="65000"/>
                <a:lumOff val="35000"/>
              </a:schemeClr>
            </a:solidFill>
            <a:round/>
            <a:headEnd type="none" w="med" len="med"/>
            <a:tailEnd type="triangle" w="med" len="med"/>
          </a:ln>
          <a:extLst/>
        </p:spPr>
        <p:txBody>
          <a:bodyPr wrap="none"/>
          <a:lstStyle/>
          <a:p>
            <a:pPr eaLnBrk="1" fontAlgn="auto" hangingPunct="1">
              <a:spcBef>
                <a:spcPts val="0"/>
              </a:spcBef>
              <a:spcAft>
                <a:spcPts val="0"/>
              </a:spcAft>
              <a:defRPr/>
            </a:pPr>
            <a:endParaRPr lang="en-GB" dirty="0">
              <a:solidFill>
                <a:prstClr val="black"/>
              </a:solidFill>
              <a:latin typeface="Cambria" pitchFamily="18" charset="0"/>
              <a:cs typeface="+mn-cs"/>
            </a:endParaRPr>
          </a:p>
        </p:txBody>
      </p:sp>
      <p:sp>
        <p:nvSpPr>
          <p:cNvPr id="2" name="Rectangle 1"/>
          <p:cNvSpPr/>
          <p:nvPr/>
        </p:nvSpPr>
        <p:spPr>
          <a:xfrm>
            <a:off x="1547813" y="620713"/>
            <a:ext cx="936625" cy="4683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26" name="Rectangle 25"/>
          <p:cNvSpPr/>
          <p:nvPr/>
        </p:nvSpPr>
        <p:spPr>
          <a:xfrm>
            <a:off x="827088" y="2384425"/>
            <a:ext cx="936625" cy="468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27" name="Rectangle 26"/>
          <p:cNvSpPr/>
          <p:nvPr/>
        </p:nvSpPr>
        <p:spPr>
          <a:xfrm>
            <a:off x="6276975" y="620713"/>
            <a:ext cx="935038" cy="46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28" name="Rectangle 27"/>
          <p:cNvSpPr/>
          <p:nvPr/>
        </p:nvSpPr>
        <p:spPr>
          <a:xfrm>
            <a:off x="7019925" y="2420938"/>
            <a:ext cx="936625" cy="46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cxnSp>
        <p:nvCxnSpPr>
          <p:cNvPr id="4" name="Straight Arrow Connector 3"/>
          <p:cNvCxnSpPr/>
          <p:nvPr/>
        </p:nvCxnSpPr>
        <p:spPr>
          <a:xfrm>
            <a:off x="2514600" y="836613"/>
            <a:ext cx="3786188"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35150" y="2636838"/>
            <a:ext cx="5184775"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rot="20706560">
            <a:off x="6754813" y="741363"/>
            <a:ext cx="2486025" cy="504825"/>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prstClr val="white"/>
                </a:solidFill>
                <a:latin typeface="Huxtable" pitchFamily="2" charset="0"/>
              </a:rPr>
              <a:t>Phosphorylation!</a:t>
            </a:r>
          </a:p>
        </p:txBody>
      </p:sp>
      <p:sp>
        <p:nvSpPr>
          <p:cNvPr id="30" name="Rounded Rectangle 29"/>
          <p:cNvSpPr/>
          <p:nvPr/>
        </p:nvSpPr>
        <p:spPr>
          <a:xfrm rot="20706560">
            <a:off x="6827838" y="2587625"/>
            <a:ext cx="2486025" cy="504825"/>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prstClr val="white"/>
                </a:solidFill>
                <a:latin typeface="Huxtable" pitchFamily="2" charset="0"/>
              </a:rPr>
              <a:t>Phosphorylation!</a:t>
            </a:r>
          </a:p>
        </p:txBody>
      </p:sp>
      <p:sp>
        <p:nvSpPr>
          <p:cNvPr id="32" name="Rectangle 31"/>
          <p:cNvSpPr/>
          <p:nvPr/>
        </p:nvSpPr>
        <p:spPr>
          <a:xfrm>
            <a:off x="2124075" y="4311650"/>
            <a:ext cx="935038" cy="468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cxnSp>
        <p:nvCxnSpPr>
          <p:cNvPr id="33" name="Straight Arrow Connector 32"/>
          <p:cNvCxnSpPr/>
          <p:nvPr/>
        </p:nvCxnSpPr>
        <p:spPr>
          <a:xfrm>
            <a:off x="3070225" y="4491038"/>
            <a:ext cx="2590800" cy="793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61025" y="4305300"/>
            <a:ext cx="936625" cy="468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35" name="Rectangle 34"/>
          <p:cNvSpPr/>
          <p:nvPr/>
        </p:nvSpPr>
        <p:spPr>
          <a:xfrm>
            <a:off x="2124075" y="5729288"/>
            <a:ext cx="935038" cy="46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cxnSp>
        <p:nvCxnSpPr>
          <p:cNvPr id="36" name="Straight Arrow Connector 35"/>
          <p:cNvCxnSpPr/>
          <p:nvPr/>
        </p:nvCxnSpPr>
        <p:spPr>
          <a:xfrm>
            <a:off x="3070225" y="5964238"/>
            <a:ext cx="259080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724525" y="5746750"/>
            <a:ext cx="935038" cy="468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7" name="Rectangle 6"/>
          <p:cNvSpPr/>
          <p:nvPr/>
        </p:nvSpPr>
        <p:spPr>
          <a:xfrm rot="20993291">
            <a:off x="6494463" y="4156075"/>
            <a:ext cx="12049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dirty="0">
                <a:solidFill>
                  <a:prstClr val="black"/>
                </a:solidFill>
                <a:latin typeface="Huxtable" pitchFamily="2" charset="0"/>
              </a:rPr>
              <a:t>x2</a:t>
            </a:r>
          </a:p>
        </p:txBody>
      </p:sp>
      <p:sp>
        <p:nvSpPr>
          <p:cNvPr id="38" name="Rectangle 37"/>
          <p:cNvSpPr/>
          <p:nvPr/>
        </p:nvSpPr>
        <p:spPr>
          <a:xfrm rot="20993291">
            <a:off x="6700838" y="5689600"/>
            <a:ext cx="1204912"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dirty="0">
                <a:solidFill>
                  <a:prstClr val="black"/>
                </a:solidFill>
                <a:latin typeface="Huxtable" pitchFamily="2" charset="0"/>
              </a:rPr>
              <a:t>x2</a:t>
            </a:r>
          </a:p>
        </p:txBody>
      </p:sp>
      <p:cxnSp>
        <p:nvCxnSpPr>
          <p:cNvPr id="44" name="Straight Arrow Connector 43"/>
          <p:cNvCxnSpPr>
            <a:endCxn id="45" idx="1"/>
          </p:cNvCxnSpPr>
          <p:nvPr/>
        </p:nvCxnSpPr>
        <p:spPr>
          <a:xfrm>
            <a:off x="4227513" y="5049838"/>
            <a:ext cx="1423987" cy="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651500" y="4797425"/>
            <a:ext cx="1836738" cy="503238"/>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Reduced NAD</a:t>
            </a:r>
          </a:p>
        </p:txBody>
      </p:sp>
      <p:sp>
        <p:nvSpPr>
          <p:cNvPr id="51" name="Rectangle 50"/>
          <p:cNvSpPr/>
          <p:nvPr/>
        </p:nvSpPr>
        <p:spPr>
          <a:xfrm rot="20993291">
            <a:off x="7285038" y="4681538"/>
            <a:ext cx="1204912"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dirty="0">
                <a:solidFill>
                  <a:prstClr val="black"/>
                </a:solidFill>
                <a:latin typeface="Huxtable" pitchFamily="2" charset="0"/>
              </a:rPr>
              <a:t>x2</a:t>
            </a:r>
          </a:p>
        </p:txBody>
      </p:sp>
      <p:sp>
        <p:nvSpPr>
          <p:cNvPr id="72738" name="Rectangle 7"/>
          <p:cNvSpPr>
            <a:spLocks noChangeArrowheads="1"/>
          </p:cNvSpPr>
          <p:nvPr/>
        </p:nvSpPr>
        <p:spPr bwMode="auto">
          <a:xfrm>
            <a:off x="-39688" y="1412875"/>
            <a:ext cx="2667001" cy="609600"/>
          </a:xfrm>
          <a:prstGeom prst="rect">
            <a:avLst/>
          </a:prstGeom>
          <a:solidFill>
            <a:schemeClr val="tx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FontTx/>
              <a:buNone/>
            </a:pPr>
            <a:r>
              <a:rPr lang="en-GB" sz="2400" b="1">
                <a:solidFill>
                  <a:srgbClr val="FFFFFF"/>
                </a:solidFill>
              </a:rPr>
              <a:t>Glycolysis</a:t>
            </a:r>
          </a:p>
        </p:txBody>
      </p:sp>
      <p:sp>
        <p:nvSpPr>
          <p:cNvPr id="39" name="Rectangle 38"/>
          <p:cNvSpPr/>
          <p:nvPr/>
        </p:nvSpPr>
        <p:spPr>
          <a:xfrm>
            <a:off x="2051050" y="3538538"/>
            <a:ext cx="4498975" cy="790575"/>
          </a:xfrm>
          <a:prstGeom prst="rect">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dirty="0">
                <a:solidFill>
                  <a:prstClr val="white"/>
                </a:solidFill>
                <a:latin typeface="Huxtable" pitchFamily="2" charset="0"/>
              </a:rPr>
              <a:t>?</a:t>
            </a:r>
            <a:endParaRPr lang="en-GB" sz="5400" baseline="30000" dirty="0">
              <a:solidFill>
                <a:prstClr val="white"/>
              </a:solidFill>
              <a:latin typeface="Huxtable" pitchFamily="2" charset="0"/>
            </a:endParaRPr>
          </a:p>
        </p:txBody>
      </p:sp>
      <p:sp>
        <p:nvSpPr>
          <p:cNvPr id="41" name="Rounded Rectangle 40"/>
          <p:cNvSpPr/>
          <p:nvPr/>
        </p:nvSpPr>
        <p:spPr>
          <a:xfrm>
            <a:off x="-216532" y="2903194"/>
            <a:ext cx="2268252" cy="3622150"/>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latin typeface="Huxtable" pitchFamily="2" charset="0"/>
              </a:rPr>
              <a:t>Q5. Which molecule is missing in the stages of glycolysis?</a:t>
            </a:r>
          </a:p>
        </p:txBody>
      </p:sp>
      <p:sp>
        <p:nvSpPr>
          <p:cNvPr id="5" name="TextBox 4"/>
          <p:cNvSpPr txBox="1">
            <a:spLocks noChangeArrowheads="1"/>
          </p:cNvSpPr>
          <p:nvPr/>
        </p:nvSpPr>
        <p:spPr bwMode="auto">
          <a:xfrm>
            <a:off x="4427538" y="3762375"/>
            <a:ext cx="346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solidFill>
                  <a:schemeClr val="bg1"/>
                </a:solidFill>
                <a:latin typeface="Arial" panose="020B0604020202020204" pitchFamily="34" charset="0"/>
              </a:rPr>
              <a:t>2x triose phosphate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endParaRPr lang="en-GB" smtClean="0">
              <a:latin typeface="Hurry Up"/>
            </a:endParaRPr>
          </a:p>
        </p:txBody>
      </p:sp>
      <p:sp>
        <p:nvSpPr>
          <p:cNvPr id="36867" name="Content Placeholder 2"/>
          <p:cNvSpPr>
            <a:spLocks noGrp="1"/>
          </p:cNvSpPr>
          <p:nvPr>
            <p:ph idx="1"/>
          </p:nvPr>
        </p:nvSpPr>
        <p:spPr/>
        <p:txBody>
          <a:bodyPr/>
          <a:lstStyle/>
          <a:p>
            <a:pPr eaLnBrk="1" hangingPunct="1"/>
            <a:r>
              <a:rPr lang="en-GB" smtClean="0"/>
              <a:t>2</a:t>
            </a:r>
          </a:p>
        </p:txBody>
      </p:sp>
      <p:sp>
        <p:nvSpPr>
          <p:cNvPr id="4" name="Rounded Rectangle 3"/>
          <p:cNvSpPr/>
          <p:nvPr/>
        </p:nvSpPr>
        <p:spPr>
          <a:xfrm>
            <a:off x="179512" y="2708920"/>
            <a:ext cx="8784976" cy="1512168"/>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Q6. How many molecules of NAD are reduced during the link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836712"/>
            <a:ext cx="5616624" cy="5544616"/>
          </a:xfrm>
          <a:prstGeom prst="ellipse">
            <a:avLst/>
          </a:prstGeom>
          <a:noFill/>
          <a:ln>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Cambria" pitchFamily="18" charset="0"/>
            </a:endParaRPr>
          </a:p>
        </p:txBody>
      </p:sp>
      <p:grpSp>
        <p:nvGrpSpPr>
          <p:cNvPr id="2" name="Group 13"/>
          <p:cNvGrpSpPr/>
          <p:nvPr/>
        </p:nvGrpSpPr>
        <p:grpSpPr>
          <a:xfrm flipV="1">
            <a:off x="7402445" y="3501008"/>
            <a:ext cx="296416" cy="288032"/>
            <a:chOff x="3915544" y="1520788"/>
            <a:chExt cx="584448" cy="828092"/>
          </a:xfrm>
          <a:scene3d>
            <a:camera prst="orthographicFront">
              <a:rot lat="0" lon="21299999" rev="0"/>
            </a:camera>
            <a:lightRig rig="threePt" dir="t"/>
          </a:scene3d>
        </p:grpSpPr>
        <p:cxnSp>
          <p:nvCxnSpPr>
            <p:cNvPr id="8" name="Straight Connector 7"/>
            <p:cNvCxnSpPr/>
            <p:nvPr/>
          </p:nvCxnSpPr>
          <p:spPr>
            <a:xfrm>
              <a:off x="4220344" y="1520788"/>
              <a:ext cx="279648" cy="828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15544" y="1520788"/>
              <a:ext cx="296416" cy="828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47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698500"/>
            <a:ext cx="3349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p:cNvGrpSpPr/>
          <p:nvPr/>
        </p:nvGrpSpPr>
        <p:grpSpPr>
          <a:xfrm>
            <a:off x="1785821" y="3356992"/>
            <a:ext cx="296416" cy="288032"/>
            <a:chOff x="3915544" y="1520788"/>
            <a:chExt cx="584448" cy="828092"/>
          </a:xfrm>
          <a:scene3d>
            <a:camera prst="orthographicFront">
              <a:rot lat="0" lon="21299999" rev="0"/>
            </a:camera>
            <a:lightRig rig="threePt" dir="t"/>
          </a:scene3d>
        </p:grpSpPr>
        <p:cxnSp>
          <p:nvCxnSpPr>
            <p:cNvPr id="10" name="Straight Connector 9"/>
            <p:cNvCxnSpPr/>
            <p:nvPr/>
          </p:nvCxnSpPr>
          <p:spPr>
            <a:xfrm>
              <a:off x="4220344" y="1520788"/>
              <a:ext cx="279648" cy="828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15544" y="1520788"/>
              <a:ext cx="296416" cy="828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476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6243638"/>
            <a:ext cx="3349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647950" y="6357938"/>
            <a:ext cx="935038" cy="4683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ATP</a:t>
            </a:r>
          </a:p>
        </p:txBody>
      </p:sp>
      <p:sp>
        <p:nvSpPr>
          <p:cNvPr id="18" name="Rectangle 17"/>
          <p:cNvSpPr/>
          <p:nvPr/>
        </p:nvSpPr>
        <p:spPr>
          <a:xfrm>
            <a:off x="3779838" y="5516563"/>
            <a:ext cx="936625" cy="46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ADP</a:t>
            </a:r>
          </a:p>
        </p:txBody>
      </p:sp>
      <p:sp>
        <p:nvSpPr>
          <p:cNvPr id="20" name="Rectangle 19"/>
          <p:cNvSpPr/>
          <p:nvPr/>
        </p:nvSpPr>
        <p:spPr>
          <a:xfrm>
            <a:off x="7488238" y="5157788"/>
            <a:ext cx="1836737" cy="503237"/>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Reduced NAD</a:t>
            </a:r>
          </a:p>
        </p:txBody>
      </p:sp>
      <p:sp>
        <p:nvSpPr>
          <p:cNvPr id="23" name="Rectangle 22"/>
          <p:cNvSpPr/>
          <p:nvPr/>
        </p:nvSpPr>
        <p:spPr>
          <a:xfrm>
            <a:off x="849313" y="260350"/>
            <a:ext cx="1657350" cy="4318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Acetyl CoA</a:t>
            </a:r>
          </a:p>
        </p:txBody>
      </p:sp>
      <p:sp>
        <p:nvSpPr>
          <p:cNvPr id="25" name="Rectangle 24"/>
          <p:cNvSpPr/>
          <p:nvPr/>
        </p:nvSpPr>
        <p:spPr>
          <a:xfrm>
            <a:off x="1570038" y="1341438"/>
            <a:ext cx="2376487" cy="431800"/>
          </a:xfrm>
          <a:prstGeom prst="rec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Oxaloacetate (4C)</a:t>
            </a:r>
          </a:p>
        </p:txBody>
      </p:sp>
      <p:sp>
        <p:nvSpPr>
          <p:cNvPr id="26" name="Rectangle 25"/>
          <p:cNvSpPr/>
          <p:nvPr/>
        </p:nvSpPr>
        <p:spPr>
          <a:xfrm>
            <a:off x="6573838" y="2133600"/>
            <a:ext cx="1657350" cy="4318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Citrate (6C)</a:t>
            </a:r>
          </a:p>
        </p:txBody>
      </p:sp>
      <p:sp>
        <p:nvSpPr>
          <p:cNvPr id="5" name="Arc 4"/>
          <p:cNvSpPr/>
          <p:nvPr/>
        </p:nvSpPr>
        <p:spPr>
          <a:xfrm rot="10800000">
            <a:off x="2073853" y="-747463"/>
            <a:ext cx="3992017" cy="1497313"/>
          </a:xfrm>
          <a:prstGeom prst="arc">
            <a:avLst>
              <a:gd name="adj1" fmla="val 11443374"/>
              <a:gd name="adj2" fmla="val 20529900"/>
            </a:avLst>
          </a:prstGeom>
          <a:ln w="28575">
            <a:solidFill>
              <a:srgbClr val="7030A0"/>
            </a:solidFill>
            <a:headEnd type="arrow" w="med" len="med"/>
            <a:tailEnd type="non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prstClr val="black"/>
              </a:solidFill>
              <a:latin typeface="Cambria" pitchFamily="18" charset="0"/>
            </a:endParaRPr>
          </a:p>
        </p:txBody>
      </p:sp>
      <p:sp>
        <p:nvSpPr>
          <p:cNvPr id="27" name="Rectangle 26"/>
          <p:cNvSpPr/>
          <p:nvPr/>
        </p:nvSpPr>
        <p:spPr>
          <a:xfrm>
            <a:off x="5962650" y="115888"/>
            <a:ext cx="1079500" cy="43338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CoA</a:t>
            </a:r>
          </a:p>
        </p:txBody>
      </p:sp>
      <p:sp>
        <p:nvSpPr>
          <p:cNvPr id="24" name="Arc 23"/>
          <p:cNvSpPr/>
          <p:nvPr/>
        </p:nvSpPr>
        <p:spPr>
          <a:xfrm rot="16200000">
            <a:off x="7080194" y="2480809"/>
            <a:ext cx="1680357" cy="936104"/>
          </a:xfrm>
          <a:prstGeom prst="arc">
            <a:avLst>
              <a:gd name="adj1" fmla="val 11063381"/>
              <a:gd name="adj2" fmla="val 15655304"/>
            </a:avLst>
          </a:prstGeom>
          <a:ln w="28575">
            <a:solidFill>
              <a:srgbClr val="00B050"/>
            </a:solidFill>
            <a:headEnd type="arrow" w="med" len="med"/>
            <a:tailEnd type="none" w="med" len="med"/>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prstClr val="black"/>
              </a:solidFill>
              <a:latin typeface="Cambria" pitchFamily="18" charset="0"/>
            </a:endParaRPr>
          </a:p>
        </p:txBody>
      </p:sp>
      <p:sp>
        <p:nvSpPr>
          <p:cNvPr id="28" name="Rectangle 27"/>
          <p:cNvSpPr/>
          <p:nvPr/>
        </p:nvSpPr>
        <p:spPr>
          <a:xfrm>
            <a:off x="7885113" y="3573463"/>
            <a:ext cx="1079500" cy="4318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CO</a:t>
            </a:r>
            <a:r>
              <a:rPr lang="en-GB" baseline="-25000" dirty="0">
                <a:solidFill>
                  <a:prstClr val="white"/>
                </a:solidFill>
                <a:latin typeface="Comic Sans MS" pitchFamily="66" charset="0"/>
              </a:rPr>
              <a:t>2</a:t>
            </a:r>
          </a:p>
        </p:txBody>
      </p:sp>
      <p:sp>
        <p:nvSpPr>
          <p:cNvPr id="29" name="Rectangle 28"/>
          <p:cNvSpPr/>
          <p:nvPr/>
        </p:nvSpPr>
        <p:spPr>
          <a:xfrm>
            <a:off x="6804025" y="4221163"/>
            <a:ext cx="1655763" cy="4318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5C Compound</a:t>
            </a:r>
          </a:p>
        </p:txBody>
      </p:sp>
      <p:sp>
        <p:nvSpPr>
          <p:cNvPr id="30" name="Rectangle 29"/>
          <p:cNvSpPr/>
          <p:nvPr/>
        </p:nvSpPr>
        <p:spPr>
          <a:xfrm>
            <a:off x="5076825" y="6021388"/>
            <a:ext cx="1655763" cy="4318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4C Compound</a:t>
            </a:r>
          </a:p>
        </p:txBody>
      </p:sp>
      <p:sp>
        <p:nvSpPr>
          <p:cNvPr id="31" name="Arc 30"/>
          <p:cNvSpPr/>
          <p:nvPr/>
        </p:nvSpPr>
        <p:spPr>
          <a:xfrm rot="16200000">
            <a:off x="6504129" y="5073097"/>
            <a:ext cx="1680357" cy="936104"/>
          </a:xfrm>
          <a:prstGeom prst="arc">
            <a:avLst>
              <a:gd name="adj1" fmla="val 11443374"/>
              <a:gd name="adj2" fmla="val 17054864"/>
            </a:avLst>
          </a:prstGeom>
          <a:ln w="28575">
            <a:solidFill>
              <a:srgbClr val="00B050"/>
            </a:solidFill>
            <a:headEnd type="arrow" w="med" len="med"/>
            <a:tailEnd type="none" w="med" len="med"/>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prstClr val="black"/>
              </a:solidFill>
              <a:latin typeface="Cambria" pitchFamily="18" charset="0"/>
            </a:endParaRPr>
          </a:p>
        </p:txBody>
      </p:sp>
      <p:sp>
        <p:nvSpPr>
          <p:cNvPr id="32" name="Rectangle 31"/>
          <p:cNvSpPr/>
          <p:nvPr/>
        </p:nvSpPr>
        <p:spPr>
          <a:xfrm>
            <a:off x="7235825" y="6165850"/>
            <a:ext cx="1081088" cy="4318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CO</a:t>
            </a:r>
            <a:r>
              <a:rPr lang="en-GB" baseline="-25000" dirty="0">
                <a:solidFill>
                  <a:prstClr val="white"/>
                </a:solidFill>
                <a:latin typeface="Comic Sans MS" pitchFamily="66" charset="0"/>
              </a:rPr>
              <a:t>2</a:t>
            </a:r>
          </a:p>
        </p:txBody>
      </p:sp>
      <p:sp>
        <p:nvSpPr>
          <p:cNvPr id="34" name="Rectangle 33"/>
          <p:cNvSpPr/>
          <p:nvPr/>
        </p:nvSpPr>
        <p:spPr>
          <a:xfrm>
            <a:off x="-36513" y="4005263"/>
            <a:ext cx="1295401" cy="792162"/>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Reduced NAD</a:t>
            </a:r>
          </a:p>
        </p:txBody>
      </p:sp>
      <p:sp>
        <p:nvSpPr>
          <p:cNvPr id="36" name="Rectangle 35"/>
          <p:cNvSpPr/>
          <p:nvPr/>
        </p:nvSpPr>
        <p:spPr>
          <a:xfrm>
            <a:off x="565150" y="5546725"/>
            <a:ext cx="1331913" cy="792163"/>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white"/>
                </a:solidFill>
                <a:latin typeface="Comic Sans MS" pitchFamily="66" charset="0"/>
              </a:rPr>
              <a:t>Reduced FAD</a:t>
            </a:r>
          </a:p>
        </p:txBody>
      </p:sp>
      <p:sp>
        <p:nvSpPr>
          <p:cNvPr id="37" name="Rectangle 36"/>
          <p:cNvSpPr/>
          <p:nvPr/>
        </p:nvSpPr>
        <p:spPr>
          <a:xfrm>
            <a:off x="2700338" y="2492375"/>
            <a:ext cx="917575" cy="504825"/>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38" name="Rectangle 37"/>
          <p:cNvSpPr/>
          <p:nvPr/>
        </p:nvSpPr>
        <p:spPr>
          <a:xfrm>
            <a:off x="2700338" y="3644900"/>
            <a:ext cx="917575" cy="504825"/>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sp>
        <p:nvSpPr>
          <p:cNvPr id="39" name="Rectangle 38"/>
          <p:cNvSpPr/>
          <p:nvPr/>
        </p:nvSpPr>
        <p:spPr>
          <a:xfrm>
            <a:off x="2867025" y="4797425"/>
            <a:ext cx="919163" cy="503238"/>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FAD</a:t>
            </a:r>
          </a:p>
        </p:txBody>
      </p:sp>
      <p:cxnSp>
        <p:nvCxnSpPr>
          <p:cNvPr id="40" name="Straight Arrow Connector 39"/>
          <p:cNvCxnSpPr/>
          <p:nvPr/>
        </p:nvCxnSpPr>
        <p:spPr>
          <a:xfrm flipH="1">
            <a:off x="3192463" y="5516563"/>
            <a:ext cx="1133475" cy="841375"/>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1"/>
            <a:endCxn id="34" idx="3"/>
          </p:cNvCxnSpPr>
          <p:nvPr/>
        </p:nvCxnSpPr>
        <p:spPr>
          <a:xfrm flipH="1">
            <a:off x="1258888" y="3897313"/>
            <a:ext cx="1441450" cy="503237"/>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9" idx="3"/>
          </p:cNvCxnSpPr>
          <p:nvPr/>
        </p:nvCxnSpPr>
        <p:spPr>
          <a:xfrm flipH="1" flipV="1">
            <a:off x="1411288" y="2600325"/>
            <a:ext cx="1289050" cy="144463"/>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15888" y="2205038"/>
            <a:ext cx="1295400" cy="792162"/>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Reduced NAD</a:t>
            </a:r>
          </a:p>
        </p:txBody>
      </p:sp>
      <p:cxnSp>
        <p:nvCxnSpPr>
          <p:cNvPr id="51" name="Straight Arrow Connector 50"/>
          <p:cNvCxnSpPr>
            <a:stCxn id="39" idx="1"/>
            <a:endCxn id="36" idx="3"/>
          </p:cNvCxnSpPr>
          <p:nvPr/>
        </p:nvCxnSpPr>
        <p:spPr>
          <a:xfrm flipH="1">
            <a:off x="1897063" y="5049838"/>
            <a:ext cx="969962" cy="893762"/>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670550" y="4581525"/>
            <a:ext cx="917575" cy="503238"/>
          </a:xfrm>
          <a:prstGeom prst="rect">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prstClr val="black"/>
                </a:solidFill>
                <a:latin typeface="Comic Sans MS" pitchFamily="66" charset="0"/>
              </a:rPr>
              <a:t>NAD</a:t>
            </a:r>
          </a:p>
        </p:txBody>
      </p:sp>
      <p:cxnSp>
        <p:nvCxnSpPr>
          <p:cNvPr id="57" name="Straight Arrow Connector 56"/>
          <p:cNvCxnSpPr>
            <a:stCxn id="56" idx="3"/>
            <a:endCxn id="20" idx="1"/>
          </p:cNvCxnSpPr>
          <p:nvPr/>
        </p:nvCxnSpPr>
        <p:spPr>
          <a:xfrm>
            <a:off x="6588125" y="4832350"/>
            <a:ext cx="900113" cy="576263"/>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812088" y="3357563"/>
            <a:ext cx="1296987" cy="792162"/>
          </a:xfrm>
          <a:prstGeom prst="rect">
            <a:avLst/>
          </a:prstGeom>
          <a:solidFill>
            <a:srgbClr val="7030A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dirty="0">
                <a:solidFill>
                  <a:prstClr val="white"/>
                </a:solidFill>
                <a:latin typeface="Huxtable" pitchFamily="2" charset="0"/>
              </a:rPr>
              <a:t>?</a:t>
            </a:r>
          </a:p>
        </p:txBody>
      </p:sp>
      <p:sp>
        <p:nvSpPr>
          <p:cNvPr id="45" name="Rectangle 44"/>
          <p:cNvSpPr/>
          <p:nvPr/>
        </p:nvSpPr>
        <p:spPr>
          <a:xfrm>
            <a:off x="6402388" y="1952625"/>
            <a:ext cx="2022475" cy="792163"/>
          </a:xfrm>
          <a:prstGeom prst="rect">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dirty="0">
                <a:solidFill>
                  <a:prstClr val="white"/>
                </a:solidFill>
                <a:latin typeface="Huxtable" pitchFamily="2" charset="0"/>
              </a:rPr>
              <a:t>?</a:t>
            </a:r>
          </a:p>
        </p:txBody>
      </p:sp>
      <p:sp>
        <p:nvSpPr>
          <p:cNvPr id="46" name="Rounded Rectangle 45"/>
          <p:cNvSpPr/>
          <p:nvPr/>
        </p:nvSpPr>
        <p:spPr>
          <a:xfrm>
            <a:off x="3779912" y="2672779"/>
            <a:ext cx="2982759" cy="1764333"/>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latin typeface="Huxtable" pitchFamily="2" charset="0"/>
              </a:rPr>
              <a:t>Q7+8. What are the names of the missing molecules?</a:t>
            </a:r>
          </a:p>
        </p:txBody>
      </p:sp>
      <p:sp>
        <p:nvSpPr>
          <p:cNvPr id="47" name="Rectangle 46"/>
          <p:cNvSpPr/>
          <p:nvPr/>
        </p:nvSpPr>
        <p:spPr>
          <a:xfrm>
            <a:off x="7235825" y="5949950"/>
            <a:ext cx="1296988" cy="792163"/>
          </a:xfrm>
          <a:prstGeom prst="rect">
            <a:avLst/>
          </a:prstGeom>
          <a:solidFill>
            <a:srgbClr val="7030A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dirty="0">
                <a:solidFill>
                  <a:prstClr val="white"/>
                </a:solidFill>
                <a:latin typeface="Huxtable" pitchFamily="2" charset="0"/>
              </a:rPr>
              <a:t>?</a:t>
            </a:r>
          </a:p>
        </p:txBody>
      </p:sp>
      <p:sp>
        <p:nvSpPr>
          <p:cNvPr id="6" name="TextBox 5"/>
          <p:cNvSpPr txBox="1">
            <a:spLocks noChangeArrowheads="1"/>
          </p:cNvSpPr>
          <p:nvPr/>
        </p:nvSpPr>
        <p:spPr bwMode="auto">
          <a:xfrm>
            <a:off x="6686550" y="2063750"/>
            <a:ext cx="14859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latin typeface="Arial" panose="020B0604020202020204" pitchFamily="34" charset="0"/>
              </a:rPr>
              <a:t>Citrate</a:t>
            </a:r>
          </a:p>
        </p:txBody>
      </p:sp>
      <p:sp>
        <p:nvSpPr>
          <p:cNvPr id="44" name="TextBox 43"/>
          <p:cNvSpPr txBox="1">
            <a:spLocks noChangeArrowheads="1"/>
          </p:cNvSpPr>
          <p:nvPr/>
        </p:nvSpPr>
        <p:spPr bwMode="auto">
          <a:xfrm>
            <a:off x="8169275" y="3567113"/>
            <a:ext cx="6556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latin typeface="Arial" panose="020B0604020202020204" pitchFamily="34" charset="0"/>
              </a:rPr>
              <a:t>CO</a:t>
            </a:r>
            <a:r>
              <a:rPr lang="en-GB" sz="1800" baseline="-25000">
                <a:latin typeface="Arial" panose="020B0604020202020204" pitchFamily="34" charset="0"/>
              </a:rPr>
              <a:t>2</a:t>
            </a:r>
          </a:p>
        </p:txBody>
      </p:sp>
      <p:sp>
        <p:nvSpPr>
          <p:cNvPr id="48" name="TextBox 47"/>
          <p:cNvSpPr txBox="1">
            <a:spLocks noChangeArrowheads="1"/>
          </p:cNvSpPr>
          <p:nvPr/>
        </p:nvSpPr>
        <p:spPr bwMode="auto">
          <a:xfrm>
            <a:off x="7583488" y="6173788"/>
            <a:ext cx="6556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GB" sz="1800">
                <a:latin typeface="Arial" panose="020B0604020202020204" pitchFamily="34" charset="0"/>
              </a:rPr>
              <a:t>CO</a:t>
            </a:r>
            <a:r>
              <a:rPr lang="en-GB" sz="1800" baseline="-25000">
                <a:latin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endParaRPr lang="en-GB" smtClean="0">
              <a:latin typeface="Hurry Up"/>
            </a:endParaRPr>
          </a:p>
        </p:txBody>
      </p:sp>
      <p:sp>
        <p:nvSpPr>
          <p:cNvPr id="38915" name="Content Placeholder 2"/>
          <p:cNvSpPr>
            <a:spLocks noGrp="1"/>
          </p:cNvSpPr>
          <p:nvPr>
            <p:ph idx="1"/>
          </p:nvPr>
        </p:nvSpPr>
        <p:spPr/>
        <p:txBody>
          <a:bodyPr/>
          <a:lstStyle/>
          <a:p>
            <a:pPr eaLnBrk="1" hangingPunct="1"/>
            <a:r>
              <a:rPr lang="en-GB" smtClean="0"/>
              <a:t>cytochromes</a:t>
            </a:r>
          </a:p>
        </p:txBody>
      </p:sp>
      <p:sp>
        <p:nvSpPr>
          <p:cNvPr id="4" name="Rounded Rectangle 3"/>
          <p:cNvSpPr/>
          <p:nvPr/>
        </p:nvSpPr>
        <p:spPr>
          <a:xfrm>
            <a:off x="251520" y="2348880"/>
            <a:ext cx="8640960" cy="1944216"/>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Q9. What are the proteins in the electron transport chain known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en-GB" smtClean="0">
              <a:latin typeface="Hurry Up"/>
            </a:endParaRPr>
          </a:p>
        </p:txBody>
      </p:sp>
      <p:sp>
        <p:nvSpPr>
          <p:cNvPr id="39939" name="Content Placeholder 2"/>
          <p:cNvSpPr>
            <a:spLocks noGrp="1"/>
          </p:cNvSpPr>
          <p:nvPr>
            <p:ph idx="1"/>
          </p:nvPr>
        </p:nvSpPr>
        <p:spPr/>
        <p:txBody>
          <a:bodyPr/>
          <a:lstStyle/>
          <a:p>
            <a:pPr eaLnBrk="1" hangingPunct="1"/>
            <a:r>
              <a:rPr lang="en-GB" smtClean="0"/>
              <a:t>Into the intermembrane space</a:t>
            </a:r>
          </a:p>
        </p:txBody>
      </p:sp>
      <p:sp>
        <p:nvSpPr>
          <p:cNvPr id="4" name="Rounded Rectangle 3"/>
          <p:cNvSpPr/>
          <p:nvPr/>
        </p:nvSpPr>
        <p:spPr>
          <a:xfrm>
            <a:off x="251520" y="2348880"/>
            <a:ext cx="8640960" cy="1944216"/>
          </a:xfrm>
          <a:prstGeom prst="roundRect">
            <a:avLst>
              <a:gd name="adj" fmla="val 34304"/>
            </a:avLst>
          </a:prstGeom>
          <a:solidFill>
            <a:srgbClr val="FFFF00"/>
          </a:solidFill>
          <a:ln w="381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dirty="0">
                <a:solidFill>
                  <a:schemeClr val="tx1"/>
                </a:solidFill>
                <a:latin typeface="Huxtable" pitchFamily="2" charset="0"/>
              </a:rPr>
              <a:t>Q10. Where are hydrogen ions pumped to as a result of the electron transport chain?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smtClean="0">
                <a:latin typeface="Hurry Up"/>
              </a:rPr>
              <a:t>Homework</a:t>
            </a:r>
          </a:p>
        </p:txBody>
      </p:sp>
      <p:sp>
        <p:nvSpPr>
          <p:cNvPr id="77827" name="Content Placeholder 2"/>
          <p:cNvSpPr>
            <a:spLocks noGrp="1"/>
          </p:cNvSpPr>
          <p:nvPr>
            <p:ph idx="1"/>
          </p:nvPr>
        </p:nvSpPr>
        <p:spPr/>
        <p:txBody>
          <a:bodyPr/>
          <a:lstStyle/>
          <a:p>
            <a:r>
              <a:rPr lang="en-GB" smtClean="0"/>
              <a:t>Complete the sheet on Chemiosmotic theory </a:t>
            </a:r>
          </a:p>
          <a:p>
            <a:endParaRPr lang="en-GB" smtClean="0"/>
          </a:p>
          <a:p>
            <a:r>
              <a:rPr lang="en-GB" smtClean="0"/>
              <a:t>p116 Biozone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419350" y="1446213"/>
            <a:ext cx="54578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solidFill>
                  <a:srgbClr val="010066"/>
                </a:solidFill>
              </a:rPr>
              <a:t>The addition of an </a:t>
            </a:r>
            <a:r>
              <a:rPr lang="en-GB" b="1">
                <a:solidFill>
                  <a:srgbClr val="10BC45"/>
                </a:solidFill>
              </a:rPr>
              <a:t>inorganic phosphate</a:t>
            </a:r>
            <a:r>
              <a:rPr lang="en-GB">
                <a:solidFill>
                  <a:srgbClr val="010066"/>
                </a:solidFill>
              </a:rPr>
              <a:t> group (P</a:t>
            </a:r>
            <a:r>
              <a:rPr lang="en-GB" baseline="-25000">
                <a:solidFill>
                  <a:srgbClr val="010066"/>
                </a:solidFill>
              </a:rPr>
              <a:t>i</a:t>
            </a:r>
            <a:r>
              <a:rPr lang="en-GB">
                <a:solidFill>
                  <a:srgbClr val="010066"/>
                </a:solidFill>
              </a:rPr>
              <a:t>) to a molecule like ADP is called </a:t>
            </a:r>
            <a:r>
              <a:rPr lang="en-GB" b="1">
                <a:solidFill>
                  <a:srgbClr val="10BC45"/>
                </a:solidFill>
              </a:rPr>
              <a:t>phosphorylation</a:t>
            </a:r>
            <a:r>
              <a:rPr lang="en-GB">
                <a:solidFill>
                  <a:srgbClr val="010066"/>
                </a:solidFill>
              </a:rPr>
              <a:t>. ADP is phosphorylated during respiration.</a:t>
            </a:r>
          </a:p>
        </p:txBody>
      </p:sp>
      <p:sp>
        <p:nvSpPr>
          <p:cNvPr id="12316" name="Text Box 28"/>
          <p:cNvSpPr txBox="1">
            <a:spLocks noChangeArrowheads="1"/>
          </p:cNvSpPr>
          <p:nvPr/>
        </p:nvSpPr>
        <p:spPr bwMode="auto">
          <a:xfrm>
            <a:off x="1412875" y="2576513"/>
            <a:ext cx="64738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solidFill>
                  <a:srgbClr val="000000"/>
                </a:solidFill>
              </a:rPr>
              <a:t>Two types of phosphorylation occur during respiration:</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5483225"/>
            <a:ext cx="473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Text Box 30"/>
          <p:cNvSpPr txBox="1">
            <a:spLocks noChangeArrowheads="1"/>
          </p:cNvSpPr>
          <p:nvPr/>
        </p:nvSpPr>
        <p:spPr bwMode="auto">
          <a:xfrm>
            <a:off x="1412875" y="3160713"/>
            <a:ext cx="63976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b="1">
                <a:solidFill>
                  <a:srgbClr val="000000"/>
                </a:solidFill>
              </a:rPr>
              <a:t>1.</a:t>
            </a:r>
            <a:r>
              <a:rPr lang="en-GB" b="1">
                <a:solidFill>
                  <a:srgbClr val="10BC45"/>
                </a:solidFill>
              </a:rPr>
              <a:t> Substrate-level</a:t>
            </a:r>
            <a:r>
              <a:rPr lang="en-GB" b="1">
                <a:solidFill>
                  <a:srgbClr val="000000"/>
                </a:solidFill>
              </a:rPr>
              <a:t>: glycolysis &amp; Krebs cycle</a:t>
            </a:r>
          </a:p>
          <a:p>
            <a:pPr eaLnBrk="1" hangingPunct="1"/>
            <a:r>
              <a:rPr lang="en-GB">
                <a:solidFill>
                  <a:srgbClr val="000000"/>
                </a:solidFill>
              </a:rPr>
              <a:t>A single reaction involving the direct transfer of a phosphate group from a donor molecule to ADP.</a:t>
            </a:r>
          </a:p>
        </p:txBody>
      </p:sp>
      <p:sp>
        <p:nvSpPr>
          <p:cNvPr id="12319" name="Text Box 31"/>
          <p:cNvSpPr txBox="1">
            <a:spLocks noChangeArrowheads="1"/>
          </p:cNvSpPr>
          <p:nvPr/>
        </p:nvSpPr>
        <p:spPr bwMode="auto">
          <a:xfrm>
            <a:off x="1412875" y="4430713"/>
            <a:ext cx="6376988"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342900" eaLnBrk="1" fontAlgn="auto" hangingPunct="1">
              <a:spcBef>
                <a:spcPts val="0"/>
              </a:spcBef>
              <a:spcAft>
                <a:spcPts val="0"/>
              </a:spcAft>
              <a:defRPr/>
            </a:pPr>
            <a:r>
              <a:rPr lang="en-GB" b="1">
                <a:solidFill>
                  <a:srgbClr val="000000"/>
                </a:solidFill>
                <a:latin typeface="Arial"/>
              </a:rPr>
              <a:t>2.</a:t>
            </a:r>
            <a:r>
              <a:rPr lang="en-GB" b="1">
                <a:solidFill>
                  <a:srgbClr val="10BC45"/>
                </a:solidFill>
                <a:latin typeface="Arial"/>
              </a:rPr>
              <a:t> Oxidative</a:t>
            </a:r>
            <a:r>
              <a:rPr lang="en-GB" b="1">
                <a:solidFill>
                  <a:srgbClr val="000000"/>
                </a:solidFill>
                <a:latin typeface="Arial"/>
              </a:rPr>
              <a:t>: electron transport chain</a:t>
            </a:r>
          </a:p>
          <a:p>
            <a:pPr defTabSz="342900" eaLnBrk="1" fontAlgn="auto" hangingPunct="1">
              <a:spcBef>
                <a:spcPts val="0"/>
              </a:spcBef>
              <a:spcAft>
                <a:spcPts val="0"/>
              </a:spcAft>
              <a:defRPr/>
            </a:pPr>
            <a:endParaRPr lang="en-GB" sz="450" b="1">
              <a:solidFill>
                <a:srgbClr val="10BC45"/>
              </a:solidFill>
              <a:latin typeface="Arial"/>
            </a:endParaRPr>
          </a:p>
          <a:p>
            <a:pPr defTabSz="342900" eaLnBrk="1" fontAlgn="auto" hangingPunct="1">
              <a:spcAft>
                <a:spcPts val="0"/>
              </a:spcAft>
              <a:defRPr/>
            </a:pPr>
            <a:r>
              <a:rPr lang="en-GB">
                <a:solidFill>
                  <a:srgbClr val="000000"/>
                </a:solidFill>
                <a:latin typeface="Arial"/>
              </a:rPr>
              <a:t>A series of oxidation reactions that produce sufficient energy to form ATP from ADP and phosphate.</a:t>
            </a:r>
            <a:endParaRPr lang="en-GB" b="1">
              <a:solidFill>
                <a:srgbClr val="000000"/>
              </a:solidFill>
              <a:latin typeface="Arial"/>
            </a:endParaRPr>
          </a:p>
        </p:txBody>
      </p:sp>
      <p:pic>
        <p:nvPicPr>
          <p:cNvPr id="31751" name="Picture 33" descr="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1503363"/>
            <a:ext cx="8731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34"/>
          <p:cNvSpPr>
            <a:spLocks noGrp="1" noChangeArrowheads="1"/>
          </p:cNvSpPr>
          <p:nvPr>
            <p:ph type="title" idx="4294967295"/>
          </p:nvPr>
        </p:nvSpPr>
        <p:spPr/>
        <p:txBody>
          <a:bodyPr/>
          <a:lstStyle/>
          <a:p>
            <a:r>
              <a:rPr lang="en-GB" smtClean="0"/>
              <a:t>Phosphorylation of ADP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16"/>
                                        </p:tgtEl>
                                        <p:attrNameLst>
                                          <p:attrName>style.visibility</p:attrName>
                                        </p:attrNameLst>
                                      </p:cBhvr>
                                      <p:to>
                                        <p:strVal val="visible"/>
                                      </p:to>
                                    </p:set>
                                    <p:animEffect transition="in" filter="dissolve">
                                      <p:cBhvr>
                                        <p:cTn id="7" dur="500"/>
                                        <p:tgtEl>
                                          <p:spTgt spid="12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18"/>
                                        </p:tgtEl>
                                        <p:attrNameLst>
                                          <p:attrName>style.visibility</p:attrName>
                                        </p:attrNameLst>
                                      </p:cBhvr>
                                      <p:to>
                                        <p:strVal val="visible"/>
                                      </p:to>
                                    </p:set>
                                    <p:animEffect transition="in" filter="dissolve">
                                      <p:cBhvr>
                                        <p:cTn id="12" dur="500"/>
                                        <p:tgtEl>
                                          <p:spTgt spid="12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19"/>
                                        </p:tgtEl>
                                        <p:attrNameLst>
                                          <p:attrName>style.visibility</p:attrName>
                                        </p:attrNameLst>
                                      </p:cBhvr>
                                      <p:to>
                                        <p:strVal val="visible"/>
                                      </p:to>
                                    </p:set>
                                    <p:animEffect transition="in" filter="dissolve">
                                      <p:cBhvr>
                                        <p:cTn id="17" dur="500"/>
                                        <p:tgtEl>
                                          <p:spTgt spid="12319"/>
                                        </p:tgtEl>
                                      </p:cBhvr>
                                    </p:animEffect>
                                  </p:childTnLst>
                                </p:cTn>
                              </p:par>
                              <p:par>
                                <p:cTn id="18" presetID="1" presetClass="entr" presetSubtype="0" fill="hold" nodeType="withEffect">
                                  <p:stCondLst>
                                    <p:cond delay="0"/>
                                  </p:stCondLst>
                                  <p:childTnLst>
                                    <p:set>
                                      <p:cBhvr>
                                        <p:cTn id="19"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p:bldP spid="12318" grpId="0"/>
      <p:bldP spid="123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7"/>
          <p:cNvSpPr>
            <a:spLocks noGrp="1"/>
          </p:cNvSpPr>
          <p:nvPr>
            <p:ph type="title"/>
          </p:nvPr>
        </p:nvSpPr>
        <p:spPr/>
        <p:txBody>
          <a:bodyPr/>
          <a:lstStyle/>
          <a:p>
            <a:r>
              <a:rPr lang="en-GB" smtClean="0">
                <a:latin typeface="Hurry Up"/>
              </a:rPr>
              <a:t>Learning Outcomes</a:t>
            </a:r>
          </a:p>
        </p:txBody>
      </p:sp>
      <p:sp>
        <p:nvSpPr>
          <p:cNvPr id="78851" name="Text Placeholder 2"/>
          <p:cNvSpPr>
            <a:spLocks noGrp="1"/>
          </p:cNvSpPr>
          <p:nvPr>
            <p:ph idx="1"/>
          </p:nvPr>
        </p:nvSpPr>
        <p:spPr/>
        <p:txBody>
          <a:bodyPr/>
          <a:lstStyle/>
          <a:p>
            <a:r>
              <a:rPr lang="en-GB" sz="2800" smtClean="0"/>
              <a:t>	Describe the process and site of oxidative phosphorylation</a:t>
            </a:r>
          </a:p>
          <a:p>
            <a:endParaRPr lang="en-GB" sz="2800" smtClean="0"/>
          </a:p>
          <a:p>
            <a:r>
              <a:rPr lang="en-GB" sz="2800" smtClean="0"/>
              <a:t>Explain the chemiosmotic theory</a:t>
            </a:r>
          </a:p>
          <a:p>
            <a:endParaRPr lang="en-GB" sz="2800" smtClean="0"/>
          </a:p>
          <a:p>
            <a:r>
              <a:rPr lang="en-GB" sz="2800" smtClean="0"/>
              <a:t>Explain the role of the electron transport chain, proton gradients and ATP synthase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485900" y="1071563"/>
            <a:ext cx="6229350" cy="857250"/>
          </a:xfrm>
        </p:spPr>
        <p:txBody>
          <a:bodyPr/>
          <a:lstStyle/>
          <a:p>
            <a:pPr eaLnBrk="1" hangingPunct="1"/>
            <a:r>
              <a:rPr lang="en-GB" smtClean="0"/>
              <a:t>Starter</a:t>
            </a:r>
          </a:p>
        </p:txBody>
      </p:sp>
      <p:graphicFrame>
        <p:nvGraphicFramePr>
          <p:cNvPr id="3" name="Table 2"/>
          <p:cNvGraphicFramePr>
            <a:graphicFrameLocks noGrp="1"/>
          </p:cNvGraphicFramePr>
          <p:nvPr/>
        </p:nvGraphicFramePr>
        <p:xfrm>
          <a:off x="611188" y="3063875"/>
          <a:ext cx="6500812" cy="3311525"/>
        </p:xfrm>
        <a:graphic>
          <a:graphicData uri="http://schemas.openxmlformats.org/drawingml/2006/table">
            <a:tbl>
              <a:tblPr firstRow="1" bandRow="1">
                <a:tableStyleId>{5C22544A-7EE6-4342-B048-85BDC9FD1C3A}</a:tableStyleId>
              </a:tblPr>
              <a:tblGrid>
                <a:gridCol w="1625203"/>
                <a:gridCol w="1625203"/>
                <a:gridCol w="1625203"/>
                <a:gridCol w="1625203"/>
              </a:tblGrid>
              <a:tr h="455412">
                <a:tc>
                  <a:txBody>
                    <a:bodyPr/>
                    <a:lstStyle/>
                    <a:p>
                      <a:pPr algn="ctr"/>
                      <a:endParaRPr lang="en-GB" sz="1400" dirty="0"/>
                    </a:p>
                  </a:txBody>
                  <a:tcPr marL="68587" marR="68587" marT="34290" marB="34290"/>
                </a:tc>
                <a:tc>
                  <a:txBody>
                    <a:bodyPr/>
                    <a:lstStyle/>
                    <a:p>
                      <a:r>
                        <a:rPr lang="en-GB" sz="1400" dirty="0" smtClean="0"/>
                        <a:t>GLYCOLYSIS</a:t>
                      </a:r>
                      <a:endParaRPr lang="en-GB" sz="1400" dirty="0"/>
                    </a:p>
                  </a:txBody>
                  <a:tcPr marL="68587" marR="68587" marT="34290" marB="34290"/>
                </a:tc>
                <a:tc>
                  <a:txBody>
                    <a:bodyPr/>
                    <a:lstStyle/>
                    <a:p>
                      <a:r>
                        <a:rPr lang="en-GB" sz="1400" dirty="0" smtClean="0"/>
                        <a:t>LINK REACTION</a:t>
                      </a:r>
                      <a:endParaRPr lang="en-GB" sz="1400" dirty="0"/>
                    </a:p>
                  </a:txBody>
                  <a:tcPr marL="68587" marR="68587" marT="34290" marB="34290"/>
                </a:tc>
                <a:tc>
                  <a:txBody>
                    <a:bodyPr/>
                    <a:lstStyle/>
                    <a:p>
                      <a:r>
                        <a:rPr lang="en-GB" sz="1400" dirty="0" smtClean="0"/>
                        <a:t>KREBS CYCLE</a:t>
                      </a:r>
                      <a:endParaRPr lang="en-GB" sz="1400" dirty="0"/>
                    </a:p>
                  </a:txBody>
                  <a:tcPr marL="68587" marR="68587" marT="34290" marB="34290"/>
                </a:tc>
              </a:tr>
              <a:tr h="455412">
                <a:tc>
                  <a:txBody>
                    <a:bodyPr/>
                    <a:lstStyle/>
                    <a:p>
                      <a:pPr algn="ctr"/>
                      <a:r>
                        <a:rPr kumimoji="0" lang="en-GB" sz="24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ATP</a:t>
                      </a:r>
                      <a:endParaRPr lang="en-GB" sz="1400" dirty="0"/>
                    </a:p>
                  </a:txBody>
                  <a:tcPr marL="68587" marR="68587" marT="34290" marB="34290"/>
                </a:tc>
                <a:tc>
                  <a:txBody>
                    <a:bodyPr/>
                    <a:lstStyle/>
                    <a:p>
                      <a:pPr algn="ctr"/>
                      <a:r>
                        <a:rPr lang="en-GB" sz="2400" dirty="0" smtClean="0"/>
                        <a:t>2</a:t>
                      </a:r>
                      <a:endParaRPr lang="en-GB" sz="2400" dirty="0"/>
                    </a:p>
                  </a:txBody>
                  <a:tcPr marL="68587" marR="68587" marT="34290" marB="34290" anchor="ctr"/>
                </a:tc>
                <a:tc>
                  <a:txBody>
                    <a:bodyPr/>
                    <a:lstStyle/>
                    <a:p>
                      <a:pPr algn="ctr"/>
                      <a:r>
                        <a:rPr lang="en-GB" sz="2400" dirty="0" smtClean="0"/>
                        <a:t>0</a:t>
                      </a:r>
                      <a:endParaRPr lang="en-GB" sz="2400" dirty="0"/>
                    </a:p>
                  </a:txBody>
                  <a:tcPr marL="68587" marR="68587" marT="34290" marB="34290" anchor="ctr"/>
                </a:tc>
                <a:tc>
                  <a:txBody>
                    <a:bodyPr/>
                    <a:lstStyle/>
                    <a:p>
                      <a:pPr algn="ctr"/>
                      <a:r>
                        <a:rPr lang="en-GB" sz="2400" dirty="0" smtClean="0"/>
                        <a:t>2</a:t>
                      </a:r>
                      <a:endParaRPr lang="en-GB" sz="2400" dirty="0"/>
                    </a:p>
                  </a:txBody>
                  <a:tcPr marL="68587" marR="68587" marT="34290" marB="34290" anchor="ctr"/>
                </a:tc>
              </a:tr>
              <a:tr h="800234">
                <a:tc>
                  <a:txBody>
                    <a:bodyPr/>
                    <a:lstStyle/>
                    <a:p>
                      <a:pPr algn="ctr"/>
                      <a:r>
                        <a:rPr kumimoji="0" lang="en-GB" sz="24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Carbon Dioxide </a:t>
                      </a:r>
                      <a:endParaRPr lang="en-GB" sz="1400" dirty="0"/>
                    </a:p>
                  </a:txBody>
                  <a:tcPr marL="68587" marR="68587" marT="34290" marB="34290"/>
                </a:tc>
                <a:tc>
                  <a:txBody>
                    <a:bodyPr/>
                    <a:lstStyle/>
                    <a:p>
                      <a:pPr algn="ctr"/>
                      <a:r>
                        <a:rPr lang="en-GB" sz="2400" dirty="0" smtClean="0"/>
                        <a:t>0</a:t>
                      </a:r>
                      <a:endParaRPr lang="en-GB" sz="2400" dirty="0"/>
                    </a:p>
                  </a:txBody>
                  <a:tcPr marL="68587" marR="68587" marT="34290" marB="34290" anchor="ctr"/>
                </a:tc>
                <a:tc>
                  <a:txBody>
                    <a:bodyPr/>
                    <a:lstStyle/>
                    <a:p>
                      <a:pPr algn="ctr"/>
                      <a:r>
                        <a:rPr lang="en-GB" sz="2400" dirty="0" smtClean="0"/>
                        <a:t>2</a:t>
                      </a:r>
                      <a:endParaRPr lang="en-GB" sz="2400" dirty="0"/>
                    </a:p>
                  </a:txBody>
                  <a:tcPr marL="68587" marR="68587" marT="34290" marB="34290" anchor="ctr"/>
                </a:tc>
                <a:tc>
                  <a:txBody>
                    <a:bodyPr/>
                    <a:lstStyle/>
                    <a:p>
                      <a:pPr algn="ctr"/>
                      <a:r>
                        <a:rPr lang="en-GB" sz="2400" dirty="0" smtClean="0"/>
                        <a:t>4</a:t>
                      </a:r>
                      <a:endParaRPr lang="en-GB" sz="2400" dirty="0"/>
                    </a:p>
                  </a:txBody>
                  <a:tcPr marL="68587" marR="68587" marT="34290" marB="34290" anchor="ctr"/>
                </a:tc>
              </a:tr>
              <a:tr h="800234">
                <a:tc>
                  <a:txBody>
                    <a:bodyPr/>
                    <a:lstStyle/>
                    <a:p>
                      <a:pPr algn="ctr"/>
                      <a:r>
                        <a:rPr kumimoji="0" lang="en-GB" sz="24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Reduced NAD</a:t>
                      </a:r>
                      <a:endParaRPr lang="en-GB" sz="1400" dirty="0"/>
                    </a:p>
                  </a:txBody>
                  <a:tcPr marL="68587" marR="68587" marT="34290" marB="34290"/>
                </a:tc>
                <a:tc>
                  <a:txBody>
                    <a:bodyPr/>
                    <a:lstStyle/>
                    <a:p>
                      <a:pPr algn="ctr"/>
                      <a:r>
                        <a:rPr lang="en-GB" sz="2400" dirty="0" smtClean="0"/>
                        <a:t>2</a:t>
                      </a:r>
                      <a:endParaRPr lang="en-GB" sz="2400" dirty="0"/>
                    </a:p>
                  </a:txBody>
                  <a:tcPr marL="68587" marR="68587" marT="34290" marB="34290" anchor="ctr"/>
                </a:tc>
                <a:tc>
                  <a:txBody>
                    <a:bodyPr/>
                    <a:lstStyle/>
                    <a:p>
                      <a:pPr algn="ctr"/>
                      <a:r>
                        <a:rPr lang="en-GB" sz="2400" dirty="0" smtClean="0"/>
                        <a:t>2</a:t>
                      </a:r>
                      <a:endParaRPr lang="en-GB" sz="2400" dirty="0"/>
                    </a:p>
                  </a:txBody>
                  <a:tcPr marL="68587" marR="68587" marT="34290" marB="34290" anchor="ctr"/>
                </a:tc>
                <a:tc>
                  <a:txBody>
                    <a:bodyPr/>
                    <a:lstStyle/>
                    <a:p>
                      <a:pPr algn="ctr"/>
                      <a:r>
                        <a:rPr lang="en-GB" sz="2400" dirty="0" smtClean="0"/>
                        <a:t>6</a:t>
                      </a:r>
                      <a:endParaRPr lang="en-GB" sz="2400" dirty="0"/>
                    </a:p>
                  </a:txBody>
                  <a:tcPr marL="68587" marR="68587" marT="34290" marB="34290" anchor="ctr"/>
                </a:tc>
              </a:tr>
              <a:tr h="80023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Reduced FAD</a:t>
                      </a:r>
                    </a:p>
                  </a:txBody>
                  <a:tcPr marL="68587" marR="68587" marT="34290" marB="34290"/>
                </a:tc>
                <a:tc>
                  <a:txBody>
                    <a:bodyPr/>
                    <a:lstStyle/>
                    <a:p>
                      <a:pPr algn="ctr"/>
                      <a:r>
                        <a:rPr lang="en-GB" sz="2400" dirty="0" smtClean="0"/>
                        <a:t>0</a:t>
                      </a:r>
                      <a:endParaRPr lang="en-GB" sz="2400" dirty="0"/>
                    </a:p>
                  </a:txBody>
                  <a:tcPr marL="68587" marR="68587" marT="34290" marB="34290" anchor="ctr"/>
                </a:tc>
                <a:tc>
                  <a:txBody>
                    <a:bodyPr/>
                    <a:lstStyle/>
                    <a:p>
                      <a:pPr algn="ctr"/>
                      <a:r>
                        <a:rPr lang="en-GB" sz="2400" dirty="0" smtClean="0"/>
                        <a:t>0</a:t>
                      </a:r>
                      <a:endParaRPr lang="en-GB" sz="2400" dirty="0"/>
                    </a:p>
                  </a:txBody>
                  <a:tcPr marL="68587" marR="68587" marT="34290" marB="34290" anchor="ctr"/>
                </a:tc>
                <a:tc>
                  <a:txBody>
                    <a:bodyPr/>
                    <a:lstStyle/>
                    <a:p>
                      <a:pPr algn="ctr"/>
                      <a:r>
                        <a:rPr lang="en-GB" sz="2400" dirty="0" smtClean="0"/>
                        <a:t>2</a:t>
                      </a:r>
                      <a:endParaRPr lang="en-GB" sz="2400" dirty="0"/>
                    </a:p>
                  </a:txBody>
                  <a:tcPr marL="68587" marR="68587" marT="34290" marB="34290" anchor="ctr"/>
                </a:tc>
              </a:tr>
            </a:tbl>
          </a:graphicData>
        </a:graphic>
      </p:graphicFrame>
      <p:sp>
        <p:nvSpPr>
          <p:cNvPr id="33827" name="TextBox 3"/>
          <p:cNvSpPr txBox="1">
            <a:spLocks noChangeArrowheads="1"/>
          </p:cNvSpPr>
          <p:nvPr/>
        </p:nvSpPr>
        <p:spPr bwMode="auto">
          <a:xfrm>
            <a:off x="49213" y="2232025"/>
            <a:ext cx="9036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GB" sz="2400">
                <a:solidFill>
                  <a:schemeClr val="tx1"/>
                </a:solidFill>
                <a:latin typeface="Arial" panose="020B0604020202020204" pitchFamily="34" charset="0"/>
              </a:rPr>
              <a:t>How many of each one is produced during the following stages of Aerobic Respiration?</a:t>
            </a:r>
          </a:p>
        </p:txBody>
      </p:sp>
      <p:sp>
        <p:nvSpPr>
          <p:cNvPr id="4" name="Rounded Rectangle 3"/>
          <p:cNvSpPr/>
          <p:nvPr/>
        </p:nvSpPr>
        <p:spPr>
          <a:xfrm>
            <a:off x="2195513" y="3500438"/>
            <a:ext cx="1584325" cy="2808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ounded Rectangle 5"/>
          <p:cNvSpPr/>
          <p:nvPr/>
        </p:nvSpPr>
        <p:spPr>
          <a:xfrm>
            <a:off x="3851275" y="3500438"/>
            <a:ext cx="1584325" cy="2808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ounded Rectangle 6"/>
          <p:cNvSpPr/>
          <p:nvPr/>
        </p:nvSpPr>
        <p:spPr>
          <a:xfrm>
            <a:off x="5508625" y="3502025"/>
            <a:ext cx="1584325" cy="2808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grpId="0" nodeType="clickEffect">
                                  <p:stCondLst>
                                    <p:cond delay="0"/>
                                  </p:stCondLst>
                                  <p:childTnLst>
                                    <p:set>
                                      <p:cBhvr rctx="PPT">
                                        <p:cTn id="11" dur="indefinite"/>
                                        <p:tgtEl>
                                          <p:spTgt spid="6"/>
                                        </p:tgtEl>
                                        <p:attrNameLst>
                                          <p:attrName>style.opacity</p:attrName>
                                        </p:attrNameLst>
                                      </p:cBhvr>
                                      <p:to>
                                        <p:strVal val="0.25"/>
                                      </p:to>
                                    </p:set>
                                    <p:animEffect filter="image" prLst="opacity: 0.25">
                                      <p:cBhvr rctx="IE">
                                        <p:cTn id="12" dur="indefinite"/>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mph" presetSubtype="0" grpId="0" nodeType="clickEffect">
                                  <p:stCondLst>
                                    <p:cond delay="0"/>
                                  </p:stCondLst>
                                  <p:childTnLst>
                                    <p:set>
                                      <p:cBhvr rctx="PPT">
                                        <p:cTn id="16" dur="indefinite"/>
                                        <p:tgtEl>
                                          <p:spTgt spid="7"/>
                                        </p:tgtEl>
                                        <p:attrNameLst>
                                          <p:attrName>style.opacity</p:attrName>
                                        </p:attrNameLst>
                                      </p:cBhvr>
                                      <p:to>
                                        <p:strVal val="0.25"/>
                                      </p:to>
                                    </p:set>
                                    <p:animEffect filter="image" prLst="opacity: 0.25">
                                      <p:cBhvr rctx="IE">
                                        <p:cTn id="1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484438" y="260350"/>
            <a:ext cx="4103687" cy="792163"/>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bg1"/>
                </a:solidFill>
              </a:rPr>
              <a:t>Glycolysis</a:t>
            </a:r>
          </a:p>
        </p:txBody>
      </p:sp>
      <p:sp>
        <p:nvSpPr>
          <p:cNvPr id="5" name="Flowchart: Process 4"/>
          <p:cNvSpPr/>
          <p:nvPr/>
        </p:nvSpPr>
        <p:spPr>
          <a:xfrm>
            <a:off x="2484438" y="1700213"/>
            <a:ext cx="4103687" cy="792162"/>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bg1"/>
                </a:solidFill>
              </a:rPr>
              <a:t>Link Reaction</a:t>
            </a:r>
          </a:p>
        </p:txBody>
      </p:sp>
      <p:sp>
        <p:nvSpPr>
          <p:cNvPr id="7" name="Oval 6"/>
          <p:cNvSpPr/>
          <p:nvPr/>
        </p:nvSpPr>
        <p:spPr>
          <a:xfrm>
            <a:off x="3455988" y="3141663"/>
            <a:ext cx="2160587" cy="17272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bg1"/>
                </a:solidFill>
              </a:rPr>
              <a:t>Krebs Cycle</a:t>
            </a:r>
          </a:p>
        </p:txBody>
      </p:sp>
      <p:sp>
        <p:nvSpPr>
          <p:cNvPr id="8" name="Flowchart: Process 7"/>
          <p:cNvSpPr/>
          <p:nvPr/>
        </p:nvSpPr>
        <p:spPr>
          <a:xfrm>
            <a:off x="539750" y="5562600"/>
            <a:ext cx="8353425" cy="819150"/>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bg1"/>
                </a:solidFill>
              </a:rPr>
              <a:t>Electron Transport Chain</a:t>
            </a:r>
          </a:p>
        </p:txBody>
      </p:sp>
      <p:sp>
        <p:nvSpPr>
          <p:cNvPr id="9" name="Down Arrow 8"/>
          <p:cNvSpPr/>
          <p:nvPr/>
        </p:nvSpPr>
        <p:spPr>
          <a:xfrm>
            <a:off x="4284663" y="1052513"/>
            <a:ext cx="57467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Down Arrow 9"/>
          <p:cNvSpPr/>
          <p:nvPr/>
        </p:nvSpPr>
        <p:spPr>
          <a:xfrm>
            <a:off x="4262438" y="2492375"/>
            <a:ext cx="576262" cy="6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Bent Arrow 10"/>
          <p:cNvSpPr/>
          <p:nvPr/>
        </p:nvSpPr>
        <p:spPr>
          <a:xfrm rot="5400000">
            <a:off x="5274469" y="1826419"/>
            <a:ext cx="5003800" cy="2376488"/>
          </a:xfrm>
          <a:prstGeom prst="bentArrow">
            <a:avLst>
              <a:gd name="adj1" fmla="val 8942"/>
              <a:gd name="adj2" fmla="val 18013"/>
              <a:gd name="adj3" fmla="val 18086"/>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2" name="Bent Arrow 11"/>
          <p:cNvSpPr/>
          <p:nvPr/>
        </p:nvSpPr>
        <p:spPr>
          <a:xfrm rot="5400000">
            <a:off x="5319713" y="3097212"/>
            <a:ext cx="3735388" cy="1249363"/>
          </a:xfrm>
          <a:prstGeom prst="bentArrow">
            <a:avLst>
              <a:gd name="adj1" fmla="val 16212"/>
              <a:gd name="adj2" fmla="val 26180"/>
              <a:gd name="adj3" fmla="val 41524"/>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3" name="Bent Arrow 12"/>
          <p:cNvSpPr/>
          <p:nvPr/>
        </p:nvSpPr>
        <p:spPr>
          <a:xfrm rot="5400000">
            <a:off x="5323682" y="4153693"/>
            <a:ext cx="1701800" cy="1116013"/>
          </a:xfrm>
          <a:prstGeom prst="bentArrow">
            <a:avLst>
              <a:gd name="adj1" fmla="val 16212"/>
              <a:gd name="adj2" fmla="val 28303"/>
              <a:gd name="adj3" fmla="val 43500"/>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4" name="Left Arrow 13"/>
          <p:cNvSpPr/>
          <p:nvPr/>
        </p:nvSpPr>
        <p:spPr>
          <a:xfrm>
            <a:off x="827088" y="1854200"/>
            <a:ext cx="1657350" cy="495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Left Arrow 14"/>
          <p:cNvSpPr/>
          <p:nvPr/>
        </p:nvSpPr>
        <p:spPr>
          <a:xfrm>
            <a:off x="827088" y="3757613"/>
            <a:ext cx="2619375" cy="495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TextBox 15"/>
          <p:cNvSpPr txBox="1"/>
          <p:nvPr/>
        </p:nvSpPr>
        <p:spPr>
          <a:xfrm>
            <a:off x="346075" y="2557463"/>
            <a:ext cx="1957388" cy="739775"/>
          </a:xfrm>
          <a:prstGeom prst="rect">
            <a:avLst/>
          </a:prstGeom>
          <a:noFill/>
        </p:spPr>
        <p:txBody>
          <a:bodyPr>
            <a:spAutoFit/>
          </a:bodyPr>
          <a:lstStyle/>
          <a:p>
            <a:pPr eaLnBrk="1" fontAlgn="auto" hangingPunct="1">
              <a:spcBef>
                <a:spcPts val="0"/>
              </a:spcBef>
              <a:spcAft>
                <a:spcPts val="0"/>
              </a:spcAft>
              <a:defRPr/>
            </a:pPr>
            <a:r>
              <a:rPr lang="en-GB" sz="1400" dirty="0">
                <a:latin typeface="+mn-lt"/>
                <a:cs typeface="+mn-cs"/>
              </a:rPr>
              <a:t>Key</a:t>
            </a:r>
          </a:p>
          <a:p>
            <a:pPr marL="285750" indent="-285750" eaLnBrk="1" fontAlgn="auto" hangingPunct="1">
              <a:spcBef>
                <a:spcPts val="0"/>
              </a:spcBef>
              <a:spcAft>
                <a:spcPts val="0"/>
              </a:spcAft>
              <a:buFont typeface="Wingdings" pitchFamily="2" charset="2"/>
              <a:buChar char="q"/>
              <a:defRPr/>
            </a:pPr>
            <a:r>
              <a:rPr lang="en-GB" sz="1400" dirty="0">
                <a:latin typeface="+mn-lt"/>
                <a:cs typeface="+mn-cs"/>
              </a:rPr>
              <a:t>Cytoplasm</a:t>
            </a:r>
          </a:p>
          <a:p>
            <a:pPr marL="285750" indent="-285750" eaLnBrk="1" fontAlgn="auto" hangingPunct="1">
              <a:spcBef>
                <a:spcPts val="0"/>
              </a:spcBef>
              <a:spcAft>
                <a:spcPts val="0"/>
              </a:spcAft>
              <a:buFont typeface="Wingdings" pitchFamily="2" charset="2"/>
              <a:buChar char="q"/>
              <a:defRPr/>
            </a:pPr>
            <a:r>
              <a:rPr lang="en-GB" sz="1400" dirty="0">
                <a:latin typeface="+mn-lt"/>
                <a:cs typeface="+mn-cs"/>
              </a:rPr>
              <a:t>Mitochondria</a:t>
            </a:r>
          </a:p>
        </p:txBody>
      </p:sp>
      <p:sp>
        <p:nvSpPr>
          <p:cNvPr id="2" name="Rectangle 1"/>
          <p:cNvSpPr/>
          <p:nvPr/>
        </p:nvSpPr>
        <p:spPr>
          <a:xfrm>
            <a:off x="393700" y="2825750"/>
            <a:ext cx="217488" cy="1698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p:cNvSpPr/>
          <p:nvPr/>
        </p:nvSpPr>
        <p:spPr>
          <a:xfrm>
            <a:off x="393700" y="3041650"/>
            <a:ext cx="217488" cy="1714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85750"/>
            <a:ext cx="8229600" cy="1143000"/>
          </a:xfrm>
        </p:spPr>
        <p:txBody>
          <a:bodyPr/>
          <a:lstStyle/>
          <a:p>
            <a:pPr eaLnBrk="1" hangingPunct="1"/>
            <a:r>
              <a:rPr lang="en-GB" smtClean="0"/>
              <a:t>Summary so far!</a:t>
            </a:r>
          </a:p>
        </p:txBody>
      </p:sp>
      <p:sp>
        <p:nvSpPr>
          <p:cNvPr id="13315" name="Content Placeholder 2"/>
          <p:cNvSpPr>
            <a:spLocks noGrp="1"/>
          </p:cNvSpPr>
          <p:nvPr>
            <p:ph idx="1"/>
          </p:nvPr>
        </p:nvSpPr>
        <p:spPr>
          <a:xfrm>
            <a:off x="461963" y="1125538"/>
            <a:ext cx="8229600" cy="4929187"/>
          </a:xfrm>
        </p:spPr>
        <p:txBody>
          <a:bodyPr rtlCol="0">
            <a:normAutofit fontScale="92500" lnSpcReduction="10000"/>
          </a:bodyPr>
          <a:lstStyle/>
          <a:p>
            <a:pPr algn="just" eaLnBrk="1" fontAlgn="auto" hangingPunct="1">
              <a:spcAft>
                <a:spcPts val="0"/>
              </a:spcAft>
              <a:buFont typeface="Wingdings 3" charset="2"/>
              <a:buChar char=""/>
              <a:defRPr/>
            </a:pPr>
            <a:r>
              <a:rPr lang="en-GB" sz="3000" dirty="0" smtClean="0">
                <a:solidFill>
                  <a:schemeClr val="bg1"/>
                </a:solidFill>
              </a:rPr>
              <a:t>Anaerobic respiration makes 2 ATP per glucose.</a:t>
            </a:r>
          </a:p>
          <a:p>
            <a:pPr algn="just" eaLnBrk="1" fontAlgn="auto" hangingPunct="1">
              <a:spcAft>
                <a:spcPts val="0"/>
              </a:spcAft>
              <a:buFont typeface="Wingdings 3" charset="2"/>
              <a:buChar char=""/>
              <a:defRPr/>
            </a:pPr>
            <a:r>
              <a:rPr lang="en-GB" sz="3000" dirty="0" smtClean="0">
                <a:solidFill>
                  <a:srgbClr val="FF0000"/>
                </a:solidFill>
              </a:rPr>
              <a:t>Aerobic respiration makes 32 ATP per glucose</a:t>
            </a:r>
          </a:p>
          <a:p>
            <a:pPr algn="just" eaLnBrk="1" fontAlgn="auto" hangingPunct="1">
              <a:spcAft>
                <a:spcPts val="0"/>
              </a:spcAft>
              <a:buFont typeface="Wingdings 3" charset="2"/>
              <a:buChar char=""/>
              <a:defRPr/>
            </a:pPr>
            <a:r>
              <a:rPr lang="en-GB" sz="3000" dirty="0" smtClean="0">
                <a:solidFill>
                  <a:schemeClr val="tx1">
                    <a:lumMod val="75000"/>
                    <a:lumOff val="25000"/>
                  </a:schemeClr>
                </a:solidFill>
              </a:rPr>
              <a:t>Anaerobic respiration only completes glycolysis which makes 2 ATP, hence this is why Anaerobic respiration only makes 2 ATP per glucose molecule.</a:t>
            </a:r>
          </a:p>
          <a:p>
            <a:pPr algn="just" eaLnBrk="1" fontAlgn="auto" hangingPunct="1">
              <a:spcAft>
                <a:spcPts val="0"/>
              </a:spcAft>
              <a:buFont typeface="Wingdings 3" charset="2"/>
              <a:buChar char=""/>
              <a:defRPr/>
            </a:pPr>
            <a:r>
              <a:rPr lang="en-GB" sz="3000" dirty="0" smtClean="0">
                <a:solidFill>
                  <a:schemeClr val="tx1">
                    <a:lumMod val="75000"/>
                    <a:lumOff val="25000"/>
                  </a:schemeClr>
                </a:solidFill>
              </a:rPr>
              <a:t>Aerobic respiration makes 32 ATP because 2 ATP come from glycolysis, 2 ATP from Krebs Cycle (as it happens twice per glucose)....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750" y="836613"/>
            <a:ext cx="8229600" cy="1143000"/>
          </a:xfrm>
        </p:spPr>
        <p:txBody>
          <a:bodyPr/>
          <a:lstStyle/>
          <a:p>
            <a:pPr eaLnBrk="1" hangingPunct="1"/>
            <a:r>
              <a:rPr lang="en-GB" smtClean="0"/>
              <a:t>So where does the rest of the energy come from?</a:t>
            </a:r>
          </a:p>
        </p:txBody>
      </p:sp>
      <p:sp>
        <p:nvSpPr>
          <p:cNvPr id="14339" name="Content Placeholder 2"/>
          <p:cNvSpPr>
            <a:spLocks noGrp="1"/>
          </p:cNvSpPr>
          <p:nvPr>
            <p:ph idx="1"/>
          </p:nvPr>
        </p:nvSpPr>
        <p:spPr>
          <a:xfrm>
            <a:off x="457200" y="2205038"/>
            <a:ext cx="8229600" cy="4160837"/>
          </a:xfrm>
        </p:spPr>
        <p:txBody>
          <a:bodyPr rtlCol="0">
            <a:normAutofit fontScale="77500" lnSpcReduction="20000"/>
          </a:bodyPr>
          <a:lstStyle/>
          <a:p>
            <a:pPr eaLnBrk="1" fontAlgn="auto" hangingPunct="1">
              <a:spcAft>
                <a:spcPts val="0"/>
              </a:spcAft>
              <a:buFont typeface="Wingdings 3" charset="2"/>
              <a:buChar char=""/>
              <a:defRPr/>
            </a:pPr>
            <a:r>
              <a:rPr lang="en-GB" sz="2400" dirty="0" smtClean="0">
                <a:solidFill>
                  <a:schemeClr val="tx1">
                    <a:lumMod val="75000"/>
                    <a:lumOff val="25000"/>
                  </a:schemeClr>
                </a:solidFill>
              </a:rPr>
              <a:t>Where does the remaining 28 ATP come from?</a:t>
            </a:r>
          </a:p>
          <a:p>
            <a:pPr eaLnBrk="1" fontAlgn="auto" hangingPunct="1">
              <a:spcAft>
                <a:spcPts val="0"/>
              </a:spcAft>
              <a:buFont typeface="Wingdings 3" charset="2"/>
              <a:buChar char=""/>
              <a:defRPr/>
            </a:pPr>
            <a:r>
              <a:rPr lang="en-GB" sz="2400" dirty="0" smtClean="0">
                <a:solidFill>
                  <a:schemeClr val="tx1">
                    <a:lumMod val="75000"/>
                    <a:lumOff val="25000"/>
                  </a:schemeClr>
                </a:solidFill>
              </a:rPr>
              <a:t>The </a:t>
            </a:r>
            <a:r>
              <a:rPr lang="en-GB" sz="2400" dirty="0" smtClean="0">
                <a:solidFill>
                  <a:srgbClr val="FF0000"/>
                </a:solidFill>
              </a:rPr>
              <a:t>Electron Transport Chain. </a:t>
            </a:r>
            <a:endParaRPr lang="en-GB" sz="2400" dirty="0">
              <a:solidFill>
                <a:srgbClr val="FF0000"/>
              </a:solidFill>
            </a:endParaRPr>
          </a:p>
          <a:p>
            <a:pPr eaLnBrk="1" fontAlgn="auto" hangingPunct="1">
              <a:spcAft>
                <a:spcPts val="0"/>
              </a:spcAft>
              <a:buFont typeface="Wingdings 3" charset="2"/>
              <a:buChar char=""/>
              <a:defRPr/>
            </a:pPr>
            <a:r>
              <a:rPr lang="en-GB" sz="2400" dirty="0" smtClean="0">
                <a:solidFill>
                  <a:srgbClr val="FF0000"/>
                </a:solidFill>
              </a:rPr>
              <a:t>Producing ATP from coenzymes is known as</a:t>
            </a:r>
            <a:endParaRPr lang="en-GB" sz="2400" dirty="0" smtClean="0">
              <a:solidFill>
                <a:schemeClr val="tx1">
                  <a:lumMod val="75000"/>
                  <a:lumOff val="25000"/>
                </a:schemeClr>
              </a:solidFill>
            </a:endParaRPr>
          </a:p>
          <a:p>
            <a:pPr lvl="1" indent="-283464" eaLnBrk="1" fontAlgn="auto" hangingPunct="1">
              <a:spcAft>
                <a:spcPts val="0"/>
              </a:spcAft>
              <a:buFont typeface="Wingdings 3" charset="2"/>
              <a:buChar char=""/>
              <a:defRPr/>
            </a:pPr>
            <a:r>
              <a:rPr lang="en-GB" sz="2200" b="1" i="1" u="sng" dirty="0" smtClean="0">
                <a:solidFill>
                  <a:schemeClr val="tx1">
                    <a:lumMod val="75000"/>
                    <a:lumOff val="25000"/>
                  </a:schemeClr>
                </a:solidFill>
              </a:rPr>
              <a:t>oxidative phosphorylation</a:t>
            </a:r>
          </a:p>
          <a:p>
            <a:pPr eaLnBrk="1" fontAlgn="auto" hangingPunct="1">
              <a:spcAft>
                <a:spcPts val="0"/>
              </a:spcAft>
              <a:buFont typeface="Wingdings 3" charset="2"/>
              <a:buChar char=""/>
              <a:defRPr/>
            </a:pPr>
            <a:r>
              <a:rPr lang="en-GB" sz="2400" dirty="0" smtClean="0">
                <a:solidFill>
                  <a:schemeClr val="tx1">
                    <a:lumMod val="75000"/>
                    <a:lumOff val="25000"/>
                  </a:schemeClr>
                </a:solidFill>
              </a:rPr>
              <a:t>ATP is made due to the electrons from the reduced NAD and reduced FAD made in the earlier stages.</a:t>
            </a:r>
          </a:p>
          <a:p>
            <a:pPr eaLnBrk="1" fontAlgn="auto" hangingPunct="1">
              <a:spcAft>
                <a:spcPts val="0"/>
              </a:spcAft>
              <a:buFont typeface="Wingdings 3" charset="2"/>
              <a:buChar char=""/>
              <a:defRPr/>
            </a:pPr>
            <a:endParaRPr lang="en-GB" sz="2400" dirty="0" smtClean="0">
              <a:solidFill>
                <a:schemeClr val="tx1">
                  <a:lumMod val="75000"/>
                  <a:lumOff val="25000"/>
                </a:schemeClr>
              </a:solidFill>
            </a:endParaRPr>
          </a:p>
          <a:p>
            <a:pPr eaLnBrk="1" fontAlgn="auto" hangingPunct="1">
              <a:spcAft>
                <a:spcPts val="0"/>
              </a:spcAft>
              <a:buFont typeface="Wingdings 3" charset="2"/>
              <a:buChar char=""/>
              <a:defRPr/>
            </a:pPr>
            <a:r>
              <a:rPr lang="en-GB" sz="2400" dirty="0" smtClean="0">
                <a:solidFill>
                  <a:schemeClr val="tx1">
                    <a:lumMod val="75000"/>
                    <a:lumOff val="25000"/>
                  </a:schemeClr>
                </a:solidFill>
              </a:rPr>
              <a:t>Each reduced </a:t>
            </a:r>
            <a:r>
              <a:rPr lang="en-GB" sz="2400" dirty="0" smtClean="0">
                <a:solidFill>
                  <a:srgbClr val="0070C0"/>
                </a:solidFill>
              </a:rPr>
              <a:t>NAD will generate 2.5ATP</a:t>
            </a:r>
          </a:p>
          <a:p>
            <a:pPr eaLnBrk="1" fontAlgn="auto" hangingPunct="1">
              <a:spcAft>
                <a:spcPts val="0"/>
              </a:spcAft>
              <a:buFont typeface="Wingdings 3" charset="2"/>
              <a:buChar char=""/>
              <a:defRPr/>
            </a:pPr>
            <a:r>
              <a:rPr lang="en-GB" sz="2400" dirty="0">
                <a:solidFill>
                  <a:schemeClr val="tx1">
                    <a:lumMod val="75000"/>
                    <a:lumOff val="25000"/>
                  </a:schemeClr>
                </a:solidFill>
              </a:rPr>
              <a:t>Each reduced </a:t>
            </a:r>
            <a:r>
              <a:rPr lang="en-GB" sz="2400" dirty="0" smtClean="0">
                <a:solidFill>
                  <a:srgbClr val="0070C0"/>
                </a:solidFill>
              </a:rPr>
              <a:t>FAD </a:t>
            </a:r>
            <a:r>
              <a:rPr lang="en-GB" sz="2400" dirty="0">
                <a:solidFill>
                  <a:srgbClr val="0070C0"/>
                </a:solidFill>
              </a:rPr>
              <a:t>will generate </a:t>
            </a:r>
            <a:r>
              <a:rPr lang="en-GB" sz="2400" dirty="0" smtClean="0">
                <a:solidFill>
                  <a:srgbClr val="0070C0"/>
                </a:solidFill>
              </a:rPr>
              <a:t>1.5ATP</a:t>
            </a:r>
            <a:endParaRPr lang="en-GB" sz="2400" dirty="0">
              <a:solidFill>
                <a:srgbClr val="0070C0"/>
              </a:solidFill>
            </a:endParaRPr>
          </a:p>
          <a:p>
            <a:pPr eaLnBrk="1" fontAlgn="auto" hangingPunct="1">
              <a:spcAft>
                <a:spcPts val="0"/>
              </a:spcAft>
              <a:buFont typeface="Wingdings 3" charset="2"/>
              <a:buChar char=""/>
              <a:defRPr/>
            </a:pPr>
            <a:endParaRPr lang="en-GB" sz="2400" dirty="0" smtClean="0">
              <a:solidFill>
                <a:srgbClr val="0070C0"/>
              </a:solidFill>
            </a:endParaRPr>
          </a:p>
          <a:p>
            <a:pPr eaLnBrk="1" fontAlgn="auto" hangingPunct="1">
              <a:spcAft>
                <a:spcPts val="0"/>
              </a:spcAft>
              <a:buFont typeface="Wingdings 2" panose="05020102010507070707" pitchFamily="18" charset="2"/>
              <a:buNone/>
              <a:defRPr/>
            </a:pPr>
            <a:r>
              <a:rPr lang="en-GB" sz="2400" dirty="0" smtClean="0">
                <a:solidFill>
                  <a:srgbClr val="0070C0"/>
                </a:solidFill>
              </a:rPr>
              <a:t>On whiteboards (using the table we constructed at the start of the lesson) calculate how much ATP each coenzyme will produce.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GB" smtClean="0"/>
              <a:t>Where they come from and how many?</a:t>
            </a:r>
          </a:p>
        </p:txBody>
      </p:sp>
      <p:sp>
        <p:nvSpPr>
          <p:cNvPr id="39939" name="Content Placeholder 4"/>
          <p:cNvSpPr>
            <a:spLocks noGrp="1"/>
          </p:cNvSpPr>
          <p:nvPr>
            <p:ph sz="half" idx="1"/>
          </p:nvPr>
        </p:nvSpPr>
        <p:spPr>
          <a:xfrm>
            <a:off x="495300" y="2205038"/>
            <a:ext cx="4038600" cy="2936875"/>
          </a:xfrm>
        </p:spPr>
        <p:txBody>
          <a:bodyPr/>
          <a:lstStyle/>
          <a:p>
            <a:pPr eaLnBrk="1" hangingPunct="1"/>
            <a:r>
              <a:rPr lang="en-GB" smtClean="0"/>
              <a:t>Reduced FAD</a:t>
            </a:r>
          </a:p>
          <a:p>
            <a:pPr eaLnBrk="1" hangingPunct="1"/>
            <a:r>
              <a:rPr lang="en-GB" smtClean="0"/>
              <a:t>2 (from Krebs)</a:t>
            </a:r>
          </a:p>
          <a:p>
            <a:pPr eaLnBrk="1" hangingPunct="1"/>
            <a:r>
              <a:rPr lang="en-GB" smtClean="0"/>
              <a:t>2 x1.5 = 3</a:t>
            </a:r>
          </a:p>
          <a:p>
            <a:pPr eaLnBrk="1" hangingPunct="1"/>
            <a:endParaRPr lang="en-GB" smtClean="0"/>
          </a:p>
          <a:p>
            <a:pPr eaLnBrk="1" hangingPunct="1">
              <a:buFont typeface="Wingdings 2" panose="05020102010507070707" pitchFamily="18" charset="2"/>
              <a:buNone/>
            </a:pPr>
            <a:endParaRPr lang="en-GB" smtClean="0"/>
          </a:p>
        </p:txBody>
      </p:sp>
      <p:sp>
        <p:nvSpPr>
          <p:cNvPr id="39940" name="Content Placeholder 5"/>
          <p:cNvSpPr>
            <a:spLocks noGrp="1"/>
          </p:cNvSpPr>
          <p:nvPr>
            <p:ph sz="half" idx="2"/>
          </p:nvPr>
        </p:nvSpPr>
        <p:spPr>
          <a:xfrm>
            <a:off x="5651500" y="2205038"/>
            <a:ext cx="4038600" cy="3257550"/>
          </a:xfrm>
        </p:spPr>
        <p:txBody>
          <a:bodyPr/>
          <a:lstStyle/>
          <a:p>
            <a:pPr eaLnBrk="1" hangingPunct="1"/>
            <a:r>
              <a:rPr lang="en-GB" smtClean="0"/>
              <a:t>Reduced NAD</a:t>
            </a:r>
          </a:p>
          <a:p>
            <a:pPr eaLnBrk="1" hangingPunct="1"/>
            <a:r>
              <a:rPr lang="en-GB" smtClean="0"/>
              <a:t>2 (from Glycolysis)</a:t>
            </a:r>
          </a:p>
          <a:p>
            <a:pPr eaLnBrk="1" hangingPunct="1"/>
            <a:r>
              <a:rPr lang="en-GB" smtClean="0"/>
              <a:t>2 (from 2x link reaction)</a:t>
            </a:r>
          </a:p>
          <a:p>
            <a:pPr eaLnBrk="1" hangingPunct="1"/>
            <a:r>
              <a:rPr lang="en-GB" smtClean="0"/>
              <a:t>6 (from 2x Krebs)</a:t>
            </a:r>
          </a:p>
          <a:p>
            <a:pPr eaLnBrk="1" hangingPunct="1"/>
            <a:r>
              <a:rPr lang="en-GB" smtClean="0"/>
              <a:t>2.5 x 10 = 25</a:t>
            </a:r>
          </a:p>
        </p:txBody>
      </p:sp>
      <p:sp>
        <p:nvSpPr>
          <p:cNvPr id="14341" name="TextBox 6"/>
          <p:cNvSpPr txBox="1">
            <a:spLocks noChangeArrowheads="1"/>
          </p:cNvSpPr>
          <p:nvPr/>
        </p:nvSpPr>
        <p:spPr bwMode="auto">
          <a:xfrm>
            <a:off x="461963" y="4170363"/>
            <a:ext cx="85010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t>Add this to the </a:t>
            </a:r>
            <a:r>
              <a:rPr lang="en-GB" b="1"/>
              <a:t>4 ATP </a:t>
            </a:r>
            <a:r>
              <a:rPr lang="en-GB"/>
              <a:t>made directly in glycolysis and Krebs by substrate level phosphorylation and you have 32 ATP altogether!</a:t>
            </a:r>
          </a:p>
          <a:p>
            <a:pPr eaLnBrk="1" hangingPunct="1"/>
            <a:endParaRPr lang="en-GB"/>
          </a:p>
          <a:p>
            <a:pPr eaLnBrk="1" hangingPunct="1"/>
            <a:r>
              <a:rPr lang="en-GB" sz="2000"/>
              <a:t>However why is this not always the case?</a:t>
            </a:r>
          </a:p>
          <a:p>
            <a:pPr eaLnBrk="1" hangingPunct="1">
              <a:buFont typeface="Arial" panose="020B0604020202020204" pitchFamily="34" charset="0"/>
              <a:buChar char="•"/>
            </a:pPr>
            <a:r>
              <a:rPr lang="en-GB" sz="2000"/>
              <a:t>Proton leak across mitochondrial space</a:t>
            </a:r>
          </a:p>
          <a:p>
            <a:pPr eaLnBrk="1" hangingPunct="1">
              <a:buFont typeface="Arial" panose="020B0604020202020204" pitchFamily="34" charset="0"/>
              <a:buChar char="•"/>
            </a:pPr>
            <a:r>
              <a:rPr lang="en-GB" sz="2000"/>
              <a:t>ATP produced may actively transport pyruvate into mitochondria</a:t>
            </a:r>
          </a:p>
          <a:p>
            <a:pPr eaLnBrk="1" hangingPunct="1">
              <a:buFont typeface="Arial" panose="020B0604020202020204" pitchFamily="34" charset="0"/>
              <a:buChar char="•"/>
            </a:pPr>
            <a:r>
              <a:rPr lang="en-GB" sz="2000"/>
              <a:t>Moves reduced NAD from cytoplasm made during Glycolysis into mitochondria </a:t>
            </a:r>
          </a:p>
          <a:p>
            <a:pPr eaLnBrk="1" hangingPunct="1">
              <a:buFont typeface="Arial" panose="020B0604020202020204" pitchFamily="34" charset="0"/>
              <a:buChar char="•"/>
            </a:pPr>
            <a:endParaRPr lang="en-GB"/>
          </a:p>
          <a:p>
            <a:pPr eaLnBrk="1" hangingPunct="1"/>
            <a:endParaRPr lang="en-GB"/>
          </a:p>
          <a:p>
            <a:pPr eaLnBrk="1" hangingPunct="1"/>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anim calcmode="lin" valueType="num">
                                      <p:cBhvr additive="base">
                                        <p:cTn id="13"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anim calcmode="lin" valueType="num">
                                      <p:cBhvr additive="base">
                                        <p:cTn id="19"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41">
                                            <p:txEl>
                                              <p:pRg st="4" end="4"/>
                                            </p:txEl>
                                          </p:spTgt>
                                        </p:tgtEl>
                                        <p:attrNameLst>
                                          <p:attrName>style.visibility</p:attrName>
                                        </p:attrNameLst>
                                      </p:cBhvr>
                                      <p:to>
                                        <p:strVal val="visible"/>
                                      </p:to>
                                    </p:set>
                                    <p:anim calcmode="lin" valueType="num">
                                      <p:cBhvr additive="base">
                                        <p:cTn id="25" dur="500" fill="hold"/>
                                        <p:tgtEl>
                                          <p:spTgt spid="1434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41">
                                            <p:txEl>
                                              <p:pRg st="5" end="5"/>
                                            </p:txEl>
                                          </p:spTgt>
                                        </p:tgtEl>
                                        <p:attrNameLst>
                                          <p:attrName>style.visibility</p:attrName>
                                        </p:attrNameLst>
                                      </p:cBhvr>
                                      <p:to>
                                        <p:strVal val="visible"/>
                                      </p:to>
                                    </p:set>
                                    <p:anim calcmode="lin" valueType="num">
                                      <p:cBhvr additive="base">
                                        <p:cTn id="31" dur="500" fill="hold"/>
                                        <p:tgtEl>
                                          <p:spTgt spid="1434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A2 Biology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2 Biology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1781</Words>
  <Application>Microsoft Office PowerPoint</Application>
  <PresentationFormat>On-screen Show (4:3)</PresentationFormat>
  <Paragraphs>398</Paragraphs>
  <Slides>40</Slides>
  <Notes>10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40</vt:i4>
      </vt:variant>
    </vt:vector>
  </HeadingPairs>
  <TitlesOfParts>
    <vt:vector size="56" baseType="lpstr">
      <vt:lpstr>Arial</vt:lpstr>
      <vt:lpstr>Cambria</vt:lpstr>
      <vt:lpstr>Calibri</vt:lpstr>
      <vt:lpstr>Century Gothic</vt:lpstr>
      <vt:lpstr>Wingdings 3</vt:lpstr>
      <vt:lpstr>Wingdings</vt:lpstr>
      <vt:lpstr>Wingdings 2</vt:lpstr>
      <vt:lpstr>Comic Sans MS</vt:lpstr>
      <vt:lpstr>Huxtable</vt:lpstr>
      <vt:lpstr>Hurry Up</vt:lpstr>
      <vt:lpstr>Times New Roman</vt:lpstr>
      <vt:lpstr>1_Office Theme</vt:lpstr>
      <vt:lpstr>Office Theme</vt:lpstr>
      <vt:lpstr>Ion Boardroom</vt:lpstr>
      <vt:lpstr>A2 Biology template</vt:lpstr>
      <vt:lpstr>1_A2 Biology template</vt:lpstr>
      <vt:lpstr>Module 5 Respiration</vt:lpstr>
      <vt:lpstr>Learning Outcomes</vt:lpstr>
      <vt:lpstr>Identify where substrate level phosphorylation takes place within the first three stages of respiration </vt:lpstr>
      <vt:lpstr>Phosphorylation of ADP</vt:lpstr>
      <vt:lpstr>Starter</vt:lpstr>
      <vt:lpstr>PowerPoint Presentation</vt:lpstr>
      <vt:lpstr>Summary so far!</vt:lpstr>
      <vt:lpstr>So where does the rest of the energy come from?</vt:lpstr>
      <vt:lpstr>Where they come from and how many?</vt:lpstr>
      <vt:lpstr>PowerPoint Presentation</vt:lpstr>
      <vt:lpstr>The Electron Transport Chain</vt:lpstr>
      <vt:lpstr>Some points to note</vt:lpstr>
      <vt:lpstr>PowerPoint Presentation</vt:lpstr>
      <vt:lpstr>PowerPoint Presentation</vt:lpstr>
      <vt:lpstr>PowerPoint Presentation</vt:lpstr>
      <vt:lpstr>PowerPoint Presentation</vt:lpstr>
      <vt:lpstr>PowerPoint Presentation</vt:lpstr>
      <vt:lpstr>PowerPoint Presentation</vt:lpstr>
      <vt:lpstr>Electron Transport Chain Details</vt:lpstr>
      <vt:lpstr>Chemiosmosis Details</vt:lpstr>
      <vt:lpstr>Evidence for chemiosmosis</vt:lpstr>
      <vt:lpstr>Keeping track of the products</vt:lpstr>
      <vt:lpstr>Keeping track of the products</vt:lpstr>
      <vt:lpstr>Aerobic Respiration Overview</vt:lpstr>
      <vt:lpstr>Answers to handout Q</vt:lpstr>
      <vt:lpstr>PowerPoint Presentation</vt:lpstr>
      <vt:lpstr>Class and Homework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Learning Outcomes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Tromans</dc:creator>
  <cp:lastModifiedBy>Seran Bradley</cp:lastModifiedBy>
  <cp:revision>46</cp:revision>
  <cp:lastPrinted>2011-06-23T07:55:55Z</cp:lastPrinted>
  <dcterms:created xsi:type="dcterms:W3CDTF">2011-06-22T19:17:29Z</dcterms:created>
  <dcterms:modified xsi:type="dcterms:W3CDTF">2017-02-01T12:36:57Z</dcterms:modified>
</cp:coreProperties>
</file>