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63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D1648-DE2E-410B-8E8F-34BCC78B0E30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B0D2A-E197-4EE6-9A54-A5793D304C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90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24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1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7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6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7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74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5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0E78A-304B-472B-AB81-D18A2007918F}" type="datetimeFigureOut">
              <a:rPr lang="en-GB" smtClean="0"/>
              <a:t>08/12/2017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B2358-D415-4246-9AE0-9D6D8A25B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4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A) Active </a:t>
            </a:r>
            <a:r>
              <a:rPr lang="en-GB" dirty="0"/>
              <a:t>site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B) Molecule </a:t>
            </a:r>
            <a:r>
              <a:rPr lang="en-GB" dirty="0"/>
              <a:t>A - Non-competitive inhibitor. Binds at allosteric site and changes the shape of the active site, preventing enzyme-substrate from forming.</a:t>
            </a:r>
          </a:p>
          <a:p>
            <a:pPr marL="0" indent="0">
              <a:buNone/>
            </a:pPr>
            <a:r>
              <a:rPr lang="en-GB" dirty="0"/>
              <a:t>Molecule B – Competitive inhibitor. Binds to the active site, blocking it. Prevents the enzyme-substrate complex from forming.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C) Non-competitive </a:t>
            </a:r>
            <a:r>
              <a:rPr lang="en-GB" dirty="0"/>
              <a:t>inhibition.</a:t>
            </a:r>
          </a:p>
          <a:p>
            <a:pPr marL="0" indent="0">
              <a:buNone/>
            </a:pPr>
            <a:r>
              <a:rPr lang="en-GB" dirty="0"/>
              <a:t>Ensures that an appropriate amount of the product is formed. </a:t>
            </a:r>
          </a:p>
          <a:p>
            <a:pPr marL="0" indent="0">
              <a:buNone/>
            </a:pPr>
            <a:r>
              <a:rPr lang="en-GB" dirty="0"/>
              <a:t>Increases the efficiency of metabolic reactions as large amounts of product are not formed.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11201400" cy="762000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Practice Exam Questions – PEER ASSESS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0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 have marked and given feedback to respond to for you temperature </a:t>
            </a:r>
            <a:r>
              <a:rPr lang="en-GB" dirty="0"/>
              <a:t>e</a:t>
            </a:r>
            <a:r>
              <a:rPr lang="en-GB" dirty="0" smtClean="0"/>
              <a:t>nzyme question – anything highlighted yellow needs addressing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have only marked the graph of your enzyme pH as I’ve not seen your graph skills thus far. Again, anything in yellow needs addressing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have marked and given feedback to the cofactor questions – save this STAR time until last as the next slide shows the answers to that we can go through it and you can purple pen it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11201400" cy="762000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STAR Time and Feedback on Homework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1. The NAD is recycled/regenerated after it has been changed during an enzyme-catalysed reaction in which it is</a:t>
            </a:r>
          </a:p>
          <a:p>
            <a:pPr marL="0" indent="0">
              <a:buNone/>
            </a:pPr>
            <a:r>
              <a:rPr lang="en-GB" dirty="0"/>
              <a:t>used as a coenzyme.</a:t>
            </a:r>
          </a:p>
          <a:p>
            <a:pPr marL="0" indent="0">
              <a:buNone/>
            </a:pPr>
            <a:r>
              <a:rPr lang="en-GB" dirty="0"/>
              <a:t>2. They may bind to the active site of the enzyme, together with the substrate molecule, acting as co-substrates and</a:t>
            </a:r>
          </a:p>
          <a:p>
            <a:pPr marL="0" indent="0">
              <a:buNone/>
            </a:pPr>
            <a:r>
              <a:rPr lang="en-GB" dirty="0"/>
              <a:t>making the shape of the substrate complementary to the shape of the enzyme’s active site; or they may change</a:t>
            </a:r>
          </a:p>
          <a:p>
            <a:pPr marL="0" indent="0">
              <a:buNone/>
            </a:pPr>
            <a:r>
              <a:rPr lang="en-GB" dirty="0"/>
              <a:t>the charge distribution on the surface of the enzyme’s active site or on the surface of the substrate molecule,</a:t>
            </a:r>
          </a:p>
          <a:p>
            <a:pPr marL="0" indent="0">
              <a:buNone/>
            </a:pPr>
            <a:r>
              <a:rPr lang="en-GB" dirty="0"/>
              <a:t>enabling ES complexes to form more easily.</a:t>
            </a:r>
          </a:p>
          <a:p>
            <a:pPr marL="0" indent="0">
              <a:buNone/>
            </a:pPr>
            <a:r>
              <a:rPr lang="en-GB" dirty="0"/>
              <a:t>3. Similar: Both form temporary bonds with enzyme; both are non-protein</a:t>
            </a:r>
          </a:p>
          <a:p>
            <a:pPr marL="0" indent="0">
              <a:buNone/>
            </a:pPr>
            <a:r>
              <a:rPr lang="en-GB" dirty="0"/>
              <a:t>Different: metallic cofactors are inorganic; coenzymes are organic.</a:t>
            </a:r>
          </a:p>
          <a:p>
            <a:pPr marL="0" indent="0">
              <a:buNone/>
            </a:pPr>
            <a:r>
              <a:rPr lang="en-GB" dirty="0"/>
              <a:t>4. Metallic cofactors bond temporarily, whereas prosthetic groups are permanently bound to the enzyme’s active</a:t>
            </a:r>
          </a:p>
          <a:p>
            <a:pPr marL="0" indent="0">
              <a:buNone/>
            </a:pPr>
            <a:r>
              <a:rPr lang="en-GB" dirty="0"/>
              <a:t>site/are part of the enzyme structure.</a:t>
            </a:r>
          </a:p>
          <a:p>
            <a:pPr marL="0" indent="0">
              <a:buNone/>
            </a:pPr>
            <a:r>
              <a:rPr lang="en-GB" dirty="0"/>
              <a:t>5. (a) Covalent</a:t>
            </a:r>
          </a:p>
          <a:p>
            <a:pPr marL="0" indent="0">
              <a:buNone/>
            </a:pPr>
            <a:r>
              <a:rPr lang="en-GB" dirty="0"/>
              <a:t>(b) Ionic</a:t>
            </a:r>
          </a:p>
          <a:p>
            <a:pPr marL="0" indent="0">
              <a:buNone/>
            </a:pPr>
            <a:r>
              <a:rPr lang="en-GB" dirty="0"/>
              <a:t>(c) Ionic or hydrogen</a:t>
            </a:r>
          </a:p>
        </p:txBody>
      </p:sp>
    </p:spTree>
    <p:extLst>
      <p:ext uri="{BB962C8B-B14F-4D97-AF65-F5344CB8AC3E}">
        <p14:creationId xmlns:p14="http://schemas.microsoft.com/office/powerpoint/2010/main" val="38667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/>
              <a:t>TASK </a:t>
            </a:r>
            <a:r>
              <a:rPr lang="en-GB" dirty="0" smtClean="0"/>
              <a:t>: </a:t>
            </a:r>
            <a:r>
              <a:rPr lang="en-GB" dirty="0"/>
              <a:t>Use the info sheets provided to find out about </a:t>
            </a:r>
            <a:r>
              <a:rPr lang="en-GB" dirty="0" smtClean="0"/>
              <a:t>the uses of inhibitors, in nature as poisons, as well as medically. </a:t>
            </a:r>
            <a:r>
              <a:rPr lang="en-GB" dirty="0"/>
              <a:t>Work as a group to find the information required to fill in the task sheet </a:t>
            </a:r>
            <a:endParaRPr lang="en-GB" b="1" u="sng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11201400" cy="762000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Enzyme Inhibitors and Their Uses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12" t="19498" r="5688" b="8847"/>
          <a:stretch/>
        </p:blipFill>
        <p:spPr>
          <a:xfrm>
            <a:off x="734098" y="3361386"/>
            <a:ext cx="5756855" cy="26445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1160" t="18970" r="32810" b="8495"/>
          <a:stretch/>
        </p:blipFill>
        <p:spPr>
          <a:xfrm>
            <a:off x="8244730" y="3015828"/>
            <a:ext cx="2947012" cy="333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 will e-mail you (and put on </a:t>
            </a:r>
            <a:r>
              <a:rPr lang="en-GB" dirty="0" err="1" smtClean="0"/>
              <a:t>Weebly</a:t>
            </a:r>
            <a:r>
              <a:rPr lang="en-GB" dirty="0" smtClean="0"/>
              <a:t>) a copy of the ‘Enzyme Concentration Flipped Learning’ PowerPoint. Use this, along with the textbook and any supplementary notes you make, to answer the following exam question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“</a:t>
            </a:r>
            <a:r>
              <a:rPr lang="en-GB" sz="3200" dirty="0"/>
              <a:t>Explain the effects of enzyme concentration, substrate concentration </a:t>
            </a:r>
            <a:r>
              <a:rPr lang="en-GB" sz="3200" b="1" dirty="0"/>
              <a:t>and</a:t>
            </a:r>
            <a:r>
              <a:rPr lang="en-GB" sz="3200" dirty="0"/>
              <a:t> competitive inhibitors on the rate of an enzyme-controlled reaction. </a:t>
            </a:r>
            <a:r>
              <a:rPr lang="en-GB" sz="3200" dirty="0" smtClean="0"/>
              <a:t>(9 marks)”</a:t>
            </a:r>
            <a:endParaRPr lang="en-GB" sz="3200" dirty="0"/>
          </a:p>
          <a:p>
            <a:pPr marL="0" indent="0" algn="r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11201400" cy="762000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Homework – Flipped Learning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685" y="147789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Complete the following MAT on Enzymes and Inhibitors – anything that you’ve not finished should be taken home and completed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11201400" cy="762000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Enzymes MAT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988" t="18970" r="9945" b="8319"/>
          <a:stretch/>
        </p:blipFill>
        <p:spPr>
          <a:xfrm>
            <a:off x="2073499" y="2549232"/>
            <a:ext cx="7963972" cy="401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6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478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Harriet Galpin</dc:creator>
  <cp:lastModifiedBy>Harriet Galpin</cp:lastModifiedBy>
  <cp:revision>8</cp:revision>
  <dcterms:created xsi:type="dcterms:W3CDTF">2017-12-06T12:17:00Z</dcterms:created>
  <dcterms:modified xsi:type="dcterms:W3CDTF">2017-12-08T15:34:49Z</dcterms:modified>
</cp:coreProperties>
</file>