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7" r:id="rId5"/>
    <p:sldId id="268" r:id="rId6"/>
    <p:sldId id="265" r:id="rId7"/>
    <p:sldId id="270" r:id="rId8"/>
    <p:sldId id="262" r:id="rId9"/>
    <p:sldId id="263" r:id="rId10"/>
    <p:sldId id="266" r:id="rId11"/>
    <p:sldId id="271" r:id="rId12"/>
    <p:sldId id="264" r:id="rId13"/>
    <p:sldId id="260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C1146B4-1C86-4D30-ACDA-09074D090954}" type="datetimeFigureOut">
              <a:rPr lang="en-GB" smtClean="0"/>
              <a:pPr/>
              <a:t>10/07/2014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146B4-1C86-4D30-ACDA-09074D090954}" type="datetimeFigureOut">
              <a:rPr lang="en-GB" smtClean="0"/>
              <a:pPr/>
              <a:t>10/07/2014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C1146B4-1C86-4D30-ACDA-09074D090954}" type="datetimeFigureOut">
              <a:rPr lang="en-GB" smtClean="0"/>
              <a:pPr/>
              <a:t>10/07/2014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146B4-1C86-4D30-ACDA-09074D090954}" type="datetimeFigureOut">
              <a:rPr lang="en-GB" smtClean="0"/>
              <a:pPr/>
              <a:t>10/07/2014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1146B4-1C86-4D30-ACDA-09074D090954}" type="datetimeFigureOut">
              <a:rPr lang="en-GB" smtClean="0"/>
              <a:pPr/>
              <a:t>10/07/2014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146B4-1C86-4D30-ACDA-09074D090954}" type="datetimeFigureOut">
              <a:rPr lang="en-GB" smtClean="0"/>
              <a:pPr/>
              <a:t>10/07/2014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146B4-1C86-4D30-ACDA-09074D090954}" type="datetimeFigureOut">
              <a:rPr lang="en-GB" smtClean="0"/>
              <a:pPr/>
              <a:t>10/07/2014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146B4-1C86-4D30-ACDA-09074D090954}" type="datetimeFigureOut">
              <a:rPr lang="en-GB" smtClean="0"/>
              <a:pPr/>
              <a:t>10/07/2014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C1146B4-1C86-4D30-ACDA-09074D090954}" type="datetimeFigureOut">
              <a:rPr lang="en-GB" smtClean="0"/>
              <a:pPr/>
              <a:t>10/07/2014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146B4-1C86-4D30-ACDA-09074D090954}" type="datetimeFigureOut">
              <a:rPr lang="en-GB" smtClean="0"/>
              <a:pPr/>
              <a:t>10/07/2014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1146B4-1C86-4D30-ACDA-09074D090954}" type="datetimeFigureOut">
              <a:rPr lang="en-GB" smtClean="0"/>
              <a:pPr/>
              <a:t>10/07/2014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C1146B4-1C86-4D30-ACDA-09074D090954}" type="datetimeFigureOut">
              <a:rPr lang="en-GB" smtClean="0"/>
              <a:pPr/>
              <a:t>10/07/2014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FD6E66A-E7F7-44A8-A863-98331FE3084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26" Type="http://schemas.openxmlformats.org/officeDocument/2006/relationships/oleObject" Target="../embeddings/oleObject24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24" Type="http://schemas.openxmlformats.org/officeDocument/2006/relationships/oleObject" Target="../embeddings/oleObject22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21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oleObject" Target="../embeddings/oleObject35.bin"/><Relationship Id="rId18" Type="http://schemas.openxmlformats.org/officeDocument/2006/relationships/oleObject" Target="../embeddings/oleObject40.bin"/><Relationship Id="rId26" Type="http://schemas.openxmlformats.org/officeDocument/2006/relationships/oleObject" Target="../embeddings/oleObject48.bin"/><Relationship Id="rId39" Type="http://schemas.openxmlformats.org/officeDocument/2006/relationships/oleObject" Target="../embeddings/oleObject61.bin"/><Relationship Id="rId3" Type="http://schemas.openxmlformats.org/officeDocument/2006/relationships/oleObject" Target="../embeddings/oleObject25.bin"/><Relationship Id="rId21" Type="http://schemas.openxmlformats.org/officeDocument/2006/relationships/oleObject" Target="../embeddings/oleObject43.bin"/><Relationship Id="rId34" Type="http://schemas.openxmlformats.org/officeDocument/2006/relationships/oleObject" Target="../embeddings/oleObject56.bin"/><Relationship Id="rId7" Type="http://schemas.openxmlformats.org/officeDocument/2006/relationships/oleObject" Target="../embeddings/oleObject29.bin"/><Relationship Id="rId12" Type="http://schemas.openxmlformats.org/officeDocument/2006/relationships/oleObject" Target="../embeddings/oleObject34.bin"/><Relationship Id="rId17" Type="http://schemas.openxmlformats.org/officeDocument/2006/relationships/oleObject" Target="../embeddings/oleObject39.bin"/><Relationship Id="rId25" Type="http://schemas.openxmlformats.org/officeDocument/2006/relationships/oleObject" Target="../embeddings/oleObject47.bin"/><Relationship Id="rId33" Type="http://schemas.openxmlformats.org/officeDocument/2006/relationships/oleObject" Target="../embeddings/oleObject55.bin"/><Relationship Id="rId38" Type="http://schemas.openxmlformats.org/officeDocument/2006/relationships/oleObject" Target="../embeddings/oleObject60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2.bin"/><Relationship Id="rId29" Type="http://schemas.openxmlformats.org/officeDocument/2006/relationships/oleObject" Target="../embeddings/oleObject51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8.bin"/><Relationship Id="rId11" Type="http://schemas.openxmlformats.org/officeDocument/2006/relationships/oleObject" Target="../embeddings/oleObject33.bin"/><Relationship Id="rId24" Type="http://schemas.openxmlformats.org/officeDocument/2006/relationships/oleObject" Target="../embeddings/oleObject46.bin"/><Relationship Id="rId32" Type="http://schemas.openxmlformats.org/officeDocument/2006/relationships/oleObject" Target="../embeddings/oleObject54.bin"/><Relationship Id="rId37" Type="http://schemas.openxmlformats.org/officeDocument/2006/relationships/oleObject" Target="../embeddings/oleObject59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7.bin"/><Relationship Id="rId23" Type="http://schemas.openxmlformats.org/officeDocument/2006/relationships/oleObject" Target="../embeddings/oleObject45.bin"/><Relationship Id="rId28" Type="http://schemas.openxmlformats.org/officeDocument/2006/relationships/oleObject" Target="../embeddings/oleObject50.bin"/><Relationship Id="rId36" Type="http://schemas.openxmlformats.org/officeDocument/2006/relationships/oleObject" Target="../embeddings/oleObject58.bin"/><Relationship Id="rId10" Type="http://schemas.openxmlformats.org/officeDocument/2006/relationships/oleObject" Target="../embeddings/oleObject32.bin"/><Relationship Id="rId19" Type="http://schemas.openxmlformats.org/officeDocument/2006/relationships/oleObject" Target="../embeddings/oleObject41.bin"/><Relationship Id="rId31" Type="http://schemas.openxmlformats.org/officeDocument/2006/relationships/oleObject" Target="../embeddings/oleObject53.bin"/><Relationship Id="rId4" Type="http://schemas.openxmlformats.org/officeDocument/2006/relationships/oleObject" Target="../embeddings/oleObject26.bin"/><Relationship Id="rId9" Type="http://schemas.openxmlformats.org/officeDocument/2006/relationships/oleObject" Target="../embeddings/oleObject31.bin"/><Relationship Id="rId14" Type="http://schemas.openxmlformats.org/officeDocument/2006/relationships/oleObject" Target="../embeddings/oleObject36.bin"/><Relationship Id="rId22" Type="http://schemas.openxmlformats.org/officeDocument/2006/relationships/oleObject" Target="../embeddings/oleObject44.bin"/><Relationship Id="rId27" Type="http://schemas.openxmlformats.org/officeDocument/2006/relationships/oleObject" Target="../embeddings/oleObject49.bin"/><Relationship Id="rId30" Type="http://schemas.openxmlformats.org/officeDocument/2006/relationships/oleObject" Target="../embeddings/oleObject52.bin"/><Relationship Id="rId35" Type="http://schemas.openxmlformats.org/officeDocument/2006/relationships/oleObject" Target="../embeddings/oleObject57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Enzymes and Concentration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Lesson 16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Assess Results Table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Mark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Complete?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Appropriate column and row headings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Ruled</a:t>
                      </a:r>
                      <a:r>
                        <a:rPr lang="en-GB" baseline="0" dirty="0" smtClean="0"/>
                        <a:t> rows and columns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Separate conclusions and observation columns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All tests and results recorded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Correct</a:t>
                      </a:r>
                      <a:r>
                        <a:rPr lang="en-GB" baseline="0" dirty="0" smtClean="0"/>
                        <a:t> conclusions for all test results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and explain the effect of enzyme concentration and substrate concentration on enzyme activity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Answer questions </a:t>
            </a:r>
            <a:r>
              <a:rPr lang="en-GB" dirty="0" smtClean="0"/>
              <a:t>1-5 </a:t>
            </a:r>
            <a:r>
              <a:rPr lang="en-GB" dirty="0" smtClean="0"/>
              <a:t>on worksheet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5661248"/>
            <a:ext cx="338437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Practical Skills: Evaluative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Analysing experiment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Complete Evaluative Practice Homework </a:t>
            </a:r>
            <a:r>
              <a:rPr lang="en-GB" smtClean="0"/>
              <a:t>ppt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5661248"/>
            <a:ext cx="338437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Practical Skills: Evaluative</a:t>
            </a:r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Analysing experiment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Success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and explain the effect of enzyme concentration and substrate concentration on enzyme activity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Think, pair, share</a:t>
            </a:r>
          </a:p>
          <a:p>
            <a:pPr lvl="1"/>
            <a:r>
              <a:rPr lang="en-GB" dirty="0" smtClean="0"/>
              <a:t>Effect of enzyme concentration on enzymes</a:t>
            </a:r>
          </a:p>
          <a:p>
            <a:pPr lvl="1"/>
            <a:r>
              <a:rPr lang="en-GB" dirty="0" smtClean="0"/>
              <a:t>Effect of substrate concentration on enzymes</a:t>
            </a:r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0" y="0"/>
            <a:ext cx="8820472" cy="880241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3200" dirty="0">
                <a:solidFill>
                  <a:srgbClr val="A50021"/>
                </a:solidFill>
              </a:rPr>
              <a:t>The Effect Of Substrate Concentration</a:t>
            </a:r>
          </a:p>
          <a:p>
            <a:pPr>
              <a:lnSpc>
                <a:spcPct val="80000"/>
              </a:lnSpc>
            </a:pPr>
            <a:r>
              <a:rPr lang="en-GB" sz="3200" dirty="0">
                <a:solidFill>
                  <a:srgbClr val="A50021"/>
                </a:solidFill>
              </a:rPr>
              <a:t>On The Rate Of Enzyme - Catalysed Reactions</a:t>
            </a:r>
            <a:endParaRPr lang="en-GB" dirty="0">
              <a:solidFill>
                <a:srgbClr val="A50021"/>
              </a:solidFill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762000" y="990600"/>
            <a:ext cx="2006600" cy="1828800"/>
            <a:chOff x="480" y="624"/>
            <a:chExt cx="1264" cy="1152"/>
          </a:xfrm>
        </p:grpSpPr>
        <p:graphicFrame>
          <p:nvGraphicFramePr>
            <p:cNvPr id="69651" name="Object 19"/>
            <p:cNvGraphicFramePr>
              <a:graphicFrameLocks noChangeAspect="1"/>
            </p:cNvGraphicFramePr>
            <p:nvPr/>
          </p:nvGraphicFramePr>
          <p:xfrm>
            <a:off x="816" y="672"/>
            <a:ext cx="208" cy="336"/>
          </p:xfrm>
          <a:graphic>
            <a:graphicData uri="http://schemas.openxmlformats.org/presentationml/2006/ole">
              <p:oleObj spid="_x0000_s1043" name="CorelDRAW" r:id="rId3" imgW="826560" imgH="1331640" progId="">
                <p:embed/>
              </p:oleObj>
            </a:graphicData>
          </a:graphic>
        </p:graphicFrame>
        <p:graphicFrame>
          <p:nvGraphicFramePr>
            <p:cNvPr id="69652" name="Object 20"/>
            <p:cNvGraphicFramePr>
              <a:graphicFrameLocks noChangeAspect="1"/>
            </p:cNvGraphicFramePr>
            <p:nvPr/>
          </p:nvGraphicFramePr>
          <p:xfrm>
            <a:off x="480" y="912"/>
            <a:ext cx="208" cy="336"/>
          </p:xfrm>
          <a:graphic>
            <a:graphicData uri="http://schemas.openxmlformats.org/presentationml/2006/ole">
              <p:oleObj spid="_x0000_s1044" name="CorelDRAW" r:id="rId4" imgW="826560" imgH="1331640" progId="">
                <p:embed/>
              </p:oleObj>
            </a:graphicData>
          </a:graphic>
        </p:graphicFrame>
        <p:graphicFrame>
          <p:nvGraphicFramePr>
            <p:cNvPr id="69653" name="Object 21"/>
            <p:cNvGraphicFramePr>
              <a:graphicFrameLocks noChangeAspect="1"/>
            </p:cNvGraphicFramePr>
            <p:nvPr/>
          </p:nvGraphicFramePr>
          <p:xfrm>
            <a:off x="1392" y="1104"/>
            <a:ext cx="208" cy="336"/>
          </p:xfrm>
          <a:graphic>
            <a:graphicData uri="http://schemas.openxmlformats.org/presentationml/2006/ole">
              <p:oleObj spid="_x0000_s1045" name="CorelDRAW" r:id="rId5" imgW="826560" imgH="1331640" progId="">
                <p:embed/>
              </p:oleObj>
            </a:graphicData>
          </a:graphic>
        </p:graphicFrame>
        <p:graphicFrame>
          <p:nvGraphicFramePr>
            <p:cNvPr id="69654" name="Object 22"/>
            <p:cNvGraphicFramePr>
              <a:graphicFrameLocks noChangeAspect="1"/>
            </p:cNvGraphicFramePr>
            <p:nvPr/>
          </p:nvGraphicFramePr>
          <p:xfrm>
            <a:off x="1152" y="1440"/>
            <a:ext cx="208" cy="336"/>
          </p:xfrm>
          <a:graphic>
            <a:graphicData uri="http://schemas.openxmlformats.org/presentationml/2006/ole">
              <p:oleObj spid="_x0000_s1046" name="CorelDRAW" r:id="rId6" imgW="826560" imgH="1331640" progId="">
                <p:embed/>
              </p:oleObj>
            </a:graphicData>
          </a:graphic>
        </p:graphicFrame>
        <p:graphicFrame>
          <p:nvGraphicFramePr>
            <p:cNvPr id="69655" name="Object 23"/>
            <p:cNvGraphicFramePr>
              <a:graphicFrameLocks noChangeAspect="1"/>
            </p:cNvGraphicFramePr>
            <p:nvPr/>
          </p:nvGraphicFramePr>
          <p:xfrm>
            <a:off x="1536" y="624"/>
            <a:ext cx="208" cy="336"/>
          </p:xfrm>
          <a:graphic>
            <a:graphicData uri="http://schemas.openxmlformats.org/presentationml/2006/ole">
              <p:oleObj spid="_x0000_s1047" name="CorelDRAW" r:id="rId7" imgW="826560" imgH="1331640" progId="">
                <p:embed/>
              </p:oleObj>
            </a:graphicData>
          </a:graphic>
        </p:graphicFrame>
        <p:graphicFrame>
          <p:nvGraphicFramePr>
            <p:cNvPr id="69656" name="Object 24"/>
            <p:cNvGraphicFramePr>
              <a:graphicFrameLocks noChangeAspect="1"/>
            </p:cNvGraphicFramePr>
            <p:nvPr/>
          </p:nvGraphicFramePr>
          <p:xfrm>
            <a:off x="864" y="1056"/>
            <a:ext cx="208" cy="336"/>
          </p:xfrm>
          <a:graphic>
            <a:graphicData uri="http://schemas.openxmlformats.org/presentationml/2006/ole">
              <p:oleObj spid="_x0000_s1048" name="CorelDRAW" r:id="rId8" imgW="826560" imgH="1331640" progId="">
                <p:embed/>
              </p:oleObj>
            </a:graphicData>
          </a:graphic>
        </p:graphicFrame>
        <p:graphicFrame>
          <p:nvGraphicFramePr>
            <p:cNvPr id="69657" name="Object 25"/>
            <p:cNvGraphicFramePr>
              <a:graphicFrameLocks noChangeAspect="1"/>
            </p:cNvGraphicFramePr>
            <p:nvPr/>
          </p:nvGraphicFramePr>
          <p:xfrm>
            <a:off x="1152" y="768"/>
            <a:ext cx="208" cy="336"/>
          </p:xfrm>
          <a:graphic>
            <a:graphicData uri="http://schemas.openxmlformats.org/presentationml/2006/ole">
              <p:oleObj spid="_x0000_s1049" name="CorelDRAW" r:id="rId9" imgW="826560" imgH="1331640" progId="">
                <p:embed/>
              </p:oleObj>
            </a:graphicData>
          </a:graphic>
        </p:graphicFrame>
        <p:graphicFrame>
          <p:nvGraphicFramePr>
            <p:cNvPr id="69658" name="Object 26"/>
            <p:cNvGraphicFramePr>
              <a:graphicFrameLocks noChangeAspect="1"/>
            </p:cNvGraphicFramePr>
            <p:nvPr/>
          </p:nvGraphicFramePr>
          <p:xfrm>
            <a:off x="576" y="1392"/>
            <a:ext cx="208" cy="336"/>
          </p:xfrm>
          <a:graphic>
            <a:graphicData uri="http://schemas.openxmlformats.org/presentationml/2006/ole">
              <p:oleObj spid="_x0000_s1050" name="CorelDRAW" r:id="rId10" imgW="826560" imgH="1331640" progId="">
                <p:embed/>
              </p:oleObj>
            </a:graphicData>
          </a:graphic>
        </p:graphicFrame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1003300" y="1327150"/>
            <a:ext cx="1371600" cy="1300163"/>
            <a:chOff x="632" y="836"/>
            <a:chExt cx="864" cy="819"/>
          </a:xfrm>
        </p:grpSpPr>
        <p:graphicFrame>
          <p:nvGraphicFramePr>
            <p:cNvPr id="69649" name="Object 17"/>
            <p:cNvGraphicFramePr>
              <a:graphicFrameLocks noChangeAspect="1"/>
            </p:cNvGraphicFramePr>
            <p:nvPr/>
          </p:nvGraphicFramePr>
          <p:xfrm>
            <a:off x="1208" y="836"/>
            <a:ext cx="288" cy="195"/>
          </p:xfrm>
          <a:graphic>
            <a:graphicData uri="http://schemas.openxmlformats.org/presentationml/2006/ole">
              <p:oleObj spid="_x0000_s1041" name="CorelDRAW" r:id="rId11" imgW="1144080" imgH="756000" progId="">
                <p:embed/>
              </p:oleObj>
            </a:graphicData>
          </a:graphic>
        </p:graphicFrame>
        <p:graphicFrame>
          <p:nvGraphicFramePr>
            <p:cNvPr id="69650" name="Object 18"/>
            <p:cNvGraphicFramePr>
              <a:graphicFrameLocks noChangeAspect="1"/>
            </p:cNvGraphicFramePr>
            <p:nvPr/>
          </p:nvGraphicFramePr>
          <p:xfrm>
            <a:off x="632" y="1460"/>
            <a:ext cx="288" cy="195"/>
          </p:xfrm>
          <a:graphic>
            <a:graphicData uri="http://schemas.openxmlformats.org/presentationml/2006/ole">
              <p:oleObj spid="_x0000_s1042" name="CorelDRAW" r:id="rId12" imgW="1144080" imgH="756000" progId="">
                <p:embed/>
              </p:oleObj>
            </a:graphicData>
          </a:graphic>
        </p:graphicFrame>
      </p:grpSp>
      <p:sp>
        <p:nvSpPr>
          <p:cNvPr id="32803" name="Text Box 35"/>
          <p:cNvSpPr txBox="1">
            <a:spLocks noChangeArrowheads="1"/>
          </p:cNvSpPr>
          <p:nvPr/>
        </p:nvSpPr>
        <p:spPr bwMode="auto">
          <a:xfrm>
            <a:off x="2925763" y="1447800"/>
            <a:ext cx="20907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rgbClr val="A50021"/>
                </a:solidFill>
              </a:rPr>
              <a:t>Low Substrate</a:t>
            </a:r>
          </a:p>
          <a:p>
            <a:r>
              <a:rPr lang="en-GB">
                <a:solidFill>
                  <a:srgbClr val="A50021"/>
                </a:solidFill>
              </a:rPr>
              <a:t>Concentration</a:t>
            </a:r>
          </a:p>
        </p:txBody>
      </p:sp>
      <p:grpSp>
        <p:nvGrpSpPr>
          <p:cNvPr id="4" name="Group 102"/>
          <p:cNvGrpSpPr>
            <a:grpSpLocks/>
          </p:cNvGrpSpPr>
          <p:nvPr/>
        </p:nvGrpSpPr>
        <p:grpSpPr bwMode="auto">
          <a:xfrm>
            <a:off x="4716016" y="1340768"/>
            <a:ext cx="3636963" cy="1939925"/>
            <a:chOff x="3312" y="816"/>
            <a:chExt cx="2291" cy="1222"/>
          </a:xfrm>
        </p:grpSpPr>
        <p:sp>
          <p:nvSpPr>
            <p:cNvPr id="32804" name="AutoShape 36"/>
            <p:cNvSpPr>
              <a:spLocks noChangeArrowheads="1"/>
            </p:cNvSpPr>
            <p:nvPr/>
          </p:nvSpPr>
          <p:spPr bwMode="auto">
            <a:xfrm>
              <a:off x="3312" y="960"/>
              <a:ext cx="816" cy="43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5" name="Group 72"/>
            <p:cNvGrpSpPr>
              <a:grpSpLocks/>
            </p:cNvGrpSpPr>
            <p:nvPr/>
          </p:nvGrpSpPr>
          <p:grpSpPr bwMode="auto">
            <a:xfrm>
              <a:off x="4368" y="816"/>
              <a:ext cx="558" cy="524"/>
              <a:chOff x="4512" y="816"/>
              <a:chExt cx="558" cy="524"/>
            </a:xfrm>
          </p:grpSpPr>
          <p:grpSp>
            <p:nvGrpSpPr>
              <p:cNvPr id="6" name="Group 34"/>
              <p:cNvGrpSpPr>
                <a:grpSpLocks/>
              </p:cNvGrpSpPr>
              <p:nvPr/>
            </p:nvGrpSpPr>
            <p:grpSpPr bwMode="auto">
              <a:xfrm>
                <a:off x="4704" y="1152"/>
                <a:ext cx="366" cy="188"/>
                <a:chOff x="2882" y="1344"/>
                <a:chExt cx="366" cy="188"/>
              </a:xfrm>
            </p:grpSpPr>
            <p:sp>
              <p:nvSpPr>
                <p:cNvPr id="32798" name="Rectangle 30"/>
                <p:cNvSpPr>
                  <a:spLocks noChangeArrowheads="1"/>
                </p:cNvSpPr>
                <p:nvPr/>
              </p:nvSpPr>
              <p:spPr bwMode="auto">
                <a:xfrm>
                  <a:off x="2882" y="147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799" name="Rectangle 31"/>
                <p:cNvSpPr>
                  <a:spLocks noChangeArrowheads="1"/>
                </p:cNvSpPr>
                <p:nvPr/>
              </p:nvSpPr>
              <p:spPr bwMode="auto">
                <a:xfrm>
                  <a:off x="2883" y="134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800" name="Rectangle 32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176" cy="181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7" name="Group 37"/>
              <p:cNvGrpSpPr>
                <a:grpSpLocks/>
              </p:cNvGrpSpPr>
              <p:nvPr/>
            </p:nvGrpSpPr>
            <p:grpSpPr bwMode="auto">
              <a:xfrm>
                <a:off x="4512" y="816"/>
                <a:ext cx="366" cy="188"/>
                <a:chOff x="2882" y="1344"/>
                <a:chExt cx="366" cy="188"/>
              </a:xfrm>
            </p:grpSpPr>
            <p:sp>
              <p:nvSpPr>
                <p:cNvPr id="32806" name="Rectangle 38"/>
                <p:cNvSpPr>
                  <a:spLocks noChangeArrowheads="1"/>
                </p:cNvSpPr>
                <p:nvPr/>
              </p:nvSpPr>
              <p:spPr bwMode="auto">
                <a:xfrm>
                  <a:off x="2882" y="147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807" name="Rectangle 39"/>
                <p:cNvSpPr>
                  <a:spLocks noChangeArrowheads="1"/>
                </p:cNvSpPr>
                <p:nvPr/>
              </p:nvSpPr>
              <p:spPr bwMode="auto">
                <a:xfrm>
                  <a:off x="2883" y="134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808" name="Rectangle 40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176" cy="181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32809" name="Text Box 41"/>
            <p:cNvSpPr txBox="1">
              <a:spLocks noChangeArrowheads="1"/>
            </p:cNvSpPr>
            <p:nvPr/>
          </p:nvSpPr>
          <p:spPr bwMode="auto">
            <a:xfrm>
              <a:off x="3984" y="1392"/>
              <a:ext cx="1619" cy="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GB">
                  <a:solidFill>
                    <a:srgbClr val="000066"/>
                  </a:solidFill>
                </a:rPr>
                <a:t>Low product</a:t>
              </a:r>
            </a:p>
            <a:p>
              <a:pPr>
                <a:lnSpc>
                  <a:spcPct val="85000"/>
                </a:lnSpc>
              </a:pPr>
              <a:r>
                <a:rPr lang="en-GB">
                  <a:solidFill>
                    <a:srgbClr val="000066"/>
                  </a:solidFill>
                </a:rPr>
                <a:t>concentration per </a:t>
              </a:r>
            </a:p>
            <a:p>
              <a:pPr>
                <a:lnSpc>
                  <a:spcPct val="85000"/>
                </a:lnSpc>
              </a:pPr>
              <a:r>
                <a:rPr lang="en-GB">
                  <a:solidFill>
                    <a:srgbClr val="000066"/>
                  </a:solidFill>
                </a:rPr>
                <a:t>unit time</a:t>
              </a:r>
            </a:p>
          </p:txBody>
        </p:sp>
      </p:grpSp>
      <p:grpSp>
        <p:nvGrpSpPr>
          <p:cNvPr id="8" name="Group 67"/>
          <p:cNvGrpSpPr>
            <a:grpSpLocks/>
          </p:cNvGrpSpPr>
          <p:nvPr/>
        </p:nvGrpSpPr>
        <p:grpSpPr bwMode="auto">
          <a:xfrm>
            <a:off x="685800" y="3962400"/>
            <a:ext cx="2057400" cy="1757363"/>
            <a:chOff x="466" y="2085"/>
            <a:chExt cx="1296" cy="1107"/>
          </a:xfrm>
        </p:grpSpPr>
        <p:graphicFrame>
          <p:nvGraphicFramePr>
            <p:cNvPr id="69643" name="Object 11"/>
            <p:cNvGraphicFramePr>
              <a:graphicFrameLocks noChangeAspect="1"/>
            </p:cNvGraphicFramePr>
            <p:nvPr/>
          </p:nvGraphicFramePr>
          <p:xfrm>
            <a:off x="466" y="2229"/>
            <a:ext cx="288" cy="195"/>
          </p:xfrm>
          <a:graphic>
            <a:graphicData uri="http://schemas.openxmlformats.org/presentationml/2006/ole">
              <p:oleObj spid="_x0000_s1035" name="CorelDRAW" r:id="rId13" imgW="1144080" imgH="756000" progId="">
                <p:embed/>
              </p:oleObj>
            </a:graphicData>
          </a:graphic>
        </p:graphicFrame>
        <p:graphicFrame>
          <p:nvGraphicFramePr>
            <p:cNvPr id="69644" name="Object 12"/>
            <p:cNvGraphicFramePr>
              <a:graphicFrameLocks noChangeAspect="1"/>
            </p:cNvGraphicFramePr>
            <p:nvPr/>
          </p:nvGraphicFramePr>
          <p:xfrm>
            <a:off x="1378" y="2805"/>
            <a:ext cx="288" cy="195"/>
          </p:xfrm>
          <a:graphic>
            <a:graphicData uri="http://schemas.openxmlformats.org/presentationml/2006/ole">
              <p:oleObj spid="_x0000_s1036" name="CorelDRAW" r:id="rId14" imgW="1144080" imgH="756000" progId="">
                <p:embed/>
              </p:oleObj>
            </a:graphicData>
          </a:graphic>
        </p:graphicFrame>
        <p:graphicFrame>
          <p:nvGraphicFramePr>
            <p:cNvPr id="69645" name="Object 13"/>
            <p:cNvGraphicFramePr>
              <a:graphicFrameLocks noChangeAspect="1"/>
            </p:cNvGraphicFramePr>
            <p:nvPr/>
          </p:nvGraphicFramePr>
          <p:xfrm>
            <a:off x="994" y="2997"/>
            <a:ext cx="288" cy="195"/>
          </p:xfrm>
          <a:graphic>
            <a:graphicData uri="http://schemas.openxmlformats.org/presentationml/2006/ole">
              <p:oleObj spid="_x0000_s1037" name="CorelDRAW" r:id="rId15" imgW="1144080" imgH="756000" progId="">
                <p:embed/>
              </p:oleObj>
            </a:graphicData>
          </a:graphic>
        </p:graphicFrame>
        <p:graphicFrame>
          <p:nvGraphicFramePr>
            <p:cNvPr id="69646" name="Object 14"/>
            <p:cNvGraphicFramePr>
              <a:graphicFrameLocks noChangeAspect="1"/>
            </p:cNvGraphicFramePr>
            <p:nvPr/>
          </p:nvGraphicFramePr>
          <p:xfrm>
            <a:off x="850" y="2085"/>
            <a:ext cx="288" cy="195"/>
          </p:xfrm>
          <a:graphic>
            <a:graphicData uri="http://schemas.openxmlformats.org/presentationml/2006/ole">
              <p:oleObj spid="_x0000_s1038" name="CorelDRAW" r:id="rId16" imgW="1144080" imgH="756000" progId="">
                <p:embed/>
              </p:oleObj>
            </a:graphicData>
          </a:graphic>
        </p:graphicFrame>
        <p:graphicFrame>
          <p:nvGraphicFramePr>
            <p:cNvPr id="69647" name="Object 15"/>
            <p:cNvGraphicFramePr>
              <a:graphicFrameLocks noChangeAspect="1"/>
            </p:cNvGraphicFramePr>
            <p:nvPr/>
          </p:nvGraphicFramePr>
          <p:xfrm>
            <a:off x="946" y="2517"/>
            <a:ext cx="288" cy="195"/>
          </p:xfrm>
          <a:graphic>
            <a:graphicData uri="http://schemas.openxmlformats.org/presentationml/2006/ole">
              <p:oleObj spid="_x0000_s1039" name="CorelDRAW" r:id="rId17" imgW="1144080" imgH="756000" progId="">
                <p:embed/>
              </p:oleObj>
            </a:graphicData>
          </a:graphic>
        </p:graphicFrame>
        <p:graphicFrame>
          <p:nvGraphicFramePr>
            <p:cNvPr id="69648" name="Object 16"/>
            <p:cNvGraphicFramePr>
              <a:graphicFrameLocks noChangeAspect="1"/>
            </p:cNvGraphicFramePr>
            <p:nvPr/>
          </p:nvGraphicFramePr>
          <p:xfrm>
            <a:off x="1474" y="2373"/>
            <a:ext cx="288" cy="195"/>
          </p:xfrm>
          <a:graphic>
            <a:graphicData uri="http://schemas.openxmlformats.org/presentationml/2006/ole">
              <p:oleObj spid="_x0000_s1040" name="CorelDRAW" r:id="rId18" imgW="1144080" imgH="756000" progId="">
                <p:embed/>
              </p:oleObj>
            </a:graphicData>
          </a:graphic>
        </p:graphicFrame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555625" y="3776663"/>
            <a:ext cx="1930400" cy="2057400"/>
            <a:chOff x="384" y="1968"/>
            <a:chExt cx="1216" cy="1296"/>
          </a:xfrm>
        </p:grpSpPr>
        <p:graphicFrame>
          <p:nvGraphicFramePr>
            <p:cNvPr id="69635" name="Object 3"/>
            <p:cNvGraphicFramePr>
              <a:graphicFrameLocks noChangeAspect="1"/>
            </p:cNvGraphicFramePr>
            <p:nvPr/>
          </p:nvGraphicFramePr>
          <p:xfrm>
            <a:off x="384" y="2160"/>
            <a:ext cx="208" cy="336"/>
          </p:xfrm>
          <a:graphic>
            <a:graphicData uri="http://schemas.openxmlformats.org/presentationml/2006/ole">
              <p:oleObj spid="_x0000_s1027" name="CorelDRAW" r:id="rId19" imgW="826560" imgH="1331640" progId="">
                <p:embed/>
              </p:oleObj>
            </a:graphicData>
          </a:graphic>
        </p:graphicFrame>
        <p:graphicFrame>
          <p:nvGraphicFramePr>
            <p:cNvPr id="69636" name="Object 4"/>
            <p:cNvGraphicFramePr>
              <a:graphicFrameLocks noChangeAspect="1"/>
            </p:cNvGraphicFramePr>
            <p:nvPr/>
          </p:nvGraphicFramePr>
          <p:xfrm>
            <a:off x="1296" y="2736"/>
            <a:ext cx="208" cy="336"/>
          </p:xfrm>
          <a:graphic>
            <a:graphicData uri="http://schemas.openxmlformats.org/presentationml/2006/ole">
              <p:oleObj spid="_x0000_s1028" name="CorelDRAW" r:id="rId20" imgW="826560" imgH="1331640" progId="">
                <p:embed/>
              </p:oleObj>
            </a:graphicData>
          </a:graphic>
        </p:graphicFrame>
        <p:graphicFrame>
          <p:nvGraphicFramePr>
            <p:cNvPr id="69637" name="Object 5"/>
            <p:cNvGraphicFramePr>
              <a:graphicFrameLocks noChangeAspect="1"/>
            </p:cNvGraphicFramePr>
            <p:nvPr/>
          </p:nvGraphicFramePr>
          <p:xfrm>
            <a:off x="912" y="2928"/>
            <a:ext cx="208" cy="336"/>
          </p:xfrm>
          <a:graphic>
            <a:graphicData uri="http://schemas.openxmlformats.org/presentationml/2006/ole">
              <p:oleObj spid="_x0000_s1029" name="CorelDRAW" r:id="rId21" imgW="826560" imgH="1331640" progId="">
                <p:embed/>
              </p:oleObj>
            </a:graphicData>
          </a:graphic>
        </p:graphicFrame>
        <p:graphicFrame>
          <p:nvGraphicFramePr>
            <p:cNvPr id="69638" name="Object 6"/>
            <p:cNvGraphicFramePr>
              <a:graphicFrameLocks noChangeAspect="1"/>
            </p:cNvGraphicFramePr>
            <p:nvPr/>
          </p:nvGraphicFramePr>
          <p:xfrm>
            <a:off x="768" y="2016"/>
            <a:ext cx="208" cy="336"/>
          </p:xfrm>
          <a:graphic>
            <a:graphicData uri="http://schemas.openxmlformats.org/presentationml/2006/ole">
              <p:oleObj spid="_x0000_s1030" name="CorelDRAW" r:id="rId22" imgW="826560" imgH="1331640" progId="">
                <p:embed/>
              </p:oleObj>
            </a:graphicData>
          </a:graphic>
        </p:graphicFrame>
        <p:graphicFrame>
          <p:nvGraphicFramePr>
            <p:cNvPr id="69639" name="Object 7"/>
            <p:cNvGraphicFramePr>
              <a:graphicFrameLocks noChangeAspect="1"/>
            </p:cNvGraphicFramePr>
            <p:nvPr/>
          </p:nvGraphicFramePr>
          <p:xfrm>
            <a:off x="864" y="2448"/>
            <a:ext cx="208" cy="336"/>
          </p:xfrm>
          <a:graphic>
            <a:graphicData uri="http://schemas.openxmlformats.org/presentationml/2006/ole">
              <p:oleObj spid="_x0000_s1031" name="CorelDRAW" r:id="rId23" imgW="826560" imgH="1331640" progId="">
                <p:embed/>
              </p:oleObj>
            </a:graphicData>
          </a:graphic>
        </p:graphicFrame>
        <p:graphicFrame>
          <p:nvGraphicFramePr>
            <p:cNvPr id="69640" name="Object 8"/>
            <p:cNvGraphicFramePr>
              <a:graphicFrameLocks noChangeAspect="1"/>
            </p:cNvGraphicFramePr>
            <p:nvPr/>
          </p:nvGraphicFramePr>
          <p:xfrm>
            <a:off x="1392" y="2304"/>
            <a:ext cx="208" cy="336"/>
          </p:xfrm>
          <a:graphic>
            <a:graphicData uri="http://schemas.openxmlformats.org/presentationml/2006/ole">
              <p:oleObj spid="_x0000_s1032" name="CorelDRAW" r:id="rId24" imgW="826560" imgH="1331640" progId="">
                <p:embed/>
              </p:oleObj>
            </a:graphicData>
          </a:graphic>
        </p:graphicFrame>
        <p:graphicFrame>
          <p:nvGraphicFramePr>
            <p:cNvPr id="69641" name="Object 9"/>
            <p:cNvGraphicFramePr>
              <a:graphicFrameLocks noChangeAspect="1"/>
            </p:cNvGraphicFramePr>
            <p:nvPr/>
          </p:nvGraphicFramePr>
          <p:xfrm>
            <a:off x="1200" y="1968"/>
            <a:ext cx="208" cy="336"/>
          </p:xfrm>
          <a:graphic>
            <a:graphicData uri="http://schemas.openxmlformats.org/presentationml/2006/ole">
              <p:oleObj spid="_x0000_s1033" name="CorelDRAW" r:id="rId25" imgW="826560" imgH="1331640" progId="">
                <p:embed/>
              </p:oleObj>
            </a:graphicData>
          </a:graphic>
        </p:graphicFrame>
        <p:graphicFrame>
          <p:nvGraphicFramePr>
            <p:cNvPr id="69642" name="Object 10"/>
            <p:cNvGraphicFramePr>
              <a:graphicFrameLocks noChangeAspect="1"/>
            </p:cNvGraphicFramePr>
            <p:nvPr/>
          </p:nvGraphicFramePr>
          <p:xfrm>
            <a:off x="528" y="2544"/>
            <a:ext cx="208" cy="336"/>
          </p:xfrm>
          <a:graphic>
            <a:graphicData uri="http://schemas.openxmlformats.org/presentationml/2006/ole">
              <p:oleObj spid="_x0000_s1034" name="CorelDRAW" r:id="rId26" imgW="826560" imgH="1331640" progId="">
                <p:embed/>
              </p:oleObj>
            </a:graphicData>
          </a:graphic>
        </p:graphicFrame>
      </p:grpSp>
      <p:sp>
        <p:nvSpPr>
          <p:cNvPr id="32866" name="Text Box 98"/>
          <p:cNvSpPr txBox="1">
            <a:spLocks noChangeArrowheads="1"/>
          </p:cNvSpPr>
          <p:nvPr/>
        </p:nvSpPr>
        <p:spPr bwMode="auto">
          <a:xfrm>
            <a:off x="2792413" y="4114800"/>
            <a:ext cx="2784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>
                <a:solidFill>
                  <a:srgbClr val="A50021"/>
                </a:solidFill>
              </a:rPr>
              <a:t>Increased Substrate</a:t>
            </a:r>
          </a:p>
          <a:p>
            <a:r>
              <a:rPr lang="en-GB">
                <a:solidFill>
                  <a:srgbClr val="A50021"/>
                </a:solidFill>
              </a:rPr>
              <a:t>Concentration</a:t>
            </a:r>
          </a:p>
        </p:txBody>
      </p:sp>
      <p:grpSp>
        <p:nvGrpSpPr>
          <p:cNvPr id="10" name="Group 103"/>
          <p:cNvGrpSpPr>
            <a:grpSpLocks/>
          </p:cNvGrpSpPr>
          <p:nvPr/>
        </p:nvGrpSpPr>
        <p:grpSpPr bwMode="auto">
          <a:xfrm>
            <a:off x="4860032" y="4077072"/>
            <a:ext cx="3633788" cy="2136775"/>
            <a:chOff x="3456" y="2592"/>
            <a:chExt cx="2289" cy="1346"/>
          </a:xfrm>
        </p:grpSpPr>
        <p:grpSp>
          <p:nvGrpSpPr>
            <p:cNvPr id="11" name="Group 97"/>
            <p:cNvGrpSpPr>
              <a:grpSpLocks/>
            </p:cNvGrpSpPr>
            <p:nvPr/>
          </p:nvGrpSpPr>
          <p:grpSpPr bwMode="auto">
            <a:xfrm>
              <a:off x="4272" y="2592"/>
              <a:ext cx="1182" cy="668"/>
              <a:chOff x="4368" y="2112"/>
              <a:chExt cx="1182" cy="668"/>
            </a:xfrm>
          </p:grpSpPr>
          <p:grpSp>
            <p:nvGrpSpPr>
              <p:cNvPr id="12" name="Group 68"/>
              <p:cNvGrpSpPr>
                <a:grpSpLocks/>
              </p:cNvGrpSpPr>
              <p:nvPr/>
            </p:nvGrpSpPr>
            <p:grpSpPr bwMode="auto">
              <a:xfrm>
                <a:off x="4512" y="2400"/>
                <a:ext cx="366" cy="188"/>
                <a:chOff x="2882" y="1344"/>
                <a:chExt cx="366" cy="188"/>
              </a:xfrm>
            </p:grpSpPr>
            <p:sp>
              <p:nvSpPr>
                <p:cNvPr id="32837" name="Rectangle 69"/>
                <p:cNvSpPr>
                  <a:spLocks noChangeArrowheads="1"/>
                </p:cNvSpPr>
                <p:nvPr/>
              </p:nvSpPr>
              <p:spPr bwMode="auto">
                <a:xfrm>
                  <a:off x="2882" y="147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838" name="Rectangle 70"/>
                <p:cNvSpPr>
                  <a:spLocks noChangeArrowheads="1"/>
                </p:cNvSpPr>
                <p:nvPr/>
              </p:nvSpPr>
              <p:spPr bwMode="auto">
                <a:xfrm>
                  <a:off x="2883" y="134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839" name="Rectangle 71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176" cy="181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3" name="Group 73"/>
              <p:cNvGrpSpPr>
                <a:grpSpLocks/>
              </p:cNvGrpSpPr>
              <p:nvPr/>
            </p:nvGrpSpPr>
            <p:grpSpPr bwMode="auto">
              <a:xfrm>
                <a:off x="4992" y="2400"/>
                <a:ext cx="366" cy="188"/>
                <a:chOff x="2882" y="1344"/>
                <a:chExt cx="366" cy="188"/>
              </a:xfrm>
            </p:grpSpPr>
            <p:sp>
              <p:nvSpPr>
                <p:cNvPr id="32842" name="Rectangle 74"/>
                <p:cNvSpPr>
                  <a:spLocks noChangeArrowheads="1"/>
                </p:cNvSpPr>
                <p:nvPr/>
              </p:nvSpPr>
              <p:spPr bwMode="auto">
                <a:xfrm>
                  <a:off x="2882" y="147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843" name="Rectangle 75"/>
                <p:cNvSpPr>
                  <a:spLocks noChangeArrowheads="1"/>
                </p:cNvSpPr>
                <p:nvPr/>
              </p:nvSpPr>
              <p:spPr bwMode="auto">
                <a:xfrm>
                  <a:off x="2883" y="134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844" name="Rectangle 76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176" cy="181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4" name="Group 77"/>
              <p:cNvGrpSpPr>
                <a:grpSpLocks/>
              </p:cNvGrpSpPr>
              <p:nvPr/>
            </p:nvGrpSpPr>
            <p:grpSpPr bwMode="auto">
              <a:xfrm>
                <a:off x="4752" y="2160"/>
                <a:ext cx="366" cy="188"/>
                <a:chOff x="2882" y="1344"/>
                <a:chExt cx="366" cy="188"/>
              </a:xfrm>
            </p:grpSpPr>
            <p:sp>
              <p:nvSpPr>
                <p:cNvPr id="32846" name="Rectangle 78"/>
                <p:cNvSpPr>
                  <a:spLocks noChangeArrowheads="1"/>
                </p:cNvSpPr>
                <p:nvPr/>
              </p:nvSpPr>
              <p:spPr bwMode="auto">
                <a:xfrm>
                  <a:off x="2882" y="147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847" name="Rectangle 79"/>
                <p:cNvSpPr>
                  <a:spLocks noChangeArrowheads="1"/>
                </p:cNvSpPr>
                <p:nvPr/>
              </p:nvSpPr>
              <p:spPr bwMode="auto">
                <a:xfrm>
                  <a:off x="2883" y="134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848" name="Rectangle 80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176" cy="181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5" name="Group 81"/>
              <p:cNvGrpSpPr>
                <a:grpSpLocks/>
              </p:cNvGrpSpPr>
              <p:nvPr/>
            </p:nvGrpSpPr>
            <p:grpSpPr bwMode="auto">
              <a:xfrm>
                <a:off x="4368" y="2112"/>
                <a:ext cx="366" cy="188"/>
                <a:chOff x="2882" y="1344"/>
                <a:chExt cx="366" cy="188"/>
              </a:xfrm>
            </p:grpSpPr>
            <p:sp>
              <p:nvSpPr>
                <p:cNvPr id="32850" name="Rectangle 82"/>
                <p:cNvSpPr>
                  <a:spLocks noChangeArrowheads="1"/>
                </p:cNvSpPr>
                <p:nvPr/>
              </p:nvSpPr>
              <p:spPr bwMode="auto">
                <a:xfrm>
                  <a:off x="2882" y="147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851" name="Rectangle 83"/>
                <p:cNvSpPr>
                  <a:spLocks noChangeArrowheads="1"/>
                </p:cNvSpPr>
                <p:nvPr/>
              </p:nvSpPr>
              <p:spPr bwMode="auto">
                <a:xfrm>
                  <a:off x="2883" y="134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852" name="Rectangle 84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176" cy="181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6" name="Group 85"/>
              <p:cNvGrpSpPr>
                <a:grpSpLocks/>
              </p:cNvGrpSpPr>
              <p:nvPr/>
            </p:nvGrpSpPr>
            <p:grpSpPr bwMode="auto">
              <a:xfrm>
                <a:off x="5184" y="2112"/>
                <a:ext cx="366" cy="188"/>
                <a:chOff x="2882" y="1344"/>
                <a:chExt cx="366" cy="188"/>
              </a:xfrm>
            </p:grpSpPr>
            <p:sp>
              <p:nvSpPr>
                <p:cNvPr id="32854" name="Rectangle 86"/>
                <p:cNvSpPr>
                  <a:spLocks noChangeArrowheads="1"/>
                </p:cNvSpPr>
                <p:nvPr/>
              </p:nvSpPr>
              <p:spPr bwMode="auto">
                <a:xfrm>
                  <a:off x="2882" y="147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855" name="Rectangle 87"/>
                <p:cNvSpPr>
                  <a:spLocks noChangeArrowheads="1"/>
                </p:cNvSpPr>
                <p:nvPr/>
              </p:nvSpPr>
              <p:spPr bwMode="auto">
                <a:xfrm>
                  <a:off x="2883" y="134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856" name="Rectangle 88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176" cy="181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7" name="Group 89"/>
              <p:cNvGrpSpPr>
                <a:grpSpLocks/>
              </p:cNvGrpSpPr>
              <p:nvPr/>
            </p:nvGrpSpPr>
            <p:grpSpPr bwMode="auto">
              <a:xfrm>
                <a:off x="4608" y="2592"/>
                <a:ext cx="366" cy="188"/>
                <a:chOff x="2882" y="1344"/>
                <a:chExt cx="366" cy="188"/>
              </a:xfrm>
            </p:grpSpPr>
            <p:sp>
              <p:nvSpPr>
                <p:cNvPr id="32858" name="Rectangle 90"/>
                <p:cNvSpPr>
                  <a:spLocks noChangeArrowheads="1"/>
                </p:cNvSpPr>
                <p:nvPr/>
              </p:nvSpPr>
              <p:spPr bwMode="auto">
                <a:xfrm>
                  <a:off x="2882" y="147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859" name="Rectangle 91"/>
                <p:cNvSpPr>
                  <a:spLocks noChangeArrowheads="1"/>
                </p:cNvSpPr>
                <p:nvPr/>
              </p:nvSpPr>
              <p:spPr bwMode="auto">
                <a:xfrm>
                  <a:off x="2883" y="134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2860" name="Rectangle 92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176" cy="181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32867" name="AutoShape 99"/>
            <p:cNvSpPr>
              <a:spLocks noChangeArrowheads="1"/>
            </p:cNvSpPr>
            <p:nvPr/>
          </p:nvSpPr>
          <p:spPr bwMode="auto">
            <a:xfrm>
              <a:off x="3456" y="2736"/>
              <a:ext cx="816" cy="432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2868" name="Text Box 100"/>
            <p:cNvSpPr txBox="1">
              <a:spLocks noChangeArrowheads="1"/>
            </p:cNvSpPr>
            <p:nvPr/>
          </p:nvSpPr>
          <p:spPr bwMode="auto">
            <a:xfrm>
              <a:off x="3754" y="3292"/>
              <a:ext cx="1991" cy="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GB">
                  <a:solidFill>
                    <a:srgbClr val="000066"/>
                  </a:solidFill>
                </a:rPr>
                <a:t>More product </a:t>
              </a:r>
            </a:p>
            <a:p>
              <a:pPr>
                <a:lnSpc>
                  <a:spcPct val="85000"/>
                </a:lnSpc>
              </a:pPr>
              <a:r>
                <a:rPr lang="en-GB">
                  <a:solidFill>
                    <a:srgbClr val="000066"/>
                  </a:solidFill>
                </a:rPr>
                <a:t>formation;</a:t>
              </a:r>
            </a:p>
            <a:p>
              <a:pPr>
                <a:lnSpc>
                  <a:spcPct val="85000"/>
                </a:lnSpc>
              </a:pPr>
              <a:r>
                <a:rPr lang="en-GB">
                  <a:solidFill>
                    <a:srgbClr val="000066"/>
                  </a:solidFill>
                </a:rPr>
                <a:t>increased reaction rate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3" dur="500"/>
                                        <p:tgtEl>
                                          <p:spTgt spid="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32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 autoUpdateAnimBg="0"/>
      <p:bldP spid="32803" grpId="0" autoUpdateAnimBg="0"/>
      <p:bldP spid="32866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7"/>
          <p:cNvGrpSpPr>
            <a:grpSpLocks/>
          </p:cNvGrpSpPr>
          <p:nvPr/>
        </p:nvGrpSpPr>
        <p:grpSpPr bwMode="auto">
          <a:xfrm>
            <a:off x="479425" y="1185863"/>
            <a:ext cx="2006600" cy="1828800"/>
            <a:chOff x="720" y="768"/>
            <a:chExt cx="1264" cy="1152"/>
          </a:xfrm>
        </p:grpSpPr>
        <p:graphicFrame>
          <p:nvGraphicFramePr>
            <p:cNvPr id="33796" name="Object 4"/>
            <p:cNvGraphicFramePr>
              <a:graphicFrameLocks noChangeAspect="1"/>
            </p:cNvGraphicFramePr>
            <p:nvPr/>
          </p:nvGraphicFramePr>
          <p:xfrm>
            <a:off x="912" y="864"/>
            <a:ext cx="208" cy="336"/>
          </p:xfrm>
          <a:graphic>
            <a:graphicData uri="http://schemas.openxmlformats.org/presentationml/2006/ole">
              <p:oleObj spid="_x0000_s2080" name="CorelDRAW" r:id="rId3" imgW="826560" imgH="1331640" progId="">
                <p:embed/>
              </p:oleObj>
            </a:graphicData>
          </a:graphic>
        </p:graphicFrame>
        <p:graphicFrame>
          <p:nvGraphicFramePr>
            <p:cNvPr id="33805" name="Object 13"/>
            <p:cNvGraphicFramePr>
              <a:graphicFrameLocks noChangeAspect="1"/>
            </p:cNvGraphicFramePr>
            <p:nvPr/>
          </p:nvGraphicFramePr>
          <p:xfrm>
            <a:off x="720" y="1200"/>
            <a:ext cx="208" cy="336"/>
          </p:xfrm>
          <a:graphic>
            <a:graphicData uri="http://schemas.openxmlformats.org/presentationml/2006/ole">
              <p:oleObj spid="_x0000_s2081" name="CorelDRAW" r:id="rId4" imgW="826560" imgH="1331640" progId="">
                <p:embed/>
              </p:oleObj>
            </a:graphicData>
          </a:graphic>
        </p:graphicFrame>
        <p:graphicFrame>
          <p:nvGraphicFramePr>
            <p:cNvPr id="33808" name="Object 16"/>
            <p:cNvGraphicFramePr>
              <a:graphicFrameLocks noChangeAspect="1"/>
            </p:cNvGraphicFramePr>
            <p:nvPr/>
          </p:nvGraphicFramePr>
          <p:xfrm>
            <a:off x="1728" y="864"/>
            <a:ext cx="208" cy="336"/>
          </p:xfrm>
          <a:graphic>
            <a:graphicData uri="http://schemas.openxmlformats.org/presentationml/2006/ole">
              <p:oleObj spid="_x0000_s2082" name="CorelDRAW" r:id="rId5" imgW="826560" imgH="1331640" progId="">
                <p:embed/>
              </p:oleObj>
            </a:graphicData>
          </a:graphic>
        </p:graphicFrame>
        <p:graphicFrame>
          <p:nvGraphicFramePr>
            <p:cNvPr id="33811" name="Object 19"/>
            <p:cNvGraphicFramePr>
              <a:graphicFrameLocks noChangeAspect="1"/>
            </p:cNvGraphicFramePr>
            <p:nvPr/>
          </p:nvGraphicFramePr>
          <p:xfrm>
            <a:off x="1200" y="1200"/>
            <a:ext cx="208" cy="336"/>
          </p:xfrm>
          <a:graphic>
            <a:graphicData uri="http://schemas.openxmlformats.org/presentationml/2006/ole">
              <p:oleObj spid="_x0000_s2083" name="CorelDRAW" r:id="rId6" imgW="826560" imgH="1331640" progId="">
                <p:embed/>
              </p:oleObj>
            </a:graphicData>
          </a:graphic>
        </p:graphicFrame>
        <p:graphicFrame>
          <p:nvGraphicFramePr>
            <p:cNvPr id="33814" name="Object 22"/>
            <p:cNvGraphicFramePr>
              <a:graphicFrameLocks noChangeAspect="1"/>
            </p:cNvGraphicFramePr>
            <p:nvPr/>
          </p:nvGraphicFramePr>
          <p:xfrm>
            <a:off x="912" y="1584"/>
            <a:ext cx="208" cy="336"/>
          </p:xfrm>
          <a:graphic>
            <a:graphicData uri="http://schemas.openxmlformats.org/presentationml/2006/ole">
              <p:oleObj spid="_x0000_s2084" name="CorelDRAW" r:id="rId7" imgW="826560" imgH="1331640" progId="">
                <p:embed/>
              </p:oleObj>
            </a:graphicData>
          </a:graphic>
        </p:graphicFrame>
        <p:graphicFrame>
          <p:nvGraphicFramePr>
            <p:cNvPr id="33817" name="Object 25"/>
            <p:cNvGraphicFramePr>
              <a:graphicFrameLocks noChangeAspect="1"/>
            </p:cNvGraphicFramePr>
            <p:nvPr/>
          </p:nvGraphicFramePr>
          <p:xfrm>
            <a:off x="1440" y="1536"/>
            <a:ext cx="208" cy="336"/>
          </p:xfrm>
          <a:graphic>
            <a:graphicData uri="http://schemas.openxmlformats.org/presentationml/2006/ole">
              <p:oleObj spid="_x0000_s2085" name="CorelDRAW" r:id="rId8" imgW="826560" imgH="1331640" progId="">
                <p:embed/>
              </p:oleObj>
            </a:graphicData>
          </a:graphic>
        </p:graphicFrame>
        <p:graphicFrame>
          <p:nvGraphicFramePr>
            <p:cNvPr id="33820" name="Object 28"/>
            <p:cNvGraphicFramePr>
              <a:graphicFrameLocks noChangeAspect="1"/>
            </p:cNvGraphicFramePr>
            <p:nvPr/>
          </p:nvGraphicFramePr>
          <p:xfrm>
            <a:off x="1776" y="1248"/>
            <a:ext cx="208" cy="336"/>
          </p:xfrm>
          <a:graphic>
            <a:graphicData uri="http://schemas.openxmlformats.org/presentationml/2006/ole">
              <p:oleObj spid="_x0000_s2086" name="CorelDRAW" r:id="rId9" imgW="826560" imgH="1331640" progId="">
                <p:embed/>
              </p:oleObj>
            </a:graphicData>
          </a:graphic>
        </p:graphicFrame>
        <p:graphicFrame>
          <p:nvGraphicFramePr>
            <p:cNvPr id="33823" name="Object 31"/>
            <p:cNvGraphicFramePr>
              <a:graphicFrameLocks noChangeAspect="1"/>
            </p:cNvGraphicFramePr>
            <p:nvPr/>
          </p:nvGraphicFramePr>
          <p:xfrm>
            <a:off x="1344" y="768"/>
            <a:ext cx="208" cy="336"/>
          </p:xfrm>
          <a:graphic>
            <a:graphicData uri="http://schemas.openxmlformats.org/presentationml/2006/ole">
              <p:oleObj spid="_x0000_s2087" name="CorelDRAW" r:id="rId10" imgW="826560" imgH="1331640" progId="">
                <p:embed/>
              </p:oleObj>
            </a:graphicData>
          </a:graphic>
        </p:graphicFrame>
      </p:grpSp>
      <p:grpSp>
        <p:nvGrpSpPr>
          <p:cNvPr id="3" name="Group 148"/>
          <p:cNvGrpSpPr>
            <a:grpSpLocks/>
          </p:cNvGrpSpPr>
          <p:nvPr/>
        </p:nvGrpSpPr>
        <p:grpSpPr bwMode="auto">
          <a:xfrm>
            <a:off x="609600" y="1295400"/>
            <a:ext cx="2133600" cy="1604963"/>
            <a:chOff x="802" y="837"/>
            <a:chExt cx="1344" cy="1011"/>
          </a:xfrm>
        </p:grpSpPr>
        <p:graphicFrame>
          <p:nvGraphicFramePr>
            <p:cNvPr id="33797" name="Object 5"/>
            <p:cNvGraphicFramePr>
              <a:graphicFrameLocks noChangeAspect="1"/>
            </p:cNvGraphicFramePr>
            <p:nvPr/>
          </p:nvGraphicFramePr>
          <p:xfrm>
            <a:off x="994" y="933"/>
            <a:ext cx="288" cy="195"/>
          </p:xfrm>
          <a:graphic>
            <a:graphicData uri="http://schemas.openxmlformats.org/presentationml/2006/ole">
              <p:oleObj spid="_x0000_s2072" name="CorelDRAW" r:id="rId11" imgW="1144080" imgH="756000" progId="">
                <p:embed/>
              </p:oleObj>
            </a:graphicData>
          </a:graphic>
        </p:graphicFrame>
        <p:graphicFrame>
          <p:nvGraphicFramePr>
            <p:cNvPr id="33806" name="Object 14"/>
            <p:cNvGraphicFramePr>
              <a:graphicFrameLocks noChangeAspect="1"/>
            </p:cNvGraphicFramePr>
            <p:nvPr/>
          </p:nvGraphicFramePr>
          <p:xfrm>
            <a:off x="802" y="1269"/>
            <a:ext cx="288" cy="195"/>
          </p:xfrm>
          <a:graphic>
            <a:graphicData uri="http://schemas.openxmlformats.org/presentationml/2006/ole">
              <p:oleObj spid="_x0000_s2073" name="CorelDRAW" r:id="rId12" imgW="1144080" imgH="756000" progId="">
                <p:embed/>
              </p:oleObj>
            </a:graphicData>
          </a:graphic>
        </p:graphicFrame>
        <p:graphicFrame>
          <p:nvGraphicFramePr>
            <p:cNvPr id="33809" name="Object 17"/>
            <p:cNvGraphicFramePr>
              <a:graphicFrameLocks noChangeAspect="1"/>
            </p:cNvGraphicFramePr>
            <p:nvPr/>
          </p:nvGraphicFramePr>
          <p:xfrm>
            <a:off x="1810" y="933"/>
            <a:ext cx="288" cy="195"/>
          </p:xfrm>
          <a:graphic>
            <a:graphicData uri="http://schemas.openxmlformats.org/presentationml/2006/ole">
              <p:oleObj spid="_x0000_s2074" name="CorelDRAW" r:id="rId13" imgW="1144080" imgH="756000" progId="">
                <p:embed/>
              </p:oleObj>
            </a:graphicData>
          </a:graphic>
        </p:graphicFrame>
        <p:graphicFrame>
          <p:nvGraphicFramePr>
            <p:cNvPr id="33812" name="Object 20"/>
            <p:cNvGraphicFramePr>
              <a:graphicFrameLocks noChangeAspect="1"/>
            </p:cNvGraphicFramePr>
            <p:nvPr/>
          </p:nvGraphicFramePr>
          <p:xfrm>
            <a:off x="1282" y="1269"/>
            <a:ext cx="288" cy="195"/>
          </p:xfrm>
          <a:graphic>
            <a:graphicData uri="http://schemas.openxmlformats.org/presentationml/2006/ole">
              <p:oleObj spid="_x0000_s2075" name="CorelDRAW" r:id="rId14" imgW="1144080" imgH="756000" progId="">
                <p:embed/>
              </p:oleObj>
            </a:graphicData>
          </a:graphic>
        </p:graphicFrame>
        <p:graphicFrame>
          <p:nvGraphicFramePr>
            <p:cNvPr id="33815" name="Object 23"/>
            <p:cNvGraphicFramePr>
              <a:graphicFrameLocks noChangeAspect="1"/>
            </p:cNvGraphicFramePr>
            <p:nvPr/>
          </p:nvGraphicFramePr>
          <p:xfrm>
            <a:off x="994" y="1653"/>
            <a:ext cx="288" cy="195"/>
          </p:xfrm>
          <a:graphic>
            <a:graphicData uri="http://schemas.openxmlformats.org/presentationml/2006/ole">
              <p:oleObj spid="_x0000_s2076" name="CorelDRAW" r:id="rId15" imgW="1144080" imgH="756000" progId="">
                <p:embed/>
              </p:oleObj>
            </a:graphicData>
          </a:graphic>
        </p:graphicFrame>
        <p:graphicFrame>
          <p:nvGraphicFramePr>
            <p:cNvPr id="33818" name="Object 26"/>
            <p:cNvGraphicFramePr>
              <a:graphicFrameLocks noChangeAspect="1"/>
            </p:cNvGraphicFramePr>
            <p:nvPr/>
          </p:nvGraphicFramePr>
          <p:xfrm>
            <a:off x="1522" y="1605"/>
            <a:ext cx="288" cy="195"/>
          </p:xfrm>
          <a:graphic>
            <a:graphicData uri="http://schemas.openxmlformats.org/presentationml/2006/ole">
              <p:oleObj spid="_x0000_s2077" name="CorelDRAW" r:id="rId16" imgW="1144080" imgH="756000" progId="">
                <p:embed/>
              </p:oleObj>
            </a:graphicData>
          </a:graphic>
        </p:graphicFrame>
        <p:graphicFrame>
          <p:nvGraphicFramePr>
            <p:cNvPr id="33821" name="Object 29"/>
            <p:cNvGraphicFramePr>
              <a:graphicFrameLocks noChangeAspect="1"/>
            </p:cNvGraphicFramePr>
            <p:nvPr/>
          </p:nvGraphicFramePr>
          <p:xfrm>
            <a:off x="1858" y="1317"/>
            <a:ext cx="288" cy="195"/>
          </p:xfrm>
          <a:graphic>
            <a:graphicData uri="http://schemas.openxmlformats.org/presentationml/2006/ole">
              <p:oleObj spid="_x0000_s2078" name="CorelDRAW" r:id="rId17" imgW="1144080" imgH="756000" progId="">
                <p:embed/>
              </p:oleObj>
            </a:graphicData>
          </a:graphic>
        </p:graphicFrame>
        <p:graphicFrame>
          <p:nvGraphicFramePr>
            <p:cNvPr id="33824" name="Object 32"/>
            <p:cNvGraphicFramePr>
              <a:graphicFrameLocks noChangeAspect="1"/>
            </p:cNvGraphicFramePr>
            <p:nvPr/>
          </p:nvGraphicFramePr>
          <p:xfrm>
            <a:off x="1426" y="837"/>
            <a:ext cx="288" cy="195"/>
          </p:xfrm>
          <a:graphic>
            <a:graphicData uri="http://schemas.openxmlformats.org/presentationml/2006/ole">
              <p:oleObj spid="_x0000_s2079" name="CorelDRAW" r:id="rId18" imgW="1144080" imgH="756000" progId="">
                <p:embed/>
              </p:oleObj>
            </a:graphicData>
          </a:graphic>
        </p:graphicFrame>
      </p:grpSp>
      <p:grpSp>
        <p:nvGrpSpPr>
          <p:cNvPr id="4" name="Group 149"/>
          <p:cNvGrpSpPr>
            <a:grpSpLocks/>
          </p:cNvGrpSpPr>
          <p:nvPr/>
        </p:nvGrpSpPr>
        <p:grpSpPr bwMode="auto">
          <a:xfrm>
            <a:off x="609600" y="3733800"/>
            <a:ext cx="2006600" cy="1828800"/>
            <a:chOff x="672" y="2208"/>
            <a:chExt cx="1264" cy="1152"/>
          </a:xfrm>
        </p:grpSpPr>
        <p:graphicFrame>
          <p:nvGraphicFramePr>
            <p:cNvPr id="33850" name="Object 58"/>
            <p:cNvGraphicFramePr>
              <a:graphicFrameLocks noChangeAspect="1"/>
            </p:cNvGraphicFramePr>
            <p:nvPr/>
          </p:nvGraphicFramePr>
          <p:xfrm>
            <a:off x="864" y="2304"/>
            <a:ext cx="208" cy="336"/>
          </p:xfrm>
          <a:graphic>
            <a:graphicData uri="http://schemas.openxmlformats.org/presentationml/2006/ole">
              <p:oleObj spid="_x0000_s2064" name="CorelDRAW" r:id="rId19" imgW="826560" imgH="1331640" progId="">
                <p:embed/>
              </p:oleObj>
            </a:graphicData>
          </a:graphic>
        </p:graphicFrame>
        <p:graphicFrame>
          <p:nvGraphicFramePr>
            <p:cNvPr id="33853" name="Object 61"/>
            <p:cNvGraphicFramePr>
              <a:graphicFrameLocks noChangeAspect="1"/>
            </p:cNvGraphicFramePr>
            <p:nvPr/>
          </p:nvGraphicFramePr>
          <p:xfrm>
            <a:off x="672" y="2640"/>
            <a:ext cx="208" cy="336"/>
          </p:xfrm>
          <a:graphic>
            <a:graphicData uri="http://schemas.openxmlformats.org/presentationml/2006/ole">
              <p:oleObj spid="_x0000_s2065" name="CorelDRAW" r:id="rId20" imgW="826560" imgH="1331640" progId="">
                <p:embed/>
              </p:oleObj>
            </a:graphicData>
          </a:graphic>
        </p:graphicFrame>
        <p:graphicFrame>
          <p:nvGraphicFramePr>
            <p:cNvPr id="33856" name="Object 64"/>
            <p:cNvGraphicFramePr>
              <a:graphicFrameLocks noChangeAspect="1"/>
            </p:cNvGraphicFramePr>
            <p:nvPr/>
          </p:nvGraphicFramePr>
          <p:xfrm>
            <a:off x="1680" y="2304"/>
            <a:ext cx="208" cy="336"/>
          </p:xfrm>
          <a:graphic>
            <a:graphicData uri="http://schemas.openxmlformats.org/presentationml/2006/ole">
              <p:oleObj spid="_x0000_s2066" name="CorelDRAW" r:id="rId21" imgW="826560" imgH="1331640" progId="">
                <p:embed/>
              </p:oleObj>
            </a:graphicData>
          </a:graphic>
        </p:graphicFrame>
        <p:graphicFrame>
          <p:nvGraphicFramePr>
            <p:cNvPr id="33859" name="Object 67"/>
            <p:cNvGraphicFramePr>
              <a:graphicFrameLocks noChangeAspect="1"/>
            </p:cNvGraphicFramePr>
            <p:nvPr/>
          </p:nvGraphicFramePr>
          <p:xfrm>
            <a:off x="1152" y="2640"/>
            <a:ext cx="208" cy="336"/>
          </p:xfrm>
          <a:graphic>
            <a:graphicData uri="http://schemas.openxmlformats.org/presentationml/2006/ole">
              <p:oleObj spid="_x0000_s2067" name="CorelDRAW" r:id="rId22" imgW="826560" imgH="1331640" progId="">
                <p:embed/>
              </p:oleObj>
            </a:graphicData>
          </a:graphic>
        </p:graphicFrame>
        <p:graphicFrame>
          <p:nvGraphicFramePr>
            <p:cNvPr id="33862" name="Object 70"/>
            <p:cNvGraphicFramePr>
              <a:graphicFrameLocks noChangeAspect="1"/>
            </p:cNvGraphicFramePr>
            <p:nvPr/>
          </p:nvGraphicFramePr>
          <p:xfrm>
            <a:off x="864" y="3024"/>
            <a:ext cx="208" cy="336"/>
          </p:xfrm>
          <a:graphic>
            <a:graphicData uri="http://schemas.openxmlformats.org/presentationml/2006/ole">
              <p:oleObj spid="_x0000_s2068" name="CorelDRAW" r:id="rId23" imgW="826560" imgH="1331640" progId="">
                <p:embed/>
              </p:oleObj>
            </a:graphicData>
          </a:graphic>
        </p:graphicFrame>
        <p:graphicFrame>
          <p:nvGraphicFramePr>
            <p:cNvPr id="33865" name="Object 73"/>
            <p:cNvGraphicFramePr>
              <a:graphicFrameLocks noChangeAspect="1"/>
            </p:cNvGraphicFramePr>
            <p:nvPr/>
          </p:nvGraphicFramePr>
          <p:xfrm>
            <a:off x="1392" y="2976"/>
            <a:ext cx="208" cy="336"/>
          </p:xfrm>
          <a:graphic>
            <a:graphicData uri="http://schemas.openxmlformats.org/presentationml/2006/ole">
              <p:oleObj spid="_x0000_s2069" name="CorelDRAW" r:id="rId24" imgW="826560" imgH="1331640" progId="">
                <p:embed/>
              </p:oleObj>
            </a:graphicData>
          </a:graphic>
        </p:graphicFrame>
        <p:graphicFrame>
          <p:nvGraphicFramePr>
            <p:cNvPr id="33868" name="Object 76"/>
            <p:cNvGraphicFramePr>
              <a:graphicFrameLocks noChangeAspect="1"/>
            </p:cNvGraphicFramePr>
            <p:nvPr/>
          </p:nvGraphicFramePr>
          <p:xfrm>
            <a:off x="1728" y="2688"/>
            <a:ext cx="208" cy="336"/>
          </p:xfrm>
          <a:graphic>
            <a:graphicData uri="http://schemas.openxmlformats.org/presentationml/2006/ole">
              <p:oleObj spid="_x0000_s2070" name="CorelDRAW" r:id="rId25" imgW="826560" imgH="1331640" progId="">
                <p:embed/>
              </p:oleObj>
            </a:graphicData>
          </a:graphic>
        </p:graphicFrame>
        <p:graphicFrame>
          <p:nvGraphicFramePr>
            <p:cNvPr id="33871" name="Object 79"/>
            <p:cNvGraphicFramePr>
              <a:graphicFrameLocks noChangeAspect="1"/>
            </p:cNvGraphicFramePr>
            <p:nvPr/>
          </p:nvGraphicFramePr>
          <p:xfrm>
            <a:off x="1296" y="2208"/>
            <a:ext cx="208" cy="336"/>
          </p:xfrm>
          <a:graphic>
            <a:graphicData uri="http://schemas.openxmlformats.org/presentationml/2006/ole">
              <p:oleObj spid="_x0000_s2071" name="CorelDRAW" r:id="rId26" imgW="826560" imgH="1331640" progId="">
                <p:embed/>
              </p:oleObj>
            </a:graphicData>
          </a:graphic>
        </p:graphicFrame>
      </p:grpSp>
      <p:grpSp>
        <p:nvGrpSpPr>
          <p:cNvPr id="5" name="Group 150"/>
          <p:cNvGrpSpPr>
            <a:grpSpLocks/>
          </p:cNvGrpSpPr>
          <p:nvPr/>
        </p:nvGrpSpPr>
        <p:grpSpPr bwMode="auto">
          <a:xfrm>
            <a:off x="304800" y="3657600"/>
            <a:ext cx="2743200" cy="2214563"/>
            <a:chOff x="480" y="2160"/>
            <a:chExt cx="1728" cy="1395"/>
          </a:xfrm>
        </p:grpSpPr>
        <p:graphicFrame>
          <p:nvGraphicFramePr>
            <p:cNvPr id="33794" name="Object 2"/>
            <p:cNvGraphicFramePr>
              <a:graphicFrameLocks noChangeAspect="1"/>
            </p:cNvGraphicFramePr>
            <p:nvPr/>
          </p:nvGraphicFramePr>
          <p:xfrm>
            <a:off x="528" y="3072"/>
            <a:ext cx="288" cy="195"/>
          </p:xfrm>
          <a:graphic>
            <a:graphicData uri="http://schemas.openxmlformats.org/presentationml/2006/ole">
              <p:oleObj spid="_x0000_s2051" name="CorelDRAW" r:id="rId27" imgW="1144080" imgH="756000" progId="">
                <p:embed/>
              </p:oleObj>
            </a:graphicData>
          </a:graphic>
        </p:graphicFrame>
        <p:graphicFrame>
          <p:nvGraphicFramePr>
            <p:cNvPr id="33851" name="Object 59"/>
            <p:cNvGraphicFramePr>
              <a:graphicFrameLocks noChangeAspect="1"/>
            </p:cNvGraphicFramePr>
            <p:nvPr/>
          </p:nvGraphicFramePr>
          <p:xfrm>
            <a:off x="946" y="2373"/>
            <a:ext cx="288" cy="195"/>
          </p:xfrm>
          <a:graphic>
            <a:graphicData uri="http://schemas.openxmlformats.org/presentationml/2006/ole">
              <p:oleObj spid="_x0000_s2052" name="CorelDRAW" r:id="rId28" imgW="1144080" imgH="756000" progId="">
                <p:embed/>
              </p:oleObj>
            </a:graphicData>
          </a:graphic>
        </p:graphicFrame>
        <p:graphicFrame>
          <p:nvGraphicFramePr>
            <p:cNvPr id="33854" name="Object 62"/>
            <p:cNvGraphicFramePr>
              <a:graphicFrameLocks noChangeAspect="1"/>
            </p:cNvGraphicFramePr>
            <p:nvPr/>
          </p:nvGraphicFramePr>
          <p:xfrm>
            <a:off x="754" y="2709"/>
            <a:ext cx="288" cy="195"/>
          </p:xfrm>
          <a:graphic>
            <a:graphicData uri="http://schemas.openxmlformats.org/presentationml/2006/ole">
              <p:oleObj spid="_x0000_s2053" name="CorelDRAW" r:id="rId29" imgW="1144080" imgH="756000" progId="">
                <p:embed/>
              </p:oleObj>
            </a:graphicData>
          </a:graphic>
        </p:graphicFrame>
        <p:graphicFrame>
          <p:nvGraphicFramePr>
            <p:cNvPr id="33857" name="Object 65"/>
            <p:cNvGraphicFramePr>
              <a:graphicFrameLocks noChangeAspect="1"/>
            </p:cNvGraphicFramePr>
            <p:nvPr/>
          </p:nvGraphicFramePr>
          <p:xfrm>
            <a:off x="1762" y="2373"/>
            <a:ext cx="288" cy="195"/>
          </p:xfrm>
          <a:graphic>
            <a:graphicData uri="http://schemas.openxmlformats.org/presentationml/2006/ole">
              <p:oleObj spid="_x0000_s2054" name="CorelDRAW" r:id="rId30" imgW="1144080" imgH="756000" progId="">
                <p:embed/>
              </p:oleObj>
            </a:graphicData>
          </a:graphic>
        </p:graphicFrame>
        <p:graphicFrame>
          <p:nvGraphicFramePr>
            <p:cNvPr id="33860" name="Object 68"/>
            <p:cNvGraphicFramePr>
              <a:graphicFrameLocks noChangeAspect="1"/>
            </p:cNvGraphicFramePr>
            <p:nvPr/>
          </p:nvGraphicFramePr>
          <p:xfrm>
            <a:off x="1234" y="2709"/>
            <a:ext cx="288" cy="195"/>
          </p:xfrm>
          <a:graphic>
            <a:graphicData uri="http://schemas.openxmlformats.org/presentationml/2006/ole">
              <p:oleObj spid="_x0000_s2055" name="CorelDRAW" r:id="rId31" imgW="1144080" imgH="756000" progId="">
                <p:embed/>
              </p:oleObj>
            </a:graphicData>
          </a:graphic>
        </p:graphicFrame>
        <p:graphicFrame>
          <p:nvGraphicFramePr>
            <p:cNvPr id="33863" name="Object 71"/>
            <p:cNvGraphicFramePr>
              <a:graphicFrameLocks noChangeAspect="1"/>
            </p:cNvGraphicFramePr>
            <p:nvPr/>
          </p:nvGraphicFramePr>
          <p:xfrm>
            <a:off x="946" y="3093"/>
            <a:ext cx="288" cy="195"/>
          </p:xfrm>
          <a:graphic>
            <a:graphicData uri="http://schemas.openxmlformats.org/presentationml/2006/ole">
              <p:oleObj spid="_x0000_s2056" name="CorelDRAW" r:id="rId32" imgW="1144080" imgH="756000" progId="">
                <p:embed/>
              </p:oleObj>
            </a:graphicData>
          </a:graphic>
        </p:graphicFrame>
        <p:graphicFrame>
          <p:nvGraphicFramePr>
            <p:cNvPr id="33866" name="Object 74"/>
            <p:cNvGraphicFramePr>
              <a:graphicFrameLocks noChangeAspect="1"/>
            </p:cNvGraphicFramePr>
            <p:nvPr/>
          </p:nvGraphicFramePr>
          <p:xfrm>
            <a:off x="1474" y="3045"/>
            <a:ext cx="288" cy="195"/>
          </p:xfrm>
          <a:graphic>
            <a:graphicData uri="http://schemas.openxmlformats.org/presentationml/2006/ole">
              <p:oleObj spid="_x0000_s2057" name="CorelDRAW" r:id="rId33" imgW="1144080" imgH="756000" progId="">
                <p:embed/>
              </p:oleObj>
            </a:graphicData>
          </a:graphic>
        </p:graphicFrame>
        <p:graphicFrame>
          <p:nvGraphicFramePr>
            <p:cNvPr id="33869" name="Object 77"/>
            <p:cNvGraphicFramePr>
              <a:graphicFrameLocks noChangeAspect="1"/>
            </p:cNvGraphicFramePr>
            <p:nvPr/>
          </p:nvGraphicFramePr>
          <p:xfrm>
            <a:off x="1810" y="2757"/>
            <a:ext cx="288" cy="195"/>
          </p:xfrm>
          <a:graphic>
            <a:graphicData uri="http://schemas.openxmlformats.org/presentationml/2006/ole">
              <p:oleObj spid="_x0000_s2058" name="CorelDRAW" r:id="rId34" imgW="1144080" imgH="756000" progId="">
                <p:embed/>
              </p:oleObj>
            </a:graphicData>
          </a:graphic>
        </p:graphicFrame>
        <p:graphicFrame>
          <p:nvGraphicFramePr>
            <p:cNvPr id="33872" name="Object 80"/>
            <p:cNvGraphicFramePr>
              <a:graphicFrameLocks noChangeAspect="1"/>
            </p:cNvGraphicFramePr>
            <p:nvPr/>
          </p:nvGraphicFramePr>
          <p:xfrm>
            <a:off x="1378" y="2277"/>
            <a:ext cx="288" cy="195"/>
          </p:xfrm>
          <a:graphic>
            <a:graphicData uri="http://schemas.openxmlformats.org/presentationml/2006/ole">
              <p:oleObj spid="_x0000_s2059" name="CorelDRAW" r:id="rId35" imgW="1144080" imgH="756000" progId="">
                <p:embed/>
              </p:oleObj>
            </a:graphicData>
          </a:graphic>
        </p:graphicFrame>
        <p:graphicFrame>
          <p:nvGraphicFramePr>
            <p:cNvPr id="33873" name="Object 81"/>
            <p:cNvGraphicFramePr>
              <a:graphicFrameLocks noChangeAspect="1"/>
            </p:cNvGraphicFramePr>
            <p:nvPr/>
          </p:nvGraphicFramePr>
          <p:xfrm>
            <a:off x="1920" y="2160"/>
            <a:ext cx="288" cy="195"/>
          </p:xfrm>
          <a:graphic>
            <a:graphicData uri="http://schemas.openxmlformats.org/presentationml/2006/ole">
              <p:oleObj spid="_x0000_s2060" name="CorelDRAW" r:id="rId36" imgW="1144080" imgH="756000" progId="">
                <p:embed/>
              </p:oleObj>
            </a:graphicData>
          </a:graphic>
        </p:graphicFrame>
        <p:graphicFrame>
          <p:nvGraphicFramePr>
            <p:cNvPr id="33874" name="Object 82"/>
            <p:cNvGraphicFramePr>
              <a:graphicFrameLocks noChangeAspect="1"/>
            </p:cNvGraphicFramePr>
            <p:nvPr/>
          </p:nvGraphicFramePr>
          <p:xfrm>
            <a:off x="1200" y="3360"/>
            <a:ext cx="288" cy="195"/>
          </p:xfrm>
          <a:graphic>
            <a:graphicData uri="http://schemas.openxmlformats.org/presentationml/2006/ole">
              <p:oleObj spid="_x0000_s2061" name="CorelDRAW" r:id="rId37" imgW="1144080" imgH="756000" progId="">
                <p:embed/>
              </p:oleObj>
            </a:graphicData>
          </a:graphic>
        </p:graphicFrame>
        <p:graphicFrame>
          <p:nvGraphicFramePr>
            <p:cNvPr id="33875" name="Object 83"/>
            <p:cNvGraphicFramePr>
              <a:graphicFrameLocks noChangeAspect="1"/>
            </p:cNvGraphicFramePr>
            <p:nvPr/>
          </p:nvGraphicFramePr>
          <p:xfrm>
            <a:off x="1728" y="3264"/>
            <a:ext cx="288" cy="195"/>
          </p:xfrm>
          <a:graphic>
            <a:graphicData uri="http://schemas.openxmlformats.org/presentationml/2006/ole">
              <p:oleObj spid="_x0000_s2062" name="CorelDRAW" r:id="rId38" imgW="1144080" imgH="756000" progId="">
                <p:embed/>
              </p:oleObj>
            </a:graphicData>
          </a:graphic>
        </p:graphicFrame>
        <p:graphicFrame>
          <p:nvGraphicFramePr>
            <p:cNvPr id="33876" name="Object 84"/>
            <p:cNvGraphicFramePr>
              <a:graphicFrameLocks noChangeAspect="1"/>
            </p:cNvGraphicFramePr>
            <p:nvPr/>
          </p:nvGraphicFramePr>
          <p:xfrm>
            <a:off x="480" y="2352"/>
            <a:ext cx="288" cy="195"/>
          </p:xfrm>
          <a:graphic>
            <a:graphicData uri="http://schemas.openxmlformats.org/presentationml/2006/ole">
              <p:oleObj spid="_x0000_s2063" name="CorelDRAW" r:id="rId39" imgW="1144080" imgH="756000" progId="">
                <p:embed/>
              </p:oleObj>
            </a:graphicData>
          </a:graphic>
        </p:graphicFrame>
      </p:grpSp>
      <p:sp>
        <p:nvSpPr>
          <p:cNvPr id="33943" name="Text Box 151"/>
          <p:cNvSpPr txBox="1">
            <a:spLocks noChangeArrowheads="1"/>
          </p:cNvSpPr>
          <p:nvPr/>
        </p:nvSpPr>
        <p:spPr bwMode="auto">
          <a:xfrm>
            <a:off x="2771800" y="1556792"/>
            <a:ext cx="235743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A50021"/>
                </a:solidFill>
              </a:rPr>
              <a:t>Further increase</a:t>
            </a:r>
          </a:p>
          <a:p>
            <a:r>
              <a:rPr lang="en-GB" dirty="0">
                <a:solidFill>
                  <a:srgbClr val="A50021"/>
                </a:solidFill>
              </a:rPr>
              <a:t>in substrate </a:t>
            </a:r>
          </a:p>
          <a:p>
            <a:r>
              <a:rPr lang="en-GB" dirty="0">
                <a:solidFill>
                  <a:srgbClr val="A50021"/>
                </a:solidFill>
              </a:rPr>
              <a:t>concentration</a:t>
            </a:r>
          </a:p>
        </p:txBody>
      </p:sp>
      <p:sp>
        <p:nvSpPr>
          <p:cNvPr id="33945" name="Text Box 153"/>
          <p:cNvSpPr txBox="1">
            <a:spLocks noChangeArrowheads="1"/>
          </p:cNvSpPr>
          <p:nvPr/>
        </p:nvSpPr>
        <p:spPr bwMode="auto">
          <a:xfrm>
            <a:off x="2927351" y="4114800"/>
            <a:ext cx="171665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A50021"/>
                </a:solidFill>
              </a:rPr>
              <a:t>Excess substrate</a:t>
            </a:r>
          </a:p>
          <a:p>
            <a:r>
              <a:rPr lang="en-GB" dirty="0">
                <a:solidFill>
                  <a:srgbClr val="A50021"/>
                </a:solidFill>
              </a:rPr>
              <a:t>concentration</a:t>
            </a:r>
          </a:p>
        </p:txBody>
      </p:sp>
      <p:grpSp>
        <p:nvGrpSpPr>
          <p:cNvPr id="6" name="Group 162"/>
          <p:cNvGrpSpPr>
            <a:grpSpLocks/>
          </p:cNvGrpSpPr>
          <p:nvPr/>
        </p:nvGrpSpPr>
        <p:grpSpPr bwMode="auto">
          <a:xfrm>
            <a:off x="4355976" y="1340768"/>
            <a:ext cx="3871913" cy="2336800"/>
            <a:chOff x="3216" y="816"/>
            <a:chExt cx="2439" cy="1472"/>
          </a:xfrm>
        </p:grpSpPr>
        <p:grpSp>
          <p:nvGrpSpPr>
            <p:cNvPr id="7" name="Group 113"/>
            <p:cNvGrpSpPr>
              <a:grpSpLocks/>
            </p:cNvGrpSpPr>
            <p:nvPr/>
          </p:nvGrpSpPr>
          <p:grpSpPr bwMode="auto">
            <a:xfrm>
              <a:off x="4176" y="816"/>
              <a:ext cx="1349" cy="837"/>
              <a:chOff x="3733" y="886"/>
              <a:chExt cx="1349" cy="837"/>
            </a:xfrm>
          </p:grpSpPr>
          <p:grpSp>
            <p:nvGrpSpPr>
              <p:cNvPr id="8" name="Group 7"/>
              <p:cNvGrpSpPr>
                <a:grpSpLocks/>
              </p:cNvGrpSpPr>
              <p:nvPr/>
            </p:nvGrpSpPr>
            <p:grpSpPr bwMode="auto">
              <a:xfrm>
                <a:off x="4574" y="1005"/>
                <a:ext cx="366" cy="188"/>
                <a:chOff x="2882" y="1344"/>
                <a:chExt cx="366" cy="188"/>
              </a:xfrm>
            </p:grpSpPr>
            <p:sp>
              <p:nvSpPr>
                <p:cNvPr id="33800" name="Rectangle 8"/>
                <p:cNvSpPr>
                  <a:spLocks noChangeArrowheads="1"/>
                </p:cNvSpPr>
                <p:nvPr/>
              </p:nvSpPr>
              <p:spPr bwMode="auto">
                <a:xfrm>
                  <a:off x="2882" y="147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01" name="Rectangle 9"/>
                <p:cNvSpPr>
                  <a:spLocks noChangeArrowheads="1"/>
                </p:cNvSpPr>
                <p:nvPr/>
              </p:nvSpPr>
              <p:spPr bwMode="auto">
                <a:xfrm>
                  <a:off x="2883" y="134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02" name="Rectangle 10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176" cy="181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9" name="Group 85"/>
              <p:cNvGrpSpPr>
                <a:grpSpLocks/>
              </p:cNvGrpSpPr>
              <p:nvPr/>
            </p:nvGrpSpPr>
            <p:grpSpPr bwMode="auto">
              <a:xfrm>
                <a:off x="3920" y="1535"/>
                <a:ext cx="366" cy="188"/>
                <a:chOff x="2882" y="1344"/>
                <a:chExt cx="366" cy="188"/>
              </a:xfrm>
            </p:grpSpPr>
            <p:sp>
              <p:nvSpPr>
                <p:cNvPr id="33878" name="Rectangle 86"/>
                <p:cNvSpPr>
                  <a:spLocks noChangeArrowheads="1"/>
                </p:cNvSpPr>
                <p:nvPr/>
              </p:nvSpPr>
              <p:spPr bwMode="auto">
                <a:xfrm>
                  <a:off x="2882" y="147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79" name="Rectangle 87"/>
                <p:cNvSpPr>
                  <a:spLocks noChangeArrowheads="1"/>
                </p:cNvSpPr>
                <p:nvPr/>
              </p:nvSpPr>
              <p:spPr bwMode="auto">
                <a:xfrm>
                  <a:off x="2883" y="134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80" name="Rectangle 88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176" cy="181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0" name="Group 89"/>
              <p:cNvGrpSpPr>
                <a:grpSpLocks/>
              </p:cNvGrpSpPr>
              <p:nvPr/>
            </p:nvGrpSpPr>
            <p:grpSpPr bwMode="auto">
              <a:xfrm>
                <a:off x="4716" y="1277"/>
                <a:ext cx="366" cy="188"/>
                <a:chOff x="2882" y="1344"/>
                <a:chExt cx="366" cy="188"/>
              </a:xfrm>
            </p:grpSpPr>
            <p:sp>
              <p:nvSpPr>
                <p:cNvPr id="33882" name="Rectangle 90"/>
                <p:cNvSpPr>
                  <a:spLocks noChangeArrowheads="1"/>
                </p:cNvSpPr>
                <p:nvPr/>
              </p:nvSpPr>
              <p:spPr bwMode="auto">
                <a:xfrm>
                  <a:off x="2882" y="147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83" name="Rectangle 91"/>
                <p:cNvSpPr>
                  <a:spLocks noChangeArrowheads="1"/>
                </p:cNvSpPr>
                <p:nvPr/>
              </p:nvSpPr>
              <p:spPr bwMode="auto">
                <a:xfrm>
                  <a:off x="2883" y="134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84" name="Rectangle 92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176" cy="181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1" name="Group 93"/>
              <p:cNvGrpSpPr>
                <a:grpSpLocks/>
              </p:cNvGrpSpPr>
              <p:nvPr/>
            </p:nvGrpSpPr>
            <p:grpSpPr bwMode="auto">
              <a:xfrm>
                <a:off x="3778" y="1265"/>
                <a:ext cx="366" cy="188"/>
                <a:chOff x="2882" y="1344"/>
                <a:chExt cx="366" cy="188"/>
              </a:xfrm>
            </p:grpSpPr>
            <p:sp>
              <p:nvSpPr>
                <p:cNvPr id="33886" name="Rectangle 94"/>
                <p:cNvSpPr>
                  <a:spLocks noChangeArrowheads="1"/>
                </p:cNvSpPr>
                <p:nvPr/>
              </p:nvSpPr>
              <p:spPr bwMode="auto">
                <a:xfrm>
                  <a:off x="2882" y="147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87" name="Rectangle 95"/>
                <p:cNvSpPr>
                  <a:spLocks noChangeArrowheads="1"/>
                </p:cNvSpPr>
                <p:nvPr/>
              </p:nvSpPr>
              <p:spPr bwMode="auto">
                <a:xfrm>
                  <a:off x="2883" y="134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88" name="Rectangle 96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176" cy="181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2" name="Group 97"/>
              <p:cNvGrpSpPr>
                <a:grpSpLocks/>
              </p:cNvGrpSpPr>
              <p:nvPr/>
            </p:nvGrpSpPr>
            <p:grpSpPr bwMode="auto">
              <a:xfrm>
                <a:off x="4376" y="1459"/>
                <a:ext cx="366" cy="188"/>
                <a:chOff x="2882" y="1344"/>
                <a:chExt cx="366" cy="188"/>
              </a:xfrm>
            </p:grpSpPr>
            <p:sp>
              <p:nvSpPr>
                <p:cNvPr id="33890" name="Rectangle 98"/>
                <p:cNvSpPr>
                  <a:spLocks noChangeArrowheads="1"/>
                </p:cNvSpPr>
                <p:nvPr/>
              </p:nvSpPr>
              <p:spPr bwMode="auto">
                <a:xfrm>
                  <a:off x="2882" y="147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91" name="Rectangle 99"/>
                <p:cNvSpPr>
                  <a:spLocks noChangeArrowheads="1"/>
                </p:cNvSpPr>
                <p:nvPr/>
              </p:nvSpPr>
              <p:spPr bwMode="auto">
                <a:xfrm>
                  <a:off x="2883" y="134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92" name="Rectangle 100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176" cy="181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3" name="Group 101"/>
              <p:cNvGrpSpPr>
                <a:grpSpLocks/>
              </p:cNvGrpSpPr>
              <p:nvPr/>
            </p:nvGrpSpPr>
            <p:grpSpPr bwMode="auto">
              <a:xfrm>
                <a:off x="4168" y="886"/>
                <a:ext cx="366" cy="188"/>
                <a:chOff x="2882" y="1344"/>
                <a:chExt cx="366" cy="188"/>
              </a:xfrm>
            </p:grpSpPr>
            <p:sp>
              <p:nvSpPr>
                <p:cNvPr id="33894" name="Rectangle 102"/>
                <p:cNvSpPr>
                  <a:spLocks noChangeArrowheads="1"/>
                </p:cNvSpPr>
                <p:nvPr/>
              </p:nvSpPr>
              <p:spPr bwMode="auto">
                <a:xfrm>
                  <a:off x="2882" y="147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95" name="Rectangle 103"/>
                <p:cNvSpPr>
                  <a:spLocks noChangeArrowheads="1"/>
                </p:cNvSpPr>
                <p:nvPr/>
              </p:nvSpPr>
              <p:spPr bwMode="auto">
                <a:xfrm>
                  <a:off x="2883" y="134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96" name="Rectangle 104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176" cy="181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4" name="Group 105"/>
              <p:cNvGrpSpPr>
                <a:grpSpLocks/>
              </p:cNvGrpSpPr>
              <p:nvPr/>
            </p:nvGrpSpPr>
            <p:grpSpPr bwMode="auto">
              <a:xfrm>
                <a:off x="4149" y="1168"/>
                <a:ext cx="366" cy="188"/>
                <a:chOff x="2882" y="1344"/>
                <a:chExt cx="366" cy="188"/>
              </a:xfrm>
            </p:grpSpPr>
            <p:sp>
              <p:nvSpPr>
                <p:cNvPr id="33898" name="Rectangle 106"/>
                <p:cNvSpPr>
                  <a:spLocks noChangeArrowheads="1"/>
                </p:cNvSpPr>
                <p:nvPr/>
              </p:nvSpPr>
              <p:spPr bwMode="auto">
                <a:xfrm>
                  <a:off x="2882" y="147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899" name="Rectangle 107"/>
                <p:cNvSpPr>
                  <a:spLocks noChangeArrowheads="1"/>
                </p:cNvSpPr>
                <p:nvPr/>
              </p:nvSpPr>
              <p:spPr bwMode="auto">
                <a:xfrm>
                  <a:off x="2883" y="134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900" name="Rectangle 108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176" cy="181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5" name="Group 109"/>
              <p:cNvGrpSpPr>
                <a:grpSpLocks/>
              </p:cNvGrpSpPr>
              <p:nvPr/>
            </p:nvGrpSpPr>
            <p:grpSpPr bwMode="auto">
              <a:xfrm>
                <a:off x="3733" y="1006"/>
                <a:ext cx="366" cy="188"/>
                <a:chOff x="2882" y="1344"/>
                <a:chExt cx="366" cy="188"/>
              </a:xfrm>
            </p:grpSpPr>
            <p:sp>
              <p:nvSpPr>
                <p:cNvPr id="33902" name="Rectangle 110"/>
                <p:cNvSpPr>
                  <a:spLocks noChangeArrowheads="1"/>
                </p:cNvSpPr>
                <p:nvPr/>
              </p:nvSpPr>
              <p:spPr bwMode="auto">
                <a:xfrm>
                  <a:off x="2882" y="147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903" name="Rectangle 111"/>
                <p:cNvSpPr>
                  <a:spLocks noChangeArrowheads="1"/>
                </p:cNvSpPr>
                <p:nvPr/>
              </p:nvSpPr>
              <p:spPr bwMode="auto">
                <a:xfrm>
                  <a:off x="2883" y="134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904" name="Rectangle 112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176" cy="181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33944" name="AutoShape 152"/>
            <p:cNvSpPr>
              <a:spLocks noChangeArrowheads="1"/>
            </p:cNvSpPr>
            <p:nvPr/>
          </p:nvSpPr>
          <p:spPr bwMode="auto">
            <a:xfrm>
              <a:off x="3216" y="1152"/>
              <a:ext cx="864" cy="384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947" name="Text Box 155"/>
            <p:cNvSpPr txBox="1">
              <a:spLocks noChangeArrowheads="1"/>
            </p:cNvSpPr>
            <p:nvPr/>
          </p:nvSpPr>
          <p:spPr bwMode="auto">
            <a:xfrm>
              <a:off x="3774" y="1642"/>
              <a:ext cx="1881" cy="6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GB">
                  <a:solidFill>
                    <a:srgbClr val="000066"/>
                  </a:solidFill>
                </a:rPr>
                <a:t>Maximum product</a:t>
              </a:r>
            </a:p>
            <a:p>
              <a:pPr>
                <a:lnSpc>
                  <a:spcPct val="85000"/>
                </a:lnSpc>
              </a:pPr>
              <a:r>
                <a:rPr lang="en-GB">
                  <a:solidFill>
                    <a:srgbClr val="000066"/>
                  </a:solidFill>
                </a:rPr>
                <a:t>formation; maximum</a:t>
              </a:r>
            </a:p>
            <a:p>
              <a:pPr>
                <a:lnSpc>
                  <a:spcPct val="85000"/>
                </a:lnSpc>
              </a:pPr>
              <a:r>
                <a:rPr lang="en-GB">
                  <a:solidFill>
                    <a:srgbClr val="000066"/>
                  </a:solidFill>
                </a:rPr>
                <a:t>rate of reaction</a:t>
              </a:r>
            </a:p>
          </p:txBody>
        </p:sp>
      </p:grpSp>
      <p:grpSp>
        <p:nvGrpSpPr>
          <p:cNvPr id="16" name="Group 163"/>
          <p:cNvGrpSpPr>
            <a:grpSpLocks/>
          </p:cNvGrpSpPr>
          <p:nvPr/>
        </p:nvGrpSpPr>
        <p:grpSpPr bwMode="auto">
          <a:xfrm>
            <a:off x="4427984" y="3789040"/>
            <a:ext cx="3957638" cy="2744787"/>
            <a:chOff x="3264" y="2397"/>
            <a:chExt cx="2493" cy="1729"/>
          </a:xfrm>
        </p:grpSpPr>
        <p:grpSp>
          <p:nvGrpSpPr>
            <p:cNvPr id="17" name="Group 114"/>
            <p:cNvGrpSpPr>
              <a:grpSpLocks/>
            </p:cNvGrpSpPr>
            <p:nvPr/>
          </p:nvGrpSpPr>
          <p:grpSpPr bwMode="auto">
            <a:xfrm>
              <a:off x="4175" y="2397"/>
              <a:ext cx="1349" cy="837"/>
              <a:chOff x="3733" y="886"/>
              <a:chExt cx="1349" cy="837"/>
            </a:xfrm>
          </p:grpSpPr>
          <p:grpSp>
            <p:nvGrpSpPr>
              <p:cNvPr id="18" name="Group 115"/>
              <p:cNvGrpSpPr>
                <a:grpSpLocks/>
              </p:cNvGrpSpPr>
              <p:nvPr/>
            </p:nvGrpSpPr>
            <p:grpSpPr bwMode="auto">
              <a:xfrm>
                <a:off x="4574" y="1005"/>
                <a:ext cx="366" cy="188"/>
                <a:chOff x="2882" y="1344"/>
                <a:chExt cx="366" cy="188"/>
              </a:xfrm>
            </p:grpSpPr>
            <p:sp>
              <p:nvSpPr>
                <p:cNvPr id="33908" name="Rectangle 116"/>
                <p:cNvSpPr>
                  <a:spLocks noChangeArrowheads="1"/>
                </p:cNvSpPr>
                <p:nvPr/>
              </p:nvSpPr>
              <p:spPr bwMode="auto">
                <a:xfrm>
                  <a:off x="2882" y="147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909" name="Rectangle 117"/>
                <p:cNvSpPr>
                  <a:spLocks noChangeArrowheads="1"/>
                </p:cNvSpPr>
                <p:nvPr/>
              </p:nvSpPr>
              <p:spPr bwMode="auto">
                <a:xfrm>
                  <a:off x="2883" y="134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910" name="Rectangle 118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176" cy="181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19" name="Group 119"/>
              <p:cNvGrpSpPr>
                <a:grpSpLocks/>
              </p:cNvGrpSpPr>
              <p:nvPr/>
            </p:nvGrpSpPr>
            <p:grpSpPr bwMode="auto">
              <a:xfrm>
                <a:off x="3920" y="1535"/>
                <a:ext cx="366" cy="188"/>
                <a:chOff x="2882" y="1344"/>
                <a:chExt cx="366" cy="188"/>
              </a:xfrm>
            </p:grpSpPr>
            <p:sp>
              <p:nvSpPr>
                <p:cNvPr id="33912" name="Rectangle 120"/>
                <p:cNvSpPr>
                  <a:spLocks noChangeArrowheads="1"/>
                </p:cNvSpPr>
                <p:nvPr/>
              </p:nvSpPr>
              <p:spPr bwMode="auto">
                <a:xfrm>
                  <a:off x="2882" y="147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913" name="Rectangle 121"/>
                <p:cNvSpPr>
                  <a:spLocks noChangeArrowheads="1"/>
                </p:cNvSpPr>
                <p:nvPr/>
              </p:nvSpPr>
              <p:spPr bwMode="auto">
                <a:xfrm>
                  <a:off x="2883" y="134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914" name="Rectangle 122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176" cy="181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0" name="Group 123"/>
              <p:cNvGrpSpPr>
                <a:grpSpLocks/>
              </p:cNvGrpSpPr>
              <p:nvPr/>
            </p:nvGrpSpPr>
            <p:grpSpPr bwMode="auto">
              <a:xfrm>
                <a:off x="4716" y="1277"/>
                <a:ext cx="366" cy="188"/>
                <a:chOff x="2882" y="1344"/>
                <a:chExt cx="366" cy="188"/>
              </a:xfrm>
            </p:grpSpPr>
            <p:sp>
              <p:nvSpPr>
                <p:cNvPr id="33916" name="Rectangle 124"/>
                <p:cNvSpPr>
                  <a:spLocks noChangeArrowheads="1"/>
                </p:cNvSpPr>
                <p:nvPr/>
              </p:nvSpPr>
              <p:spPr bwMode="auto">
                <a:xfrm>
                  <a:off x="2882" y="147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917" name="Rectangle 125"/>
                <p:cNvSpPr>
                  <a:spLocks noChangeArrowheads="1"/>
                </p:cNvSpPr>
                <p:nvPr/>
              </p:nvSpPr>
              <p:spPr bwMode="auto">
                <a:xfrm>
                  <a:off x="2883" y="134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918" name="Rectangle 126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176" cy="181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1" name="Group 127"/>
              <p:cNvGrpSpPr>
                <a:grpSpLocks/>
              </p:cNvGrpSpPr>
              <p:nvPr/>
            </p:nvGrpSpPr>
            <p:grpSpPr bwMode="auto">
              <a:xfrm>
                <a:off x="3778" y="1265"/>
                <a:ext cx="366" cy="188"/>
                <a:chOff x="2882" y="1344"/>
                <a:chExt cx="366" cy="188"/>
              </a:xfrm>
            </p:grpSpPr>
            <p:sp>
              <p:nvSpPr>
                <p:cNvPr id="33920" name="Rectangle 128"/>
                <p:cNvSpPr>
                  <a:spLocks noChangeArrowheads="1"/>
                </p:cNvSpPr>
                <p:nvPr/>
              </p:nvSpPr>
              <p:spPr bwMode="auto">
                <a:xfrm>
                  <a:off x="2882" y="147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921" name="Rectangle 129"/>
                <p:cNvSpPr>
                  <a:spLocks noChangeArrowheads="1"/>
                </p:cNvSpPr>
                <p:nvPr/>
              </p:nvSpPr>
              <p:spPr bwMode="auto">
                <a:xfrm>
                  <a:off x="2883" y="134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922" name="Rectangle 130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176" cy="181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2" name="Group 131"/>
              <p:cNvGrpSpPr>
                <a:grpSpLocks/>
              </p:cNvGrpSpPr>
              <p:nvPr/>
            </p:nvGrpSpPr>
            <p:grpSpPr bwMode="auto">
              <a:xfrm>
                <a:off x="4376" y="1459"/>
                <a:ext cx="366" cy="188"/>
                <a:chOff x="2882" y="1344"/>
                <a:chExt cx="366" cy="188"/>
              </a:xfrm>
            </p:grpSpPr>
            <p:sp>
              <p:nvSpPr>
                <p:cNvPr id="33924" name="Rectangle 132"/>
                <p:cNvSpPr>
                  <a:spLocks noChangeArrowheads="1"/>
                </p:cNvSpPr>
                <p:nvPr/>
              </p:nvSpPr>
              <p:spPr bwMode="auto">
                <a:xfrm>
                  <a:off x="2882" y="147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925" name="Rectangle 133"/>
                <p:cNvSpPr>
                  <a:spLocks noChangeArrowheads="1"/>
                </p:cNvSpPr>
                <p:nvPr/>
              </p:nvSpPr>
              <p:spPr bwMode="auto">
                <a:xfrm>
                  <a:off x="2883" y="134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926" name="Rectangle 134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176" cy="181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3" name="Group 135"/>
              <p:cNvGrpSpPr>
                <a:grpSpLocks/>
              </p:cNvGrpSpPr>
              <p:nvPr/>
            </p:nvGrpSpPr>
            <p:grpSpPr bwMode="auto">
              <a:xfrm>
                <a:off x="4168" y="886"/>
                <a:ext cx="366" cy="188"/>
                <a:chOff x="2882" y="1344"/>
                <a:chExt cx="366" cy="188"/>
              </a:xfrm>
            </p:grpSpPr>
            <p:sp>
              <p:nvSpPr>
                <p:cNvPr id="33928" name="Rectangle 136"/>
                <p:cNvSpPr>
                  <a:spLocks noChangeArrowheads="1"/>
                </p:cNvSpPr>
                <p:nvPr/>
              </p:nvSpPr>
              <p:spPr bwMode="auto">
                <a:xfrm>
                  <a:off x="2882" y="147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929" name="Rectangle 137"/>
                <p:cNvSpPr>
                  <a:spLocks noChangeArrowheads="1"/>
                </p:cNvSpPr>
                <p:nvPr/>
              </p:nvSpPr>
              <p:spPr bwMode="auto">
                <a:xfrm>
                  <a:off x="2883" y="134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930" name="Rectangle 138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176" cy="181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4" name="Group 139"/>
              <p:cNvGrpSpPr>
                <a:grpSpLocks/>
              </p:cNvGrpSpPr>
              <p:nvPr/>
            </p:nvGrpSpPr>
            <p:grpSpPr bwMode="auto">
              <a:xfrm>
                <a:off x="4149" y="1168"/>
                <a:ext cx="366" cy="188"/>
                <a:chOff x="2882" y="1344"/>
                <a:chExt cx="366" cy="188"/>
              </a:xfrm>
            </p:grpSpPr>
            <p:sp>
              <p:nvSpPr>
                <p:cNvPr id="33932" name="Rectangle 140"/>
                <p:cNvSpPr>
                  <a:spLocks noChangeArrowheads="1"/>
                </p:cNvSpPr>
                <p:nvPr/>
              </p:nvSpPr>
              <p:spPr bwMode="auto">
                <a:xfrm>
                  <a:off x="2882" y="147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933" name="Rectangle 141"/>
                <p:cNvSpPr>
                  <a:spLocks noChangeArrowheads="1"/>
                </p:cNvSpPr>
                <p:nvPr/>
              </p:nvSpPr>
              <p:spPr bwMode="auto">
                <a:xfrm>
                  <a:off x="2883" y="134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934" name="Rectangle 142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176" cy="181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  <p:grpSp>
            <p:nvGrpSpPr>
              <p:cNvPr id="25" name="Group 143"/>
              <p:cNvGrpSpPr>
                <a:grpSpLocks/>
              </p:cNvGrpSpPr>
              <p:nvPr/>
            </p:nvGrpSpPr>
            <p:grpSpPr bwMode="auto">
              <a:xfrm>
                <a:off x="3733" y="1006"/>
                <a:ext cx="366" cy="188"/>
                <a:chOff x="2882" y="1344"/>
                <a:chExt cx="366" cy="188"/>
              </a:xfrm>
            </p:grpSpPr>
            <p:sp>
              <p:nvSpPr>
                <p:cNvPr id="33936" name="Rectangle 144"/>
                <p:cNvSpPr>
                  <a:spLocks noChangeArrowheads="1"/>
                </p:cNvSpPr>
                <p:nvPr/>
              </p:nvSpPr>
              <p:spPr bwMode="auto">
                <a:xfrm>
                  <a:off x="2882" y="147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937" name="Rectangle 145"/>
                <p:cNvSpPr>
                  <a:spLocks noChangeArrowheads="1"/>
                </p:cNvSpPr>
                <p:nvPr/>
              </p:nvSpPr>
              <p:spPr bwMode="auto">
                <a:xfrm>
                  <a:off x="2883" y="1345"/>
                  <a:ext cx="113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  <p:sp>
              <p:nvSpPr>
                <p:cNvPr id="33938" name="Rectangle 146"/>
                <p:cNvSpPr>
                  <a:spLocks noChangeArrowheads="1"/>
                </p:cNvSpPr>
                <p:nvPr/>
              </p:nvSpPr>
              <p:spPr bwMode="auto">
                <a:xfrm>
                  <a:off x="3072" y="1344"/>
                  <a:ext cx="176" cy="181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GB"/>
                </a:p>
              </p:txBody>
            </p:sp>
          </p:grpSp>
        </p:grpSp>
        <p:sp>
          <p:nvSpPr>
            <p:cNvPr id="33946" name="AutoShape 154"/>
            <p:cNvSpPr>
              <a:spLocks noChangeArrowheads="1"/>
            </p:cNvSpPr>
            <p:nvPr/>
          </p:nvSpPr>
          <p:spPr bwMode="auto">
            <a:xfrm>
              <a:off x="3264" y="2736"/>
              <a:ext cx="864" cy="384"/>
            </a:xfrm>
            <a:custGeom>
              <a:avLst/>
              <a:gdLst>
                <a:gd name="G0" fmla="+- 16200 0 0"/>
                <a:gd name="G1" fmla="+- 5400 0 0"/>
                <a:gd name="G2" fmla="+- 21600 0 5400"/>
                <a:gd name="G3" fmla="+- 10800 0 5400"/>
                <a:gd name="G4" fmla="+- 21600 0 16200"/>
                <a:gd name="G5" fmla="*/ G4 G3 10800"/>
                <a:gd name="G6" fmla="+- 21600 0 G5"/>
                <a:gd name="T0" fmla="*/ 16200 w 21600"/>
                <a:gd name="T1" fmla="*/ 0 h 21600"/>
                <a:gd name="T2" fmla="*/ 0 w 21600"/>
                <a:gd name="T3" fmla="*/ 10800 h 21600"/>
                <a:gd name="T4" fmla="*/ 16200 w 21600"/>
                <a:gd name="T5" fmla="*/ 21600 h 21600"/>
                <a:gd name="T6" fmla="*/ 21600 w 21600"/>
                <a:gd name="T7" fmla="*/ 1080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75 w 21600"/>
                <a:gd name="T13" fmla="*/ G1 h 21600"/>
                <a:gd name="T14" fmla="*/ G6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close/>
                </a:path>
              </a:pathLst>
            </a:custGeom>
            <a:solidFill>
              <a:srgbClr val="00CC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3948" name="Text Box 156"/>
            <p:cNvSpPr txBox="1">
              <a:spLocks noChangeArrowheads="1"/>
            </p:cNvSpPr>
            <p:nvPr/>
          </p:nvSpPr>
          <p:spPr bwMode="auto">
            <a:xfrm>
              <a:off x="3712" y="3284"/>
              <a:ext cx="2045" cy="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GB">
                  <a:solidFill>
                    <a:srgbClr val="000066"/>
                  </a:solidFill>
                </a:rPr>
                <a:t>No further increase</a:t>
              </a:r>
            </a:p>
            <a:p>
              <a:pPr>
                <a:lnSpc>
                  <a:spcPct val="85000"/>
                </a:lnSpc>
              </a:pPr>
              <a:r>
                <a:rPr lang="en-GB">
                  <a:solidFill>
                    <a:srgbClr val="000066"/>
                  </a:solidFill>
                </a:rPr>
                <a:t>in product formation;</a:t>
              </a:r>
            </a:p>
            <a:p>
              <a:pPr>
                <a:lnSpc>
                  <a:spcPct val="85000"/>
                </a:lnSpc>
              </a:pPr>
              <a:r>
                <a:rPr lang="en-GB">
                  <a:solidFill>
                    <a:srgbClr val="000066"/>
                  </a:solidFill>
                </a:rPr>
                <a:t>maximum reaction rate</a:t>
              </a:r>
            </a:p>
            <a:p>
              <a:pPr>
                <a:lnSpc>
                  <a:spcPct val="85000"/>
                </a:lnSpc>
              </a:pPr>
              <a:r>
                <a:rPr lang="en-GB">
                  <a:solidFill>
                    <a:srgbClr val="000066"/>
                  </a:solidFill>
                </a:rPr>
                <a:t>maintained</a:t>
              </a:r>
            </a:p>
          </p:txBody>
        </p:sp>
      </p:grpSp>
      <p:sp>
        <p:nvSpPr>
          <p:cNvPr id="33949" name="Text Box 157"/>
          <p:cNvSpPr txBox="1">
            <a:spLocks noChangeArrowheads="1"/>
          </p:cNvSpPr>
          <p:nvPr/>
        </p:nvSpPr>
        <p:spPr bwMode="auto">
          <a:xfrm>
            <a:off x="3059832" y="5657671"/>
            <a:ext cx="2058094" cy="1200329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>
                <a:solidFill>
                  <a:srgbClr val="A50021"/>
                </a:solidFill>
              </a:rPr>
              <a:t>Enzyme </a:t>
            </a:r>
          </a:p>
          <a:p>
            <a:r>
              <a:rPr lang="en-GB">
                <a:solidFill>
                  <a:srgbClr val="A50021"/>
                </a:solidFill>
              </a:rPr>
              <a:t>concentration </a:t>
            </a:r>
          </a:p>
          <a:p>
            <a:r>
              <a:rPr lang="en-GB">
                <a:solidFill>
                  <a:srgbClr val="A50021"/>
                </a:solidFill>
              </a:rPr>
              <a:t>is the</a:t>
            </a:r>
            <a:r>
              <a:rPr lang="en-GB">
                <a:solidFill>
                  <a:srgbClr val="000066"/>
                </a:solidFill>
              </a:rPr>
              <a:t> LIMITING FACTOR</a:t>
            </a:r>
          </a:p>
        </p:txBody>
      </p:sp>
      <p:sp>
        <p:nvSpPr>
          <p:cNvPr id="33953" name="Text Box 161"/>
          <p:cNvSpPr txBox="1">
            <a:spLocks noChangeArrowheads="1"/>
          </p:cNvSpPr>
          <p:nvPr/>
        </p:nvSpPr>
        <p:spPr bwMode="auto">
          <a:xfrm>
            <a:off x="0" y="0"/>
            <a:ext cx="8532440" cy="8731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3200" dirty="0">
                <a:solidFill>
                  <a:srgbClr val="A50021"/>
                </a:solidFill>
              </a:rPr>
              <a:t>The Effect Of Substrate Concentration</a:t>
            </a:r>
          </a:p>
          <a:p>
            <a:pPr>
              <a:lnSpc>
                <a:spcPct val="80000"/>
              </a:lnSpc>
            </a:pPr>
            <a:r>
              <a:rPr lang="en-GB" sz="3200" dirty="0">
                <a:solidFill>
                  <a:srgbClr val="A50021"/>
                </a:solidFill>
              </a:rPr>
              <a:t>On The Rate Of Enzyme - Catalysed Reactions</a:t>
            </a:r>
            <a:endParaRPr lang="en-GB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33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33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9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9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943" grpId="0" autoUpdateAnimBg="0"/>
      <p:bldP spid="33945" grpId="0" autoUpdateAnimBg="0"/>
      <p:bldP spid="33949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Enzymes and Substrate Concentration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3610744" cy="484632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As SC increases there are more collisions and more enzyme substrate complexes form</a:t>
            </a:r>
          </a:p>
          <a:p>
            <a:r>
              <a:rPr lang="en-GB" dirty="0" smtClean="0"/>
              <a:t>Point of saturation: further SC has no effect, as all the active sites are occupied, forming enzyme substrate complexes as fast as possible</a:t>
            </a:r>
            <a:endParaRPr lang="en-GB" dirty="0"/>
          </a:p>
        </p:txBody>
      </p:sp>
      <p:pic>
        <p:nvPicPr>
          <p:cNvPr id="5122" name="Picture 2" descr="http://t3.gstatic.com/images?q=tbn:ANd9GcR23zyw91k8iYNrA2UH3YDT52L9pTO7DXOtak-Pt64DDJZgWI3FSw:www.rsc.org/Education/Teachers/Resources/cfb/images/0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276872"/>
            <a:ext cx="3742988" cy="3024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8532440" cy="8731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3200" dirty="0">
                <a:solidFill>
                  <a:srgbClr val="A50021"/>
                </a:solidFill>
              </a:rPr>
              <a:t>The Effect Of Enzyme Concentration</a:t>
            </a:r>
          </a:p>
          <a:p>
            <a:pPr>
              <a:lnSpc>
                <a:spcPct val="80000"/>
              </a:lnSpc>
            </a:pPr>
            <a:r>
              <a:rPr lang="en-GB" sz="3200" dirty="0">
                <a:solidFill>
                  <a:srgbClr val="A50021"/>
                </a:solidFill>
              </a:rPr>
              <a:t>On The Rate Of Enzyme - Catalysed Reactions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1981200" y="1295400"/>
            <a:ext cx="5943600" cy="472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09600" y="1295400"/>
            <a:ext cx="1258888" cy="2870200"/>
            <a:chOff x="816" y="934"/>
            <a:chExt cx="660" cy="1514"/>
          </a:xfrm>
        </p:grpSpPr>
        <p:sp>
          <p:nvSpPr>
            <p:cNvPr id="35847" name="Text Box 7"/>
            <p:cNvSpPr txBox="1">
              <a:spLocks noChangeArrowheads="1"/>
            </p:cNvSpPr>
            <p:nvPr/>
          </p:nvSpPr>
          <p:spPr bwMode="auto">
            <a:xfrm>
              <a:off x="816" y="934"/>
              <a:ext cx="660" cy="439"/>
            </a:xfrm>
            <a:prstGeom prst="rect">
              <a:avLst/>
            </a:prstGeom>
            <a:noFill/>
            <a:ln w="9525">
              <a:solidFill>
                <a:srgbClr val="A5002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GB">
                  <a:solidFill>
                    <a:srgbClr val="A50021"/>
                  </a:solidFill>
                </a:rPr>
                <a:t>Rate of</a:t>
              </a:r>
            </a:p>
            <a:p>
              <a:pPr algn="l"/>
              <a:r>
                <a:rPr lang="en-GB">
                  <a:solidFill>
                    <a:srgbClr val="A50021"/>
                  </a:solidFill>
                </a:rPr>
                <a:t>reaction</a:t>
              </a:r>
            </a:p>
          </p:txBody>
        </p:sp>
        <p:sp>
          <p:nvSpPr>
            <p:cNvPr id="35848" name="Line 8"/>
            <p:cNvSpPr>
              <a:spLocks noChangeShapeType="1"/>
            </p:cNvSpPr>
            <p:nvPr/>
          </p:nvSpPr>
          <p:spPr bwMode="auto">
            <a:xfrm flipV="1">
              <a:off x="1152" y="1392"/>
              <a:ext cx="0" cy="1056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089150" y="6096000"/>
            <a:ext cx="5834063" cy="466725"/>
            <a:chOff x="1268" y="3792"/>
            <a:chExt cx="3675" cy="294"/>
          </a:xfrm>
        </p:grpSpPr>
        <p:sp>
          <p:nvSpPr>
            <p:cNvPr id="35850" name="Text Box 10"/>
            <p:cNvSpPr txBox="1">
              <a:spLocks noChangeArrowheads="1"/>
            </p:cNvSpPr>
            <p:nvPr/>
          </p:nvSpPr>
          <p:spPr bwMode="auto">
            <a:xfrm>
              <a:off x="1268" y="3792"/>
              <a:ext cx="3038" cy="294"/>
            </a:xfrm>
            <a:prstGeom prst="rect">
              <a:avLst/>
            </a:prstGeom>
            <a:noFill/>
            <a:ln w="9525">
              <a:solidFill>
                <a:srgbClr val="A50021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rgbClr val="A50021"/>
                  </a:solidFill>
                </a:rPr>
                <a:t>Increasing concentration of enzyme</a:t>
              </a:r>
            </a:p>
          </p:txBody>
        </p:sp>
        <p:sp>
          <p:nvSpPr>
            <p:cNvPr id="35851" name="Line 11"/>
            <p:cNvSpPr>
              <a:spLocks noChangeShapeType="1"/>
            </p:cNvSpPr>
            <p:nvPr/>
          </p:nvSpPr>
          <p:spPr bwMode="auto">
            <a:xfrm>
              <a:off x="4366" y="3946"/>
              <a:ext cx="577" cy="0"/>
            </a:xfrm>
            <a:prstGeom prst="line">
              <a:avLst/>
            </a:prstGeom>
            <a:noFill/>
            <a:ln w="28575">
              <a:solidFill>
                <a:srgbClr val="A5002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35852" name="Line 12"/>
          <p:cNvSpPr>
            <a:spLocks noChangeShapeType="1"/>
          </p:cNvSpPr>
          <p:nvPr/>
        </p:nvSpPr>
        <p:spPr bwMode="auto">
          <a:xfrm flipV="1">
            <a:off x="1981200" y="1295400"/>
            <a:ext cx="5943600" cy="472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2133600" y="1447800"/>
            <a:ext cx="3430588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</a:pPr>
            <a:r>
              <a:rPr lang="en-GB" sz="2000">
                <a:solidFill>
                  <a:srgbClr val="A50021"/>
                </a:solidFill>
              </a:rPr>
              <a:t>The rate of reaction</a:t>
            </a:r>
          </a:p>
          <a:p>
            <a:pPr>
              <a:lnSpc>
                <a:spcPct val="85000"/>
              </a:lnSpc>
            </a:pPr>
            <a:r>
              <a:rPr lang="en-GB" sz="2000">
                <a:solidFill>
                  <a:srgbClr val="A50021"/>
                </a:solidFill>
              </a:rPr>
              <a:t>is </a:t>
            </a:r>
            <a:r>
              <a:rPr lang="en-GB" sz="2000">
                <a:solidFill>
                  <a:srgbClr val="000066"/>
                </a:solidFill>
              </a:rPr>
              <a:t>directly proportional</a:t>
            </a:r>
            <a:r>
              <a:rPr lang="en-GB" sz="2000">
                <a:solidFill>
                  <a:srgbClr val="A50021"/>
                </a:solidFill>
              </a:rPr>
              <a:t> to the </a:t>
            </a:r>
          </a:p>
          <a:p>
            <a:pPr>
              <a:lnSpc>
                <a:spcPct val="85000"/>
              </a:lnSpc>
            </a:pPr>
            <a:r>
              <a:rPr lang="en-GB" sz="2000">
                <a:solidFill>
                  <a:srgbClr val="A50021"/>
                </a:solidFill>
              </a:rPr>
              <a:t>enzyme concentration</a:t>
            </a:r>
            <a:endParaRPr lang="en-GB">
              <a:solidFill>
                <a:srgbClr val="A50021"/>
              </a:solidFill>
            </a:endParaRPr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2111375" y="2513013"/>
            <a:ext cx="3424238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</a:pPr>
            <a:r>
              <a:rPr lang="en-GB" sz="2000">
                <a:solidFill>
                  <a:srgbClr val="000066"/>
                </a:solidFill>
              </a:rPr>
              <a:t>As enzyme concentration</a:t>
            </a:r>
          </a:p>
          <a:p>
            <a:pPr>
              <a:lnSpc>
                <a:spcPct val="85000"/>
              </a:lnSpc>
            </a:pPr>
            <a:r>
              <a:rPr lang="en-GB" sz="2000">
                <a:solidFill>
                  <a:srgbClr val="000066"/>
                </a:solidFill>
              </a:rPr>
              <a:t>increases, the rate of reaction </a:t>
            </a:r>
          </a:p>
          <a:p>
            <a:pPr>
              <a:lnSpc>
                <a:spcPct val="85000"/>
              </a:lnSpc>
            </a:pPr>
            <a:r>
              <a:rPr lang="en-GB" sz="2000">
                <a:solidFill>
                  <a:srgbClr val="000066"/>
                </a:solidFill>
              </a:rPr>
              <a:t>increases</a:t>
            </a:r>
            <a:endParaRPr lang="en-GB">
              <a:solidFill>
                <a:srgbClr val="000066"/>
              </a:solidFill>
            </a:endParaRP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5436096" y="3212976"/>
            <a:ext cx="2376264" cy="1923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en-GB" sz="2000" dirty="0">
                <a:solidFill>
                  <a:srgbClr val="A50021"/>
                </a:solidFill>
              </a:rPr>
              <a:t>In living cells, enzyme </a:t>
            </a:r>
          </a:p>
          <a:p>
            <a:pPr>
              <a:lnSpc>
                <a:spcPct val="85000"/>
              </a:lnSpc>
            </a:pPr>
            <a:r>
              <a:rPr lang="en-GB" sz="2000" dirty="0">
                <a:solidFill>
                  <a:srgbClr val="A50021"/>
                </a:solidFill>
              </a:rPr>
              <a:t>concentrations are usually</a:t>
            </a:r>
          </a:p>
          <a:p>
            <a:pPr>
              <a:lnSpc>
                <a:spcPct val="85000"/>
              </a:lnSpc>
            </a:pPr>
            <a:r>
              <a:rPr lang="en-GB" sz="2000" dirty="0">
                <a:solidFill>
                  <a:srgbClr val="000066"/>
                </a:solidFill>
              </a:rPr>
              <a:t>much lower </a:t>
            </a:r>
            <a:r>
              <a:rPr lang="en-GB" sz="2000" dirty="0">
                <a:solidFill>
                  <a:srgbClr val="A50021"/>
                </a:solidFill>
              </a:rPr>
              <a:t>than substrate</a:t>
            </a:r>
          </a:p>
          <a:p>
            <a:pPr>
              <a:lnSpc>
                <a:spcPct val="85000"/>
              </a:lnSpc>
            </a:pPr>
            <a:r>
              <a:rPr lang="en-GB" sz="2000" dirty="0">
                <a:solidFill>
                  <a:srgbClr val="A50021"/>
                </a:solidFill>
              </a:rPr>
              <a:t>concentrations</a:t>
            </a:r>
            <a:endParaRPr lang="en-GB" dirty="0">
              <a:solidFill>
                <a:srgbClr val="A50021"/>
              </a:solidFill>
            </a:endParaRPr>
          </a:p>
        </p:txBody>
      </p: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3886200" y="5085184"/>
            <a:ext cx="3638128" cy="706016"/>
            <a:chOff x="2400" y="2832"/>
            <a:chExt cx="2352" cy="720"/>
          </a:xfrm>
        </p:grpSpPr>
        <p:sp>
          <p:nvSpPr>
            <p:cNvPr id="35857" name="Rectangle 17"/>
            <p:cNvSpPr>
              <a:spLocks noChangeArrowheads="1"/>
            </p:cNvSpPr>
            <p:nvPr/>
          </p:nvSpPr>
          <p:spPr bwMode="auto">
            <a:xfrm>
              <a:off x="2400" y="2832"/>
              <a:ext cx="2352" cy="72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35856" name="Text Box 16"/>
            <p:cNvSpPr txBox="1">
              <a:spLocks noChangeArrowheads="1"/>
            </p:cNvSpPr>
            <p:nvPr/>
          </p:nvSpPr>
          <p:spPr bwMode="auto">
            <a:xfrm>
              <a:off x="2400" y="2976"/>
              <a:ext cx="2260" cy="450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lnSpc>
                  <a:spcPct val="85000"/>
                </a:lnSpc>
              </a:pPr>
              <a:r>
                <a:rPr lang="en-GB" dirty="0">
                  <a:solidFill>
                    <a:srgbClr val="A50021"/>
                  </a:solidFill>
                </a:rPr>
                <a:t>Substrate concentration is</a:t>
              </a:r>
            </a:p>
            <a:p>
              <a:pPr>
                <a:lnSpc>
                  <a:spcPct val="85000"/>
                </a:lnSpc>
              </a:pPr>
              <a:r>
                <a:rPr lang="en-GB" dirty="0">
                  <a:solidFill>
                    <a:srgbClr val="A50021"/>
                  </a:solidFill>
                </a:rPr>
                <a:t>rarely a limiting factor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7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nimBg="1" autoUpdateAnimBg="0"/>
      <p:bldP spid="35844" grpId="0" animBg="1"/>
      <p:bldP spid="35852" grpId="0" animBg="1"/>
      <p:bldP spid="35853" grpId="0" autoUpdateAnimBg="0"/>
      <p:bldP spid="35854" grpId="0" autoUpdateAnimBg="0"/>
      <p:bldP spid="3585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Enzymes and Enzyme Concentration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3538736" cy="484632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As EC increases, more active sites become available so more enzyme substrate complexes form</a:t>
            </a:r>
          </a:p>
          <a:p>
            <a:r>
              <a:rPr lang="en-GB" dirty="0" smtClean="0"/>
              <a:t>With a fixed concentration of substrate: A point will be reached when all the substrates are occupying active sites</a:t>
            </a:r>
            <a:endParaRPr lang="en-GB" dirty="0"/>
          </a:p>
        </p:txBody>
      </p:sp>
      <p:pic>
        <p:nvPicPr>
          <p:cNvPr id="6146" name="Picture 2" descr="http://t0.gstatic.com/images?q=tbn:ANd9GcRNfFUzBhXSgElvQkqUTW4_tNY5jT1erabresKp1uENiveAmdkZ:faculty.clintoncc.suny.edu/faculty/michael.gregory/files/bio%2520101/bio%2520101%2520lectures/energy/Image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573016"/>
            <a:ext cx="3828776" cy="2999210"/>
          </a:xfrm>
          <a:prstGeom prst="rect">
            <a:avLst/>
          </a:prstGeom>
          <a:noFill/>
        </p:spPr>
      </p:pic>
      <p:pic>
        <p:nvPicPr>
          <p:cNvPr id="6148" name="Picture 4" descr="http://t2.gstatic.com/images?q=tbn:ANd9GcRv_WaO6qhGzS5wLJWP5-JyNZfpWLEbKCZZFM6ElDsvd9b-A3BZ1g:www.rsc.org/Education/Teachers/Resources/cfb/images/07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124744"/>
            <a:ext cx="3259348" cy="26441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Investigate the effect of </a:t>
            </a:r>
            <a:r>
              <a:rPr lang="en-GB" smtClean="0"/>
              <a:t>substrate concentration </a:t>
            </a:r>
            <a:r>
              <a:rPr lang="en-GB" dirty="0" smtClean="0"/>
              <a:t>on </a:t>
            </a:r>
            <a:r>
              <a:rPr lang="en-GB" dirty="0" err="1" smtClean="0"/>
              <a:t>catalase</a:t>
            </a:r>
            <a:r>
              <a:rPr lang="en-GB" dirty="0" smtClean="0"/>
              <a:t> activity [Activity 28]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139952" y="5661248"/>
            <a:ext cx="3384376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Practical Skills</a:t>
            </a:r>
            <a:r>
              <a:rPr lang="en-GB" smtClean="0"/>
              <a:t>: Qualitative</a:t>
            </a:r>
            <a:endParaRPr lang="en-GB" dirty="0" smtClean="0"/>
          </a:p>
          <a:p>
            <a:pPr>
              <a:buFont typeface="Arial" pitchFamily="34" charset="0"/>
              <a:buChar char="•"/>
            </a:pPr>
            <a:r>
              <a:rPr lang="en-GB" dirty="0" smtClean="0"/>
              <a:t> Drawing Results Table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</TotalTime>
  <Words>357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Opulent</vt:lpstr>
      <vt:lpstr>CorelDRAW</vt:lpstr>
      <vt:lpstr>Enzymes and Concentration</vt:lpstr>
      <vt:lpstr>Success Criteria</vt:lpstr>
      <vt:lpstr>Starter</vt:lpstr>
      <vt:lpstr>Slide 4</vt:lpstr>
      <vt:lpstr>Slide 5</vt:lpstr>
      <vt:lpstr>Enzymes and Substrate Concentration</vt:lpstr>
      <vt:lpstr>Slide 7</vt:lpstr>
      <vt:lpstr>Enzymes and Enzyme Concentration</vt:lpstr>
      <vt:lpstr>Practical Task</vt:lpstr>
      <vt:lpstr>Peer Assess Results Table</vt:lpstr>
      <vt:lpstr>Slide 11</vt:lpstr>
      <vt:lpstr>Success Criteria</vt:lpstr>
      <vt:lpstr>Plenary</vt:lpstr>
      <vt:lpstr>Homework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 and Temperature</dc:title>
  <dc:creator>lwilson</dc:creator>
  <cp:lastModifiedBy>lwilson</cp:lastModifiedBy>
  <cp:revision>9</cp:revision>
  <dcterms:created xsi:type="dcterms:W3CDTF">2013-07-05T12:53:38Z</dcterms:created>
  <dcterms:modified xsi:type="dcterms:W3CDTF">2014-07-10T09:01:15Z</dcterms:modified>
</cp:coreProperties>
</file>