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6" r:id="rId2"/>
    <p:sldId id="287" r:id="rId3"/>
    <p:sldId id="282" r:id="rId4"/>
    <p:sldId id="284" r:id="rId5"/>
    <p:sldId id="279" r:id="rId6"/>
    <p:sldId id="280" r:id="rId7"/>
    <p:sldId id="286" r:id="rId8"/>
    <p:sldId id="281" r:id="rId9"/>
    <p:sldId id="292" r:id="rId10"/>
    <p:sldId id="293" r:id="rId11"/>
    <p:sldId id="289" r:id="rId12"/>
    <p:sldId id="294" r:id="rId13"/>
    <p:sldId id="295" r:id="rId14"/>
    <p:sldId id="296" r:id="rId1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4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EE6A-DA6C-4B10-87E0-AB2B9C359678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A2156-F298-41E1-A0A8-090CE6397A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1DAFC-A6EB-4F4D-B29E-0C350582B4B2}" type="slidenum">
              <a:rPr lang="en-GB"/>
              <a:pPr/>
              <a:t>9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Biology </a:t>
            </a:r>
          </a:p>
          <a:p>
            <a:r>
              <a:rPr lang="en-GB"/>
              <a:t>Enzymes</a:t>
            </a:r>
          </a:p>
        </p:txBody>
      </p:sp>
      <p:sp>
        <p:nvSpPr>
          <p:cNvPr id="99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949" y="4689515"/>
            <a:ext cx="4944216" cy="4442698"/>
          </a:xfrm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End-product inhibition is an example of negative feedback.</a:t>
            </a:r>
          </a:p>
        </p:txBody>
      </p:sp>
    </p:spTree>
    <p:extLst>
      <p:ext uri="{BB962C8B-B14F-4D97-AF65-F5344CB8AC3E}">
        <p14:creationId xmlns:p14="http://schemas.microsoft.com/office/powerpoint/2010/main" val="25899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BB5AB-8923-4661-AB6D-27DA808E276A}" type="slidenum">
              <a:rPr lang="en-GB"/>
              <a:pPr/>
              <a:t>10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Biology </a:t>
            </a:r>
          </a:p>
          <a:p>
            <a:r>
              <a:rPr lang="en-GB"/>
              <a:t>Enzymes</a:t>
            </a:r>
          </a:p>
        </p:txBody>
      </p:sp>
      <p:sp>
        <p:nvSpPr>
          <p:cNvPr id="99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949" y="4689515"/>
            <a:ext cx="4944216" cy="4442698"/>
          </a:xfrm>
        </p:spPr>
        <p:txBody>
          <a:bodyPr/>
          <a:lstStyle/>
          <a:p>
            <a:r>
              <a:rPr lang="en-GB" b="1"/>
              <a:t>Photo credit: </a:t>
            </a:r>
            <a:r>
              <a:rPr lang="en-GB"/>
              <a:t>Dr Paddy Ryan </a:t>
            </a:r>
            <a:r>
              <a:rPr lang="en-GB" b="1"/>
              <a:t>/ </a:t>
            </a:r>
            <a:r>
              <a:rPr lang="en-GB"/>
              <a:t>Ryan Photographic</a:t>
            </a:r>
          </a:p>
          <a:p>
            <a:r>
              <a:rPr lang="en-GB"/>
              <a:t>A green mamba (</a:t>
            </a:r>
            <a:r>
              <a:rPr lang="en-GB" i="1"/>
              <a:t>Dendroaspis angusticeps</a:t>
            </a:r>
            <a:r>
              <a:rPr lang="en-GB"/>
              <a:t>), whose venom contains fasciculin, a potent inhibitor of acetylcholinesterase. www.ryanphotographic.com</a:t>
            </a:r>
          </a:p>
          <a:p>
            <a:endParaRPr lang="en-GB"/>
          </a:p>
          <a:p>
            <a:r>
              <a:rPr lang="en-GB" b="1"/>
              <a:t>Teacher notes</a:t>
            </a:r>
          </a:p>
          <a:p>
            <a:pPr>
              <a:buFontTx/>
              <a:buChar char="•"/>
            </a:pPr>
            <a:r>
              <a:rPr lang="en-GB"/>
              <a:t>Toxin: a poisonous substance produced by a living organism. Many toxins are not enzyme inhibitors but work by interfering with cell receptors and ion channels.</a:t>
            </a:r>
          </a:p>
          <a:p>
            <a:pPr>
              <a:buFontTx/>
              <a:buChar char="•"/>
            </a:pPr>
            <a:r>
              <a:rPr lang="en-GB"/>
              <a:t>Venom: a toxin produced by an animal that is injected into its prey to cause paralysis and/or death. Used as a defence mechanism or for predation. Venom can contain many different types of toxin.</a:t>
            </a:r>
          </a:p>
          <a:p>
            <a:pPr>
              <a:buFontTx/>
              <a:buChar char="•"/>
            </a:pPr>
            <a:r>
              <a:rPr lang="en-GB"/>
              <a:t>Poisonous organism: an organism that is harmful if eaten or touched (distinct from a venomous organism).</a:t>
            </a:r>
          </a:p>
          <a:p>
            <a:endParaRPr lang="en-GB"/>
          </a:p>
          <a:p>
            <a:r>
              <a:rPr lang="en-GB"/>
              <a:t>Glycoalkaloids are acetycholinesterases produced by some members of the Solanaceae family of flowering plants (includes the deadly nightshade, potatoes and tomatoes).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6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BB5AB-8923-4661-AB6D-27DA808E276A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Biology </a:t>
            </a:r>
          </a:p>
          <a:p>
            <a:r>
              <a:rPr lang="en-GB"/>
              <a:t>Enzymes</a:t>
            </a:r>
          </a:p>
        </p:txBody>
      </p:sp>
      <p:sp>
        <p:nvSpPr>
          <p:cNvPr id="99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949" y="4689515"/>
            <a:ext cx="4944216" cy="4442698"/>
          </a:xfrm>
        </p:spPr>
        <p:txBody>
          <a:bodyPr/>
          <a:lstStyle/>
          <a:p>
            <a:r>
              <a:rPr lang="en-GB" b="1"/>
              <a:t>Photo credit: </a:t>
            </a:r>
            <a:r>
              <a:rPr lang="en-GB"/>
              <a:t>Dr Paddy Ryan </a:t>
            </a:r>
            <a:r>
              <a:rPr lang="en-GB" b="1"/>
              <a:t>/ </a:t>
            </a:r>
            <a:r>
              <a:rPr lang="en-GB"/>
              <a:t>Ryan Photographic</a:t>
            </a:r>
          </a:p>
          <a:p>
            <a:r>
              <a:rPr lang="en-GB"/>
              <a:t>A green mamba (</a:t>
            </a:r>
            <a:r>
              <a:rPr lang="en-GB" i="1"/>
              <a:t>Dendroaspis angusticeps</a:t>
            </a:r>
            <a:r>
              <a:rPr lang="en-GB"/>
              <a:t>), whose venom contains fasciculin, a potent inhibitor of acetylcholinesterase. www.ryanphotographic.com</a:t>
            </a:r>
          </a:p>
          <a:p>
            <a:endParaRPr lang="en-GB"/>
          </a:p>
          <a:p>
            <a:r>
              <a:rPr lang="en-GB" b="1"/>
              <a:t>Teacher notes</a:t>
            </a:r>
          </a:p>
          <a:p>
            <a:pPr>
              <a:buFontTx/>
              <a:buChar char="•"/>
            </a:pPr>
            <a:r>
              <a:rPr lang="en-GB"/>
              <a:t>Toxin: a poisonous substance produced by a living organism. Many toxins are not enzyme inhibitors but work by interfering with cell receptors and ion channels.</a:t>
            </a:r>
          </a:p>
          <a:p>
            <a:pPr>
              <a:buFontTx/>
              <a:buChar char="•"/>
            </a:pPr>
            <a:r>
              <a:rPr lang="en-GB"/>
              <a:t>Venom: a toxin produced by an animal that is injected into its prey to cause paralysis and/or death. Used as a defence mechanism or for predation. Venom can contain many different types of toxin.</a:t>
            </a:r>
          </a:p>
          <a:p>
            <a:pPr>
              <a:buFontTx/>
              <a:buChar char="•"/>
            </a:pPr>
            <a:r>
              <a:rPr lang="en-GB"/>
              <a:t>Poisonous organism: an organism that is harmful if eaten or touched (distinct from a venomous organism).</a:t>
            </a:r>
          </a:p>
          <a:p>
            <a:endParaRPr lang="en-GB"/>
          </a:p>
          <a:p>
            <a:r>
              <a:rPr lang="en-GB"/>
              <a:t>Glycoalkaloids are acetycholinesterases produced by some members of the Solanaceae family of flowering plants (includes the deadly nightshade, potatoes and tomatoes).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2250" y="53975"/>
            <a:ext cx="846455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34CE54-17A5-4F36-820E-F978368ED5D1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4135F8-006D-4B1E-82D1-32B19E5768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Enzyme &amp; Inhibitors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8075240" cy="5166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Metabolic poisons</a:t>
            </a:r>
            <a:endParaRPr lang="en-GB" sz="3200" dirty="0"/>
          </a:p>
        </p:txBody>
      </p:sp>
      <p:sp>
        <p:nvSpPr>
          <p:cNvPr id="993283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583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Many natural poisons are enzyme inhibitors.</a:t>
            </a:r>
          </a:p>
        </p:txBody>
      </p:sp>
      <p:sp>
        <p:nvSpPr>
          <p:cNvPr id="993299" name="Rectangle 19"/>
          <p:cNvSpPr>
            <a:spLocks noChangeArrowheads="1"/>
          </p:cNvSpPr>
          <p:nvPr/>
        </p:nvSpPr>
        <p:spPr bwMode="auto">
          <a:xfrm>
            <a:off x="563563" y="1327150"/>
            <a:ext cx="3868737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400" dirty="0" smtClean="0"/>
              <a:t>Many toxins exert their effects because they inhibit or </a:t>
            </a:r>
            <a:r>
              <a:rPr lang="en-GB" sz="2400" smtClean="0"/>
              <a:t>inactivate enzymes</a:t>
            </a:r>
            <a:endParaRPr lang="en-GB" sz="2400" dirty="0"/>
          </a:p>
        </p:txBody>
      </p:sp>
      <p:sp>
        <p:nvSpPr>
          <p:cNvPr id="993300" name="Rectangle 20"/>
          <p:cNvSpPr>
            <a:spLocks noChangeArrowheads="1"/>
          </p:cNvSpPr>
          <p:nvPr/>
        </p:nvSpPr>
        <p:spPr bwMode="auto">
          <a:xfrm>
            <a:off x="323528" y="2852936"/>
            <a:ext cx="408044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400" dirty="0"/>
              <a:t>Cyanide is an irreversible inhibitor of an enzyme involved in </a:t>
            </a:r>
            <a:r>
              <a:rPr lang="en-GB" sz="2400" dirty="0" smtClean="0"/>
              <a:t>aerobic respiration. </a:t>
            </a:r>
            <a:endParaRPr lang="en-GB" sz="2400" dirty="0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611560" y="4509120"/>
            <a:ext cx="806489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400" dirty="0"/>
              <a:t>Cyanide </a:t>
            </a:r>
            <a:r>
              <a:rPr lang="en-GB" sz="2400" dirty="0" smtClean="0"/>
              <a:t>binds to an enzyme found in mitochondria. This enzyme is involved in the final stages of respiration and it’s inhibition prevents the earlier stages from occurring and hence prevents </a:t>
            </a:r>
            <a:r>
              <a:rPr lang="en-GB" sz="2400" dirty="0"/>
              <a:t>cells from producing ATP. </a:t>
            </a:r>
          </a:p>
        </p:txBody>
      </p:sp>
      <p:sp>
        <p:nvSpPr>
          <p:cNvPr id="25602" name="AutoShape 2" descr="https://encrypted-tbn3.gstatic.com/images?q=tbn:ANd9GcSPZ_ff_LzE8Nv_qxmTA852tnMYI7ZGKQDsaUSVUy77HXYkS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encrypted-tbn3.gstatic.com/images?q=tbn:ANd9GcSPZ_ff_LzE8Nv_qxmTA852tnMYI7ZGKQDsaUSVUy77HXYkS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6" name="AutoShape 6" descr="https://encrypted-tbn3.gstatic.com/images?q=tbn:ANd9GcSPZ_ff_LzE8Nv_qxmTA852tnMYI7ZGKQDsaUSVUy77HXYkS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268760"/>
            <a:ext cx="2514566" cy="316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99" grpId="0"/>
      <p:bldP spid="993300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7" name="Picture 27" descr="green_mam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340768"/>
            <a:ext cx="3341762" cy="2227841"/>
          </a:xfrm>
          <a:prstGeom prst="rect">
            <a:avLst/>
          </a:prstGeom>
          <a:noFill/>
        </p:spPr>
      </p:pic>
      <p:sp>
        <p:nvSpPr>
          <p:cNvPr id="993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8075240" cy="516672"/>
          </a:xfrm>
        </p:spPr>
        <p:txBody>
          <a:bodyPr>
            <a:normAutofit/>
          </a:bodyPr>
          <a:lstStyle/>
          <a:p>
            <a:r>
              <a:rPr lang="en-GB" sz="3200" dirty="0"/>
              <a:t>Uses of inhibitors: natural poisons</a:t>
            </a:r>
          </a:p>
        </p:txBody>
      </p:sp>
      <p:sp>
        <p:nvSpPr>
          <p:cNvPr id="993283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583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Many natural poisons are enzyme inhibitors.</a:t>
            </a:r>
          </a:p>
        </p:txBody>
      </p:sp>
      <p:sp>
        <p:nvSpPr>
          <p:cNvPr id="993297" name="Rectangle 17"/>
          <p:cNvSpPr>
            <a:spLocks noChangeArrowheads="1"/>
          </p:cNvSpPr>
          <p:nvPr/>
        </p:nvSpPr>
        <p:spPr bwMode="auto">
          <a:xfrm>
            <a:off x="582613" y="3573016"/>
            <a:ext cx="7517779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200" dirty="0" err="1" smtClean="0"/>
              <a:t>Acetylcholinesterase</a:t>
            </a:r>
            <a:r>
              <a:rPr lang="en-GB" sz="2200" dirty="0" smtClean="0"/>
              <a:t> breaks down acetylcholine a neurotransmitter. If acetylcholine is not broken down it stays attached to receptors on the muscle membrane and keeps the muscle contracted.</a:t>
            </a:r>
            <a:endParaRPr lang="en-GB" sz="2200" dirty="0"/>
          </a:p>
        </p:txBody>
      </p:sp>
      <p:sp>
        <p:nvSpPr>
          <p:cNvPr id="993299" name="Rectangle 19"/>
          <p:cNvSpPr>
            <a:spLocks noChangeArrowheads="1"/>
          </p:cNvSpPr>
          <p:nvPr/>
        </p:nvSpPr>
        <p:spPr bwMode="auto">
          <a:xfrm>
            <a:off x="563563" y="1327150"/>
            <a:ext cx="3868737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200" dirty="0"/>
              <a:t>Inhibitors in toxins/venom can irreversibly block enzymes such as </a:t>
            </a:r>
            <a:r>
              <a:rPr lang="en-GB" sz="2200" dirty="0" err="1"/>
              <a:t>acetylcholinesterase</a:t>
            </a:r>
            <a:r>
              <a:rPr lang="en-GB" sz="2200" dirty="0"/>
              <a:t>, causing paralysis and death. </a:t>
            </a:r>
          </a:p>
        </p:txBody>
      </p:sp>
      <p:sp>
        <p:nvSpPr>
          <p:cNvPr id="993300" name="Rectangle 20"/>
          <p:cNvSpPr>
            <a:spLocks noChangeArrowheads="1"/>
          </p:cNvSpPr>
          <p:nvPr/>
        </p:nvSpPr>
        <p:spPr bwMode="auto">
          <a:xfrm>
            <a:off x="582613" y="5085184"/>
            <a:ext cx="7589787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200" dirty="0" smtClean="0"/>
              <a:t>This causes paralysis, if the muscles involved in breathing are affected, then the victim dies of suffocation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97" grpId="0"/>
      <p:bldP spid="993299" grpId="0"/>
      <p:bldP spid="993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20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Medicinal drugs acting by enzyme inhibition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4312"/>
            <a:ext cx="7239000" cy="561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Make you own brief notes on the following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err="1" smtClean="0"/>
              <a:t>Asprin</a:t>
            </a:r>
            <a:endParaRPr lang="en-GB" sz="2400" dirty="0" smtClean="0"/>
          </a:p>
          <a:p>
            <a:r>
              <a:rPr lang="en-GB" sz="2400" dirty="0" smtClean="0"/>
              <a:t>ATPase inhibitors</a:t>
            </a:r>
          </a:p>
          <a:p>
            <a:r>
              <a:rPr lang="en-GB" sz="2400" dirty="0" err="1" smtClean="0"/>
              <a:t>ACEase</a:t>
            </a:r>
            <a:r>
              <a:rPr lang="en-GB" sz="2400" dirty="0" smtClean="0"/>
              <a:t> inhibitors</a:t>
            </a:r>
          </a:p>
          <a:p>
            <a:r>
              <a:rPr lang="en-GB" sz="2400" dirty="0" smtClean="0"/>
              <a:t>Protease inhibitors </a:t>
            </a:r>
          </a:p>
          <a:p>
            <a:r>
              <a:rPr lang="en-GB" sz="2400" dirty="0" smtClean="0"/>
              <a:t>Nucleoside reverse transcriptase inhibitors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20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Medicinal drugs acting by enzyme inhibition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4312"/>
            <a:ext cx="7239000" cy="561902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Aspirin</a:t>
            </a:r>
            <a:r>
              <a:rPr lang="en-GB" sz="2400" dirty="0" smtClean="0"/>
              <a:t> – prevents the formation of </a:t>
            </a:r>
            <a:r>
              <a:rPr lang="en-GB" sz="2400" dirty="0" err="1" smtClean="0"/>
              <a:t>prostaglindins</a:t>
            </a:r>
            <a:r>
              <a:rPr lang="en-GB" sz="2400" dirty="0" smtClean="0"/>
              <a:t> (cell-signalling molecules produces when tissues are infected or  damaged). Prostaglandins make nerve cells more sensitive to pain and increase swelling during inflammation.</a:t>
            </a:r>
          </a:p>
          <a:p>
            <a:pPr>
              <a:buNone/>
            </a:pPr>
            <a:r>
              <a:rPr lang="en-GB" sz="2400" dirty="0" smtClean="0"/>
              <a:t>              - also reduces the risk of blood clots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ATPase inhibitors </a:t>
            </a:r>
            <a:r>
              <a:rPr lang="en-GB" sz="2400" dirty="0" smtClean="0"/>
              <a:t>– used to treat heart failure or abnormal heart beat. </a:t>
            </a:r>
            <a:r>
              <a:rPr lang="en-GB" sz="2400" dirty="0" err="1" smtClean="0"/>
              <a:t>Eg</a:t>
            </a:r>
            <a:r>
              <a:rPr lang="en-GB" sz="2400" dirty="0" smtClean="0"/>
              <a:t> foxgloves contain digitalis a chemical that inhibits the sodium-potassium pump in the cell membranes of heart muscle cells and allows more calcium ions to enter. Calcium ions increase muscle contractions and strengthens heart beat.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206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Medicinal drugs acting by enzyme inhibition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4312"/>
            <a:ext cx="7239000" cy="561902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ACE inhibitors </a:t>
            </a:r>
            <a:r>
              <a:rPr lang="en-GB" sz="2400" dirty="0" smtClean="0"/>
              <a:t>– ACE (</a:t>
            </a:r>
            <a:r>
              <a:rPr lang="en-GB" sz="2400" dirty="0" err="1" smtClean="0"/>
              <a:t>angiotensin</a:t>
            </a:r>
            <a:r>
              <a:rPr lang="en-GB" sz="2400" dirty="0" smtClean="0"/>
              <a:t> converting enzymes) normally increase blood pressure. Ace inhibitors are used to lower BP, treat heart failure and minimise risk of second heart attack.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Protease inhibitors </a:t>
            </a:r>
            <a:r>
              <a:rPr lang="en-GB" sz="2400" dirty="0" smtClean="0"/>
              <a:t>– used to treat viral infections. They prevent the replication of virus particles within host cells by inhibiting (competitive inhibition) protease enzymes so the viral coats cannot be made.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Nucleoside reverse transcriptase inhibitors </a:t>
            </a:r>
            <a:r>
              <a:rPr lang="en-GB" sz="2400" dirty="0" smtClean="0"/>
              <a:t>– inhibit enzymes involved in making DNA using the viral RNA as a template.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The effects of inhibitors on the rate of enzyme-controlled reactions.	</a:t>
            </a:r>
          </a:p>
          <a:p>
            <a:r>
              <a:rPr lang="en-GB" dirty="0" smtClean="0"/>
              <a:t>To include competitive and non-competitive and reversible and non-reversible inhibitors with reference to the action of metabolic poisons and some medicinal drugs, and the role of product inhibition</a:t>
            </a:r>
          </a:p>
          <a:p>
            <a:pPr>
              <a:buNone/>
            </a:pPr>
            <a:r>
              <a:rPr lang="en-GB" b="1" dirty="0" smtClean="0"/>
              <a:t>AND</a:t>
            </a:r>
          </a:p>
          <a:p>
            <a:r>
              <a:rPr lang="en-GB" dirty="0" smtClean="0"/>
              <a:t>inactive precursors in metabolic pathways (covered at A level only).</a:t>
            </a:r>
            <a:r>
              <a:rPr lang="en-GB" b="1" dirty="0" smtClean="0"/>
              <a:t>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Although you have spent the time since last lesson researching enzyme inhibition using the resources provided, here is an animation to recap...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n-GB" dirty="0" smtClean="0"/>
              <a:t>Competitive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53344"/>
            <a:ext cx="7239000" cy="5904656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Have a similar shape to that of the substrate molecule. </a:t>
            </a:r>
            <a:endParaRPr lang="en-GB" sz="2000" dirty="0" smtClean="0"/>
          </a:p>
          <a:p>
            <a:r>
              <a:rPr lang="en-GB" sz="2000" b="1" dirty="0" smtClean="0"/>
              <a:t>This means that they occupy the active site, forming enzyme-inhibitor complexes. 	</a:t>
            </a:r>
            <a:endParaRPr lang="en-GB" sz="2000" dirty="0" smtClean="0"/>
          </a:p>
          <a:p>
            <a:r>
              <a:rPr lang="en-GB" sz="2000" b="1" dirty="0" smtClean="0"/>
              <a:t>These complexes do not lead to the formation of products because the inhibitor is not identical to the substrate.</a:t>
            </a:r>
            <a:endParaRPr lang="en-GB" sz="2000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The level of inhibition depends on the concentrations of inhibitor and substrate. 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Where the number of substrate molecules is increased, the level of inhibition decreases because a substrate molecule is more likely than an inhibitor molecule to collide with the active site.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b="1" dirty="0" smtClean="0"/>
              <a:t>Most competitive inhibitors do not bind permanently to the active site. They bind for a</a:t>
            </a:r>
            <a:r>
              <a:rPr lang="en-GB" sz="2000" dirty="0" smtClean="0"/>
              <a:t> </a:t>
            </a:r>
            <a:r>
              <a:rPr lang="en-GB" sz="2000" b="1" dirty="0" smtClean="0"/>
              <a:t>short period of time and then leave. Their action is described as reversible, as the removal</a:t>
            </a:r>
            <a:r>
              <a:rPr lang="en-GB" sz="2000" dirty="0" smtClean="0"/>
              <a:t> </a:t>
            </a:r>
            <a:r>
              <a:rPr lang="en-GB" sz="2000" b="1" dirty="0" smtClean="0"/>
              <a:t>of the inhibitor form the reaction mixture leaves the enzyme molecule unaffected.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Non-competitive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/>
          </a:bodyPr>
          <a:lstStyle/>
          <a:p>
            <a:r>
              <a:rPr lang="en-GB" sz="1600" b="1" dirty="0" smtClean="0"/>
              <a:t>Do not compete with substrate molecules for a place in the active site. Instead, they attach</a:t>
            </a:r>
            <a:r>
              <a:rPr lang="en-GB" sz="1600" dirty="0" smtClean="0"/>
              <a:t> </a:t>
            </a:r>
            <a:r>
              <a:rPr lang="en-GB" sz="1600" b="1" dirty="0" smtClean="0"/>
              <a:t>to the enzyme, molecule in a region away from the active site. </a:t>
            </a:r>
            <a:endParaRPr lang="en-GB" sz="1600" dirty="0" smtClean="0"/>
          </a:p>
          <a:p>
            <a:r>
              <a:rPr lang="en-GB" sz="1600" b="1" dirty="0" smtClean="0"/>
              <a:t>The attachment of non competitive inhibitors distorts the tertiary structure of the enzyme molecule, leading to the shape of the active site changing. </a:t>
            </a:r>
            <a:endParaRPr lang="en-GB" sz="1600" dirty="0" smtClean="0"/>
          </a:p>
          <a:p>
            <a:r>
              <a:rPr lang="en-GB" sz="1600" b="1" dirty="0" smtClean="0"/>
              <a:t>This means that they substrate no longer fits into the active site so the enzyme-substrate complexes cannot form and the reaction rate decreases.</a:t>
            </a:r>
            <a:endParaRPr lang="en-GB" sz="1600" dirty="0" smtClean="0"/>
          </a:p>
          <a:p>
            <a:r>
              <a:rPr lang="en-GB" sz="1600" b="1" dirty="0" smtClean="0">
                <a:solidFill>
                  <a:srgbClr val="FF0000"/>
                </a:solidFill>
              </a:rPr>
              <a:t>The level of inhibition depends on the number of inhibitor molecules present. If there are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enough inhibitor molecules to bind to all of the enzyme molecules present, then the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enzyme controlled reaction will stop. </a:t>
            </a:r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1600" b="1" dirty="0" smtClean="0">
                <a:solidFill>
                  <a:srgbClr val="FF0000"/>
                </a:solidFill>
              </a:rPr>
              <a:t>Changing the substrate concentration will have no effect on this form of inhibition</a:t>
            </a:r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1600" b="1" dirty="0" smtClean="0"/>
              <a:t>Most non-competitive inhibitors bind permanently to the enzyme molecule. The inhibition</a:t>
            </a:r>
            <a:r>
              <a:rPr lang="en-GB" sz="1600" dirty="0" smtClean="0"/>
              <a:t> </a:t>
            </a:r>
            <a:r>
              <a:rPr lang="en-GB" sz="1600" b="1" dirty="0" smtClean="0"/>
              <a:t>is irreversible, and any enzyme molecule bound by inhibitor molecules are effectively</a:t>
            </a:r>
            <a:r>
              <a:rPr lang="en-GB" sz="1600" dirty="0" smtClean="0"/>
              <a:t> </a:t>
            </a:r>
            <a:r>
              <a:rPr lang="en-GB" sz="1600" b="1" dirty="0" smtClean="0"/>
              <a:t>deactivated.</a:t>
            </a: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 Sort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Put the two sets of cards in order.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Work through the 3 exam questions using the information you have learnt since last lesson.</a:t>
            </a:r>
          </a:p>
          <a:p>
            <a:endParaRPr lang="en-GB" sz="2000" dirty="0" smtClean="0"/>
          </a:p>
          <a:p>
            <a:r>
              <a:rPr lang="en-GB" sz="2000" dirty="0" smtClean="0"/>
              <a:t>You may use your textbook to help you.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9193" name="Picture 9" descr="Image:ATP structure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0" y="4424363"/>
            <a:ext cx="3384550" cy="1974850"/>
          </a:xfrm>
          <a:prstGeom prst="rect">
            <a:avLst/>
          </a:prstGeom>
          <a:noFill/>
        </p:spPr>
      </p:pic>
      <p:sp>
        <p:nvSpPr>
          <p:cNvPr id="989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r>
              <a:rPr lang="en-GB" dirty="0"/>
              <a:t>End-product inhibition</a:t>
            </a:r>
          </a:p>
        </p:txBody>
      </p:sp>
      <p:sp>
        <p:nvSpPr>
          <p:cNvPr id="989187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3677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/>
              <a:t>Enzyme inhibition is important in regulating </a:t>
            </a:r>
            <a:r>
              <a:rPr lang="en-GB" sz="2400" b="1">
                <a:solidFill>
                  <a:srgbClr val="10BC45"/>
                </a:solidFill>
              </a:rPr>
              <a:t>metabolic pathways</a:t>
            </a:r>
            <a:r>
              <a:rPr lang="en-GB" sz="2400"/>
              <a:t>. The final (end) product often acts as a regulator of the pathway in a process called </a:t>
            </a:r>
            <a:r>
              <a:rPr lang="en-GB" sz="2400" b="1">
                <a:solidFill>
                  <a:srgbClr val="10BC45"/>
                </a:solidFill>
              </a:rPr>
              <a:t>end-product inhibition</a:t>
            </a:r>
            <a:r>
              <a:rPr lang="en-GB" sz="2400"/>
              <a:t>.</a:t>
            </a:r>
          </a:p>
        </p:txBody>
      </p:sp>
      <p:sp>
        <p:nvSpPr>
          <p:cNvPr id="989190" name="Rectangle 6"/>
          <p:cNvSpPr>
            <a:spLocks noChangeArrowheads="1"/>
          </p:cNvSpPr>
          <p:nvPr/>
        </p:nvSpPr>
        <p:spPr bwMode="auto">
          <a:xfrm>
            <a:off x="604838" y="2257425"/>
            <a:ext cx="76247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400"/>
              <a:t>When the amount of end product is high, it binds non-competitively to an enzyme in the pathway, blocking further production of itself.</a:t>
            </a:r>
          </a:p>
        </p:txBody>
      </p:sp>
      <p:sp>
        <p:nvSpPr>
          <p:cNvPr id="989191" name="Rectangle 7"/>
          <p:cNvSpPr>
            <a:spLocks noChangeArrowheads="1"/>
          </p:cNvSpPr>
          <p:nvPr/>
        </p:nvSpPr>
        <p:spPr bwMode="auto">
          <a:xfrm>
            <a:off x="604838" y="3732213"/>
            <a:ext cx="762476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>
              <a:buClr>
                <a:srgbClr val="10BC45"/>
              </a:buClr>
              <a:buSzPct val="80000"/>
              <a:buFont typeface="Wingdings" pitchFamily="2" charset="2"/>
              <a:buChar char="l"/>
            </a:pPr>
            <a:r>
              <a:rPr lang="en-GB" sz="2400"/>
              <a:t>When the amount of end product falls, inhibition ends and the pathway restarts.</a:t>
            </a:r>
          </a:p>
        </p:txBody>
      </p:sp>
      <p:sp>
        <p:nvSpPr>
          <p:cNvPr id="989195" name="Rectangle 11"/>
          <p:cNvSpPr>
            <a:spLocks noChangeArrowheads="1"/>
          </p:cNvSpPr>
          <p:nvPr/>
        </p:nvSpPr>
        <p:spPr bwMode="auto">
          <a:xfrm>
            <a:off x="604838" y="4841875"/>
            <a:ext cx="41449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The synthesis of ATP is regulated in this way, with ATP acting as the inhibitor.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8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90" grpId="0"/>
      <p:bldP spid="989191" grpId="0"/>
      <p:bldP spid="9891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435</TotalTime>
  <Words>1019</Words>
  <Application>Microsoft Office PowerPoint</Application>
  <PresentationFormat>On-screen Show (4:3)</PresentationFormat>
  <Paragraphs>90</Paragraphs>
  <Slides>14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Trebuchet MS</vt:lpstr>
      <vt:lpstr>Wingdings</vt:lpstr>
      <vt:lpstr>Wingdings 2</vt:lpstr>
      <vt:lpstr>Opulent</vt:lpstr>
      <vt:lpstr>Enzyme &amp; Inhibitors</vt:lpstr>
      <vt:lpstr>Success criteria</vt:lpstr>
      <vt:lpstr>Starter</vt:lpstr>
      <vt:lpstr>summary</vt:lpstr>
      <vt:lpstr>Competitive Inhibitors</vt:lpstr>
      <vt:lpstr>Non-competitive inhibitors</vt:lpstr>
      <vt:lpstr>Card Sort</vt:lpstr>
      <vt:lpstr>Exam Questions</vt:lpstr>
      <vt:lpstr>End-product inhibition</vt:lpstr>
      <vt:lpstr>Metabolic poisons</vt:lpstr>
      <vt:lpstr>Uses of inhibitors: natural poisons</vt:lpstr>
      <vt:lpstr>Medicinal drugs acting by enzyme inhibition</vt:lpstr>
      <vt:lpstr>Medicinal drugs acting by enzyme inhibition</vt:lpstr>
      <vt:lpstr>Medicinal drugs acting by enzyme inhibition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Starter:  Inhibitors learning tile</dc:title>
  <dc:creator>mking</dc:creator>
  <cp:lastModifiedBy>Helen Hawke</cp:lastModifiedBy>
  <cp:revision>54</cp:revision>
  <dcterms:created xsi:type="dcterms:W3CDTF">2013-02-10T13:42:08Z</dcterms:created>
  <dcterms:modified xsi:type="dcterms:W3CDTF">2016-12-07T12:45:54Z</dcterms:modified>
</cp:coreProperties>
</file>