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6.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7.xml" ContentType="application/vnd.ms-office.activeX+xml"/>
  <Override PartName="/ppt/notesSlides/notesSlide19.xml" ContentType="application/vnd.openxmlformats-officedocument.presentationml.notesSlide+xml"/>
  <Override PartName="/ppt/activeX/activeX8.xml" ContentType="application/vnd.ms-office.activeX+xml"/>
  <Override PartName="/ppt/notesSlides/notesSlide20.xml" ContentType="application/vnd.openxmlformats-officedocument.presentationml.notesSlide+xml"/>
  <Override PartName="/ppt/activeX/activeX9.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10.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11.xml" ContentType="application/vnd.ms-office.activeX+xml"/>
  <Override PartName="/ppt/notesSlides/notesSlide26.xml" ContentType="application/vnd.openxmlformats-officedocument.presentationml.notesSlide+xml"/>
  <Override PartName="/ppt/activeX/activeX12.xml" ContentType="application/vnd.ms-office.activeX+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13.xml" ContentType="application/vnd.ms-office.activeX+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ctiveX/activeX14.xml" ContentType="application/vnd.ms-office.activeX+xml"/>
  <Override PartName="/ppt/notesSlides/notesSlide36.xml" ContentType="application/vnd.openxmlformats-officedocument.presentationml.notesSlide+xml"/>
  <Override PartName="/ppt/activeX/activeX15.xml" ContentType="application/vnd.ms-office.activeX+xml"/>
  <Override PartName="/ppt/notesSlides/notesSlide37.xml" ContentType="application/vnd.openxmlformats-officedocument.presentationml.notesSlide+xml"/>
  <Override PartName="/ppt/activeX/activeX16.xml" ContentType="application/vnd.ms-office.activeX+xml"/>
  <Override PartName="/ppt/notesSlides/notesSlide38.xml" ContentType="application/vnd.openxmlformats-officedocument.presentationml.notesSlide+xml"/>
  <Override PartName="/ppt/activeX/activeX17.xml" ContentType="application/vnd.ms-office.activeX+xml"/>
  <Override PartName="/ppt/notesSlides/notesSlide39.xml" ContentType="application/vnd.openxmlformats-officedocument.presentationml.notesSlide+xml"/>
  <Override PartName="/ppt/activeX/activeX18.xml" ContentType="application/vnd.ms-office.activeX+xml"/>
  <Override PartName="/ppt/notesSlides/notesSlide40.xml" ContentType="application/vnd.openxmlformats-officedocument.presentationml.notesSlide+xml"/>
  <Override PartName="/ppt/activeX/activeX19.xml" ContentType="application/vnd.ms-office.activeX+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 id="2147483654" r:id="rId6"/>
  </p:sldMasterIdLst>
  <p:notesMasterIdLst>
    <p:notesMasterId r:id="rId49"/>
  </p:notesMasterIdLst>
  <p:handoutMasterIdLst>
    <p:handoutMasterId r:id="rId50"/>
  </p:handoutMasterIdLst>
  <p:sldIdLst>
    <p:sldId id="426" r:id="rId7"/>
    <p:sldId id="579" r:id="rId8"/>
    <p:sldId id="582" r:id="rId9"/>
    <p:sldId id="615" r:id="rId10"/>
    <p:sldId id="611" r:id="rId11"/>
    <p:sldId id="624" r:id="rId12"/>
    <p:sldId id="612" r:id="rId13"/>
    <p:sldId id="623" r:id="rId14"/>
    <p:sldId id="613" r:id="rId15"/>
    <p:sldId id="630" r:id="rId16"/>
    <p:sldId id="603" r:id="rId17"/>
    <p:sldId id="604" r:id="rId18"/>
    <p:sldId id="621" r:id="rId19"/>
    <p:sldId id="631" r:id="rId20"/>
    <p:sldId id="626" r:id="rId21"/>
    <p:sldId id="578" r:id="rId22"/>
    <p:sldId id="622" r:id="rId23"/>
    <p:sldId id="571" r:id="rId24"/>
    <p:sldId id="587" r:id="rId25"/>
    <p:sldId id="586" r:id="rId26"/>
    <p:sldId id="616" r:id="rId27"/>
    <p:sldId id="591" r:id="rId28"/>
    <p:sldId id="590" r:id="rId29"/>
    <p:sldId id="592" r:id="rId30"/>
    <p:sldId id="593" r:id="rId31"/>
    <p:sldId id="594" r:id="rId32"/>
    <p:sldId id="628" r:id="rId33"/>
    <p:sldId id="580" r:id="rId34"/>
    <p:sldId id="618" r:id="rId35"/>
    <p:sldId id="633" r:id="rId36"/>
    <p:sldId id="584" r:id="rId37"/>
    <p:sldId id="625" r:id="rId38"/>
    <p:sldId id="617" r:id="rId39"/>
    <p:sldId id="585" r:id="rId40"/>
    <p:sldId id="607" r:id="rId41"/>
    <p:sldId id="619" r:id="rId42"/>
    <p:sldId id="629" r:id="rId43"/>
    <p:sldId id="632" r:id="rId44"/>
    <p:sldId id="581" r:id="rId45"/>
    <p:sldId id="573" r:id="rId46"/>
    <p:sldId id="574" r:id="rId47"/>
    <p:sldId id="575" r:id="rId48"/>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rgbClr val="010066"/>
        </a:solidFill>
        <a:latin typeface="Arial" panose="020B0604020202020204" pitchFamily="34" charset="0"/>
        <a:ea typeface="+mn-ea"/>
        <a:cs typeface="+mn-cs"/>
      </a:defRPr>
    </a:lvl1pPr>
    <a:lvl2pPr marL="457200" algn="l" rtl="0" eaLnBrk="0" fontAlgn="base" hangingPunct="0">
      <a:spcBef>
        <a:spcPct val="0"/>
      </a:spcBef>
      <a:spcAft>
        <a:spcPct val="0"/>
      </a:spcAft>
      <a:defRPr sz="2400" i="1" kern="1200">
        <a:solidFill>
          <a:srgbClr val="010066"/>
        </a:solidFill>
        <a:latin typeface="Arial" panose="020B0604020202020204" pitchFamily="34" charset="0"/>
        <a:ea typeface="+mn-ea"/>
        <a:cs typeface="+mn-cs"/>
      </a:defRPr>
    </a:lvl2pPr>
    <a:lvl3pPr marL="914400" algn="l" rtl="0" eaLnBrk="0" fontAlgn="base" hangingPunct="0">
      <a:spcBef>
        <a:spcPct val="0"/>
      </a:spcBef>
      <a:spcAft>
        <a:spcPct val="0"/>
      </a:spcAft>
      <a:defRPr sz="2400" i="1" kern="1200">
        <a:solidFill>
          <a:srgbClr val="010066"/>
        </a:solidFill>
        <a:latin typeface="Arial" panose="020B0604020202020204" pitchFamily="34" charset="0"/>
        <a:ea typeface="+mn-ea"/>
        <a:cs typeface="+mn-cs"/>
      </a:defRPr>
    </a:lvl3pPr>
    <a:lvl4pPr marL="1371600" algn="l" rtl="0" eaLnBrk="0" fontAlgn="base" hangingPunct="0">
      <a:spcBef>
        <a:spcPct val="0"/>
      </a:spcBef>
      <a:spcAft>
        <a:spcPct val="0"/>
      </a:spcAft>
      <a:defRPr sz="2400" i="1" kern="1200">
        <a:solidFill>
          <a:srgbClr val="010066"/>
        </a:solidFill>
        <a:latin typeface="Arial" panose="020B0604020202020204" pitchFamily="34" charset="0"/>
        <a:ea typeface="+mn-ea"/>
        <a:cs typeface="+mn-cs"/>
      </a:defRPr>
    </a:lvl4pPr>
    <a:lvl5pPr marL="1828800" algn="l" rtl="0" eaLnBrk="0" fontAlgn="base" hangingPunct="0">
      <a:spcBef>
        <a:spcPct val="0"/>
      </a:spcBef>
      <a:spcAft>
        <a:spcPct val="0"/>
      </a:spcAft>
      <a:defRPr sz="2400" i="1" kern="1200">
        <a:solidFill>
          <a:srgbClr val="010066"/>
        </a:solidFill>
        <a:latin typeface="Arial" panose="020B0604020202020204" pitchFamily="34" charset="0"/>
        <a:ea typeface="+mn-ea"/>
        <a:cs typeface="+mn-cs"/>
      </a:defRPr>
    </a:lvl5pPr>
    <a:lvl6pPr marL="2286000" algn="l" defTabSz="914400" rtl="0" eaLnBrk="1" latinLnBrk="0" hangingPunct="1">
      <a:defRPr sz="2400" i="1" kern="1200">
        <a:solidFill>
          <a:srgbClr val="010066"/>
        </a:solidFill>
        <a:latin typeface="Arial" panose="020B0604020202020204" pitchFamily="34" charset="0"/>
        <a:ea typeface="+mn-ea"/>
        <a:cs typeface="+mn-cs"/>
      </a:defRPr>
    </a:lvl6pPr>
    <a:lvl7pPr marL="2743200" algn="l" defTabSz="914400" rtl="0" eaLnBrk="1" latinLnBrk="0" hangingPunct="1">
      <a:defRPr sz="2400" i="1" kern="1200">
        <a:solidFill>
          <a:srgbClr val="010066"/>
        </a:solidFill>
        <a:latin typeface="Arial" panose="020B0604020202020204" pitchFamily="34" charset="0"/>
        <a:ea typeface="+mn-ea"/>
        <a:cs typeface="+mn-cs"/>
      </a:defRPr>
    </a:lvl7pPr>
    <a:lvl8pPr marL="3200400" algn="l" defTabSz="914400" rtl="0" eaLnBrk="1" latinLnBrk="0" hangingPunct="1">
      <a:defRPr sz="2400" i="1" kern="1200">
        <a:solidFill>
          <a:srgbClr val="010066"/>
        </a:solidFill>
        <a:latin typeface="Arial" panose="020B0604020202020204" pitchFamily="34" charset="0"/>
        <a:ea typeface="+mn-ea"/>
        <a:cs typeface="+mn-cs"/>
      </a:defRPr>
    </a:lvl8pPr>
    <a:lvl9pPr marL="3657600" algn="l" defTabSz="914400" rtl="0" eaLnBrk="1" latinLnBrk="0" hangingPunct="1">
      <a:defRPr sz="2400" i="1"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2">
          <p15:clr>
            <a:srgbClr val="A4A3A4"/>
          </p15:clr>
        </p15:guide>
        <p15:guide id="2" pos="2856">
          <p15:clr>
            <a:srgbClr val="A4A3A4"/>
          </p15:clr>
        </p15:guide>
        <p15:guide id="3" pos="226">
          <p15:clr>
            <a:srgbClr val="A4A3A4"/>
          </p15:clr>
        </p15:guide>
      </p15:sldGuideLst>
    </p:ext>
    <p:ext uri="{2D200454-40CA-4A62-9FC3-DE9A4176ACB9}">
      <p15:notesGuideLst xmlns:p15="http://schemas.microsoft.com/office/powerpoint/2012/main">
        <p15:guide id="1" orient="horz" pos="278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663300"/>
    <a:srgbClr val="10BC45"/>
    <a:srgbClr val="010066"/>
    <a:srgbClr val="FFFFCC"/>
    <a:srgbClr val="97F692"/>
    <a:srgbClr val="B88A0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27" autoAdjust="0"/>
    <p:restoredTop sz="77189" autoAdjust="0"/>
  </p:normalViewPr>
  <p:slideViewPr>
    <p:cSldViewPr snapToGrid="0">
      <p:cViewPr>
        <p:scale>
          <a:sx n="75" d="100"/>
          <a:sy n="75" d="100"/>
        </p:scale>
        <p:origin x="-906" y="-738"/>
      </p:cViewPr>
      <p:guideLst>
        <p:guide orient="horz" pos="492"/>
        <p:guide pos="2856"/>
        <p:guide pos="22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75" d="100"/>
          <a:sy n="75" d="100"/>
        </p:scale>
        <p:origin x="-2088" y="-234"/>
      </p:cViewPr>
      <p:guideLst>
        <p:guide orient="horz" pos="278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17.xml><?xml version="1.0" encoding="utf-8"?>
<ax:ocx xmlns:ax="http://schemas.microsoft.com/office/2006/activeX" xmlns:r="http://schemas.openxmlformats.org/officeDocument/2006/relationships" ax:classid="{D27CDB6E-AE6D-11CF-96B8-444553540000}" ax:persistence="persistStorage" r:id="rId1"/>
</file>

<file path=ppt/activeX/activeX18.xml><?xml version="1.0" encoding="utf-8"?>
<ax:ocx xmlns:ax="http://schemas.microsoft.com/office/2006/activeX" xmlns:r="http://schemas.openxmlformats.org/officeDocument/2006/relationships" ax:classid="{D27CDB6E-AE6D-11CF-96B8-444553540000}" ax:persistence="persistStorage" r:id="rId1"/>
</file>

<file path=ppt/activeX/activeX19.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i="0" smtClean="0">
                <a:solidFill>
                  <a:schemeClr val="tx1"/>
                </a:solidFill>
              </a:defRPr>
            </a:lvl1pPr>
          </a:lstStyle>
          <a:p>
            <a:pPr>
              <a:defRPr/>
            </a:pPr>
            <a:endParaRPr lang="en-GB" altLang="en-US"/>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defRPr sz="1200" b="1" i="0" smtClean="0">
                <a:solidFill>
                  <a:schemeClr val="tx1"/>
                </a:solidFill>
              </a:defRPr>
            </a:lvl1pPr>
          </a:lstStyle>
          <a:p>
            <a:pPr>
              <a:defRPr/>
            </a:pPr>
            <a:fld id="{43463265-C173-40DF-9FE4-559A48C33F2E}" type="slidenum">
              <a:rPr lang="en-GB" altLang="en-US"/>
              <a:pPr>
                <a:defRPr/>
              </a:pPr>
              <a:t>‹#›</a:t>
            </a:fld>
            <a:endParaRPr lang="en-GB" altLang="en-US"/>
          </a:p>
        </p:txBody>
      </p:sp>
      <p:sp>
        <p:nvSpPr>
          <p:cNvPr id="95238" name="Rectangle 6"/>
          <p:cNvSpPr>
            <a:spLocks noGrp="1" noChangeArrowheads="1"/>
          </p:cNvSpPr>
          <p:nvPr>
            <p:ph type="hdr" sz="quarter"/>
          </p:nvPr>
        </p:nvSpPr>
        <p:spPr bwMode="auto">
          <a:xfrm>
            <a:off x="1574800" y="88900"/>
            <a:ext cx="383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200" b="1" i="0" smtClean="0">
                <a:solidFill>
                  <a:schemeClr val="tx1"/>
                </a:solidFill>
              </a:defRPr>
            </a:lvl1pPr>
          </a:lstStyle>
          <a:p>
            <a:pPr>
              <a:defRPr/>
            </a:pPr>
            <a:r>
              <a:rPr lang="en-GB" altLang="en-US"/>
              <a:t>Boardworks A2 Biology </a:t>
            </a:r>
          </a:p>
          <a:p>
            <a:pPr>
              <a:defRPr/>
            </a:pPr>
            <a:r>
              <a:rPr lang="en-GB" altLang="en-US"/>
              <a:t>Genetic Technologies</a:t>
            </a:r>
          </a:p>
        </p:txBody>
      </p:sp>
    </p:spTree>
    <p:extLst>
      <p:ext uri="{BB962C8B-B14F-4D97-AF65-F5344CB8AC3E}">
        <p14:creationId xmlns:p14="http://schemas.microsoft.com/office/powerpoint/2010/main" val="4074927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i="0" smtClean="0">
                <a:solidFill>
                  <a:schemeClr val="tx1"/>
                </a:solidFill>
              </a:defRPr>
            </a:lvl1pPr>
          </a:lstStyle>
          <a:p>
            <a:pPr>
              <a:defRPr/>
            </a:pPr>
            <a:endParaRPr lang="en-GB" altLang="en-US"/>
          </a:p>
        </p:txBody>
      </p:sp>
      <p:sp>
        <p:nvSpPr>
          <p:cNvPr id="8195"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defRPr sz="1200" b="1" i="0" smtClean="0">
                <a:solidFill>
                  <a:schemeClr val="tx1"/>
                </a:solidFill>
              </a:defRPr>
            </a:lvl1pPr>
          </a:lstStyle>
          <a:p>
            <a:pPr>
              <a:defRPr/>
            </a:pPr>
            <a:fld id="{446A4D47-7C21-4EE1-9492-2F99C665CE4B}" type="slidenum">
              <a:rPr lang="en-GB" altLang="en-US"/>
              <a:pPr>
                <a:defRPr/>
              </a:pPr>
              <a:t>‹#›</a:t>
            </a:fld>
            <a:endParaRPr lang="en-GB" altLang="en-US"/>
          </a:p>
        </p:txBody>
      </p:sp>
      <p:sp>
        <p:nvSpPr>
          <p:cNvPr id="67594" name="Rectangle 10"/>
          <p:cNvSpPr>
            <a:spLocks noGrp="1" noChangeArrowheads="1"/>
          </p:cNvSpPr>
          <p:nvPr>
            <p:ph type="hdr" sz="quarter"/>
          </p:nvPr>
        </p:nvSpPr>
        <p:spPr bwMode="auto">
          <a:xfrm>
            <a:off x="1574800" y="88900"/>
            <a:ext cx="383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200" b="1" i="0" smtClean="0">
                <a:solidFill>
                  <a:schemeClr val="tx1"/>
                </a:solidFill>
              </a:defRPr>
            </a:lvl1pPr>
          </a:lstStyle>
          <a:p>
            <a:pPr>
              <a:defRPr/>
            </a:pPr>
            <a:r>
              <a:rPr lang="en-GB" altLang="en-US"/>
              <a:t>Boardworks A2 Biology </a:t>
            </a:r>
          </a:p>
          <a:p>
            <a:pPr>
              <a:defRPr/>
            </a:pPr>
            <a:r>
              <a:rPr lang="en-GB" altLang="en-US"/>
              <a:t>Genetic Technologies</a:t>
            </a:r>
          </a:p>
        </p:txBody>
      </p:sp>
    </p:spTree>
    <p:extLst>
      <p:ext uri="{BB962C8B-B14F-4D97-AF65-F5344CB8AC3E}">
        <p14:creationId xmlns:p14="http://schemas.microsoft.com/office/powerpoint/2010/main" val="67132443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77E0EDE3-CD48-4C3B-BA98-444E2F653B13}" type="slidenum">
              <a:rPr lang="en-GB" altLang="en-US" sz="1200" i="0">
                <a:solidFill>
                  <a:schemeClr val="tx1"/>
                </a:solidFill>
              </a:rPr>
              <a:pPr>
                <a:spcBef>
                  <a:spcPct val="0"/>
                </a:spcBef>
              </a:pPr>
              <a:t>1</a:t>
            </a:fld>
            <a:endParaRPr lang="en-GB" altLang="en-US" sz="1200" i="0">
              <a:solidFill>
                <a:schemeClr val="tx1"/>
              </a:solidFill>
            </a:endParaRPr>
          </a:p>
        </p:txBody>
      </p:sp>
      <p:sp>
        <p:nvSpPr>
          <p:cNvPr id="1024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0244" name="Rectangle 2"/>
          <p:cNvSpPr>
            <a:spLocks noRot="1" noChangeArrowheads="1" noTextEdit="1"/>
          </p:cNvSpPr>
          <p:nvPr>
            <p:ph type="sldImg"/>
          </p:nvPr>
        </p:nvSpPr>
        <p:spPr>
          <a:ln/>
        </p:spPr>
      </p:sp>
      <p:sp>
        <p:nvSpPr>
          <p:cNvPr id="10245" name="Rectangle 3"/>
          <p:cNvSpPr>
            <a:spLocks noGrp="1" noChangeArrowheads="1"/>
          </p:cNvSpPr>
          <p:nvPr>
            <p:ph type="body" idx="1"/>
          </p:nvPr>
        </p:nvSpPr>
        <p:spPr>
          <a:xfrm>
            <a:off x="914400" y="4343400"/>
            <a:ext cx="5337175" cy="4114800"/>
          </a:xfrm>
          <a:noFill/>
        </p:spPr>
        <p:txBody>
          <a:bodyPr/>
          <a:lstStyle/>
          <a:p>
            <a:pPr marL="92075" indent="-92075" eaLnBrk="1" hangingPunct="1"/>
            <a:endParaRPr lang="en-GB" altLang="en-US" smtClean="0"/>
          </a:p>
        </p:txBody>
      </p:sp>
    </p:spTree>
    <p:extLst>
      <p:ext uri="{BB962C8B-B14F-4D97-AF65-F5344CB8AC3E}">
        <p14:creationId xmlns:p14="http://schemas.microsoft.com/office/powerpoint/2010/main" val="2954422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B72B9C8-CBDD-4E2A-A67A-DC71384E24AA}" type="slidenum">
              <a:rPr lang="en-GB" altLang="en-US" sz="1200" i="0">
                <a:solidFill>
                  <a:schemeClr val="tx1"/>
                </a:solidFill>
              </a:rPr>
              <a:pPr>
                <a:spcBef>
                  <a:spcPct val="0"/>
                </a:spcBef>
              </a:pPr>
              <a:t>10</a:t>
            </a:fld>
            <a:endParaRPr lang="en-GB" altLang="en-US" sz="1200" i="0">
              <a:solidFill>
                <a:schemeClr val="tx1"/>
              </a:solidFill>
            </a:endParaRPr>
          </a:p>
        </p:txBody>
      </p:sp>
      <p:sp>
        <p:nvSpPr>
          <p:cNvPr id="2765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43764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4BE3F40E-AAF2-466B-A89F-F47BDFE758CB}" type="slidenum">
              <a:rPr lang="en-GB" altLang="en-US" sz="1200" i="0">
                <a:solidFill>
                  <a:schemeClr val="tx1"/>
                </a:solidFill>
              </a:rPr>
              <a:pPr>
                <a:spcBef>
                  <a:spcPct val="0"/>
                </a:spcBef>
              </a:pPr>
              <a:t>11</a:t>
            </a:fld>
            <a:endParaRPr lang="en-GB" altLang="en-US" sz="1200" i="0">
              <a:solidFill>
                <a:schemeClr val="tx1"/>
              </a:solidFill>
            </a:endParaRPr>
          </a:p>
        </p:txBody>
      </p:sp>
      <p:sp>
        <p:nvSpPr>
          <p:cNvPr id="2969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29700" name="Rectangle 2"/>
          <p:cNvSpPr>
            <a:spLocks noRo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r>
              <a:rPr lang="en-US" altLang="en-US" b="1" smtClean="0"/>
              <a:t>Photo credit</a:t>
            </a:r>
            <a:r>
              <a:rPr lang="en-GB" altLang="en-US" b="1" smtClean="0"/>
              <a:t>: </a:t>
            </a:r>
            <a:r>
              <a:rPr lang="en-GB" altLang="en-US" smtClean="0"/>
              <a:t>© Shutterstock 2009, Povl E. Petersen</a:t>
            </a:r>
            <a:r>
              <a:rPr lang="en-US" altLang="en-US" smtClean="0"/>
              <a:t> </a:t>
            </a:r>
          </a:p>
          <a:p>
            <a:pPr eaLnBrk="1" hangingPunct="1"/>
            <a:endParaRPr lang="en-GB" altLang="en-US" smtClean="0"/>
          </a:p>
          <a:p>
            <a:pPr eaLnBrk="1" hangingPunct="1"/>
            <a:r>
              <a:rPr lang="en-US" altLang="en-US" b="1" smtClean="0"/>
              <a:t>Teacher notes </a:t>
            </a:r>
          </a:p>
          <a:p>
            <a:pPr eaLnBrk="1" hangingPunct="1"/>
            <a:r>
              <a:rPr lang="en-US" altLang="en-US" smtClean="0"/>
              <a:t>Dutch elm disease is a fungal disease that is spread by the elm bark beetle. The disease is thought to have originated in Asia. It is named Dutch elm disease because it was first identified in the Netherlands. </a:t>
            </a:r>
          </a:p>
        </p:txBody>
      </p:sp>
    </p:spTree>
    <p:extLst>
      <p:ext uri="{BB962C8B-B14F-4D97-AF65-F5344CB8AC3E}">
        <p14:creationId xmlns:p14="http://schemas.microsoft.com/office/powerpoint/2010/main" val="255161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B5497FF-A291-4AA9-A7B8-B2A53ABC761D}" type="slidenum">
              <a:rPr lang="en-GB" altLang="en-US" sz="1200" i="0">
                <a:solidFill>
                  <a:schemeClr val="tx1"/>
                </a:solidFill>
              </a:rPr>
              <a:pPr>
                <a:spcBef>
                  <a:spcPct val="0"/>
                </a:spcBef>
              </a:pPr>
              <a:t>12</a:t>
            </a:fld>
            <a:endParaRPr lang="en-GB" altLang="en-US" sz="1200" i="0">
              <a:solidFill>
                <a:schemeClr val="tx1"/>
              </a:solidFill>
            </a:endParaRPr>
          </a:p>
        </p:txBody>
      </p:sp>
      <p:sp>
        <p:nvSpPr>
          <p:cNvPr id="3174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noFill/>
        </p:spPr>
        <p:txBody>
          <a:bodyPr/>
          <a:lstStyle/>
          <a:p>
            <a:pPr eaLnBrk="1" hangingPunct="1"/>
            <a:r>
              <a:rPr lang="en-GB" altLang="en-US" b="1" smtClean="0"/>
              <a:t>Photo credit:</a:t>
            </a:r>
            <a:r>
              <a:rPr lang="en-GB" altLang="en-US" smtClean="0"/>
              <a:t> PH. Plailly / Eurelios </a:t>
            </a:r>
            <a:r>
              <a:rPr lang="en-US" altLang="en-US" smtClean="0"/>
              <a:t>/ Science Photo Library</a:t>
            </a:r>
            <a:endParaRPr lang="en-GB" altLang="en-US" smtClean="0"/>
          </a:p>
          <a:p>
            <a:pPr eaLnBrk="1" hangingPunct="1"/>
            <a:endParaRPr lang="en-US" altLang="en-US" smtClean="0"/>
          </a:p>
        </p:txBody>
      </p:sp>
    </p:spTree>
    <p:extLst>
      <p:ext uri="{BB962C8B-B14F-4D97-AF65-F5344CB8AC3E}">
        <p14:creationId xmlns:p14="http://schemas.microsoft.com/office/powerpoint/2010/main" val="155030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4D9AD186-C005-42C6-B7FC-19D9289B0E69}" type="slidenum">
              <a:rPr lang="en-GB" altLang="en-US" sz="1200" i="0">
                <a:solidFill>
                  <a:schemeClr val="tx1"/>
                </a:solidFill>
              </a:rPr>
              <a:pPr>
                <a:spcBef>
                  <a:spcPct val="0"/>
                </a:spcBef>
              </a:pPr>
              <a:t>13</a:t>
            </a:fld>
            <a:endParaRPr lang="en-GB" altLang="en-US" sz="1200" i="0">
              <a:solidFill>
                <a:schemeClr val="tx1"/>
              </a:solidFill>
            </a:endParaRPr>
          </a:p>
        </p:txBody>
      </p:sp>
      <p:sp>
        <p:nvSpPr>
          <p:cNvPr id="3379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33796" name="Rectangle 2"/>
          <p:cNvSpPr>
            <a:spLocks noRot="1" noChangeArrowheads="1" noTextEdit="1"/>
          </p:cNvSpPr>
          <p:nvPr>
            <p:ph type="sldImg"/>
          </p:nvPr>
        </p:nvSpPr>
        <p:spPr>
          <a:ln/>
        </p:spPr>
      </p:sp>
      <p:sp>
        <p:nvSpPr>
          <p:cNvPr id="33797" name="Rectangle 3"/>
          <p:cNvSpPr>
            <a:spLocks noGrp="1" noChangeArrowheads="1"/>
          </p:cNvSpPr>
          <p:nvPr>
            <p:ph type="body" idx="1"/>
          </p:nvPr>
        </p:nvSpPr>
        <p:spPr>
          <a:noFill/>
        </p:spPr>
        <p:txBody>
          <a:bodyPr/>
          <a:lstStyle/>
          <a:p>
            <a:pPr eaLnBrk="1" hangingPunct="1"/>
            <a:r>
              <a:rPr lang="en-US" altLang="en-US" b="1" smtClean="0"/>
              <a:t>Photo credit (nuclear transfer): </a:t>
            </a:r>
            <a:r>
              <a:rPr lang="en-US" altLang="en-US" smtClean="0"/>
              <a:t>Jenny Nichols, Wellcome Images </a:t>
            </a:r>
          </a:p>
          <a:p>
            <a:pPr eaLnBrk="1" hangingPunct="1"/>
            <a:r>
              <a:rPr lang="en-US" altLang="en-US" smtClean="0"/>
              <a:t>Cloning by nuclear transfer. The nucleus for transfer has been picked up into the transfer pipette. It is about to be injected in to a recipient egg whose own nucleus has previously been removed.</a:t>
            </a:r>
          </a:p>
          <a:p>
            <a:pPr eaLnBrk="1" hangingPunct="1"/>
            <a:endParaRPr lang="en-US" altLang="en-US" smtClean="0"/>
          </a:p>
          <a:p>
            <a:pPr eaLnBrk="1" hangingPunct="1"/>
            <a:r>
              <a:rPr lang="en-US" altLang="en-US" b="1" smtClean="0"/>
              <a:t>Photo credit (embryo):</a:t>
            </a:r>
            <a:r>
              <a:rPr lang="en-US" altLang="en-US" smtClean="0"/>
              <a:t> © Shutterstock 2009, herbap </a:t>
            </a:r>
          </a:p>
          <a:p>
            <a:pPr eaLnBrk="1" hangingPunct="1"/>
            <a:endParaRPr lang="en-GB" altLang="en-US" smtClean="0"/>
          </a:p>
          <a:p>
            <a:pPr eaLnBrk="1" hangingPunct="1"/>
            <a:r>
              <a:rPr lang="en-GB" altLang="en-US" b="1" smtClean="0"/>
              <a:t>Teacher notes</a:t>
            </a:r>
          </a:p>
          <a:p>
            <a:pPr eaLnBrk="1" hangingPunct="1"/>
            <a:r>
              <a:rPr lang="en-GB" altLang="en-US" smtClean="0"/>
              <a:t>Another problem surrounding therapeutic cloning research is the lack of human egg donors. Unfertilized egg cells are needed; however, the egg-donation procedure is uncomfortable and potential painful, and carries some medical risks.</a:t>
            </a:r>
            <a:endParaRPr lang="en-US" altLang="en-US" smtClean="0"/>
          </a:p>
        </p:txBody>
      </p:sp>
    </p:spTree>
    <p:extLst>
      <p:ext uri="{BB962C8B-B14F-4D97-AF65-F5344CB8AC3E}">
        <p14:creationId xmlns:p14="http://schemas.microsoft.com/office/powerpoint/2010/main" val="379338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027B87AC-FAB9-4661-AFE4-EFC32A688A95}" type="slidenum">
              <a:rPr lang="en-GB" altLang="en-US" sz="1200" i="0">
                <a:solidFill>
                  <a:schemeClr val="tx1"/>
                </a:solidFill>
              </a:rPr>
              <a:pPr>
                <a:spcBef>
                  <a:spcPct val="0"/>
                </a:spcBef>
              </a:pPr>
              <a:t>14</a:t>
            </a:fld>
            <a:endParaRPr lang="en-GB" altLang="en-US" sz="1200" i="0">
              <a:solidFill>
                <a:schemeClr val="tx1"/>
              </a:solidFill>
            </a:endParaRPr>
          </a:p>
        </p:txBody>
      </p:sp>
      <p:sp>
        <p:nvSpPr>
          <p:cNvPr id="3584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35844" name="Rectangle 2"/>
          <p:cNvSpPr>
            <a:spLocks noRo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r>
              <a:rPr lang="en-US" altLang="en-US" b="1" smtClean="0"/>
              <a:t>Teacher notes</a:t>
            </a:r>
            <a:endParaRPr lang="en-GB" altLang="en-US" b="1" smtClean="0"/>
          </a:p>
          <a:p>
            <a:pPr eaLnBrk="1" hangingPunct="1"/>
            <a:r>
              <a:rPr lang="en-GB" altLang="en-US" smtClean="0"/>
              <a:t>See the </a:t>
            </a:r>
            <a:r>
              <a:rPr lang="en-GB" altLang="en-US" b="1" smtClean="0"/>
              <a:t>Boardworks AS Biology ‘Cell Division’</a:t>
            </a:r>
            <a:r>
              <a:rPr lang="en-GB" altLang="en-US" smtClean="0"/>
              <a:t> presentation for more information about stem cells.</a:t>
            </a:r>
            <a:endParaRPr lang="en-US" altLang="en-US" smtClean="0"/>
          </a:p>
        </p:txBody>
      </p:sp>
    </p:spTree>
    <p:extLst>
      <p:ext uri="{BB962C8B-B14F-4D97-AF65-F5344CB8AC3E}">
        <p14:creationId xmlns:p14="http://schemas.microsoft.com/office/powerpoint/2010/main" val="111677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4D1610C6-3655-49A9-9876-E4369FD8D168}" type="slidenum">
              <a:rPr lang="en-GB" altLang="en-US" sz="1200" i="0">
                <a:solidFill>
                  <a:schemeClr val="tx1"/>
                </a:solidFill>
              </a:rPr>
              <a:pPr>
                <a:spcBef>
                  <a:spcPct val="0"/>
                </a:spcBef>
              </a:pPr>
              <a:t>15</a:t>
            </a:fld>
            <a:endParaRPr lang="en-GB" altLang="en-US" sz="1200" i="0">
              <a:solidFill>
                <a:schemeClr val="tx1"/>
              </a:solidFill>
            </a:endParaRPr>
          </a:p>
        </p:txBody>
      </p:sp>
      <p:sp>
        <p:nvSpPr>
          <p:cNvPr id="3789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37892" name="Rectangle 2"/>
          <p:cNvSpPr>
            <a:spLocks noRot="1" noChangeArrowheads="1" noTextEdit="1"/>
          </p:cNvSpPr>
          <p:nvPr>
            <p:ph type="sldImg"/>
          </p:nvPr>
        </p:nvSpPr>
        <p:spPr>
          <a:ln/>
        </p:spPr>
      </p:sp>
      <p:sp>
        <p:nvSpPr>
          <p:cNvPr id="37893"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754348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C15E0C19-3268-4E42-8513-A45F16295BCB}" type="slidenum">
              <a:rPr lang="en-GB" altLang="en-US" sz="1200" i="0">
                <a:solidFill>
                  <a:schemeClr val="tx1"/>
                </a:solidFill>
              </a:rPr>
              <a:pPr>
                <a:spcBef>
                  <a:spcPct val="0"/>
                </a:spcBef>
              </a:pPr>
              <a:t>16</a:t>
            </a:fld>
            <a:endParaRPr lang="en-GB" altLang="en-US" sz="1200" i="0">
              <a:solidFill>
                <a:schemeClr val="tx1"/>
              </a:solidFill>
            </a:endParaRPr>
          </a:p>
        </p:txBody>
      </p:sp>
      <p:sp>
        <p:nvSpPr>
          <p:cNvPr id="3891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38916" name="Rectangle 2"/>
          <p:cNvSpPr>
            <a:spLocks noRot="1"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Teacher notes</a:t>
            </a:r>
          </a:p>
          <a:p>
            <a:pPr eaLnBrk="1" hangingPunct="1"/>
            <a:r>
              <a:rPr lang="en-GB" altLang="en-US" smtClean="0"/>
              <a:t>In ‘Slide Show’ mode, click the name of a section to jump straight to that slide.</a:t>
            </a:r>
          </a:p>
          <a:p>
            <a:pPr eaLnBrk="1" hangingPunct="1"/>
            <a:endParaRPr lang="en-GB" altLang="en-US" smtClean="0"/>
          </a:p>
        </p:txBody>
      </p:sp>
    </p:spTree>
    <p:extLst>
      <p:ext uri="{BB962C8B-B14F-4D97-AF65-F5344CB8AC3E}">
        <p14:creationId xmlns:p14="http://schemas.microsoft.com/office/powerpoint/2010/main" val="22528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C7B45F09-055C-4701-B4A1-F2DEEB9AE9EB}" type="slidenum">
              <a:rPr lang="en-GB" altLang="en-US" sz="1200" i="0">
                <a:solidFill>
                  <a:schemeClr val="tx1"/>
                </a:solidFill>
              </a:rPr>
              <a:pPr>
                <a:spcBef>
                  <a:spcPct val="0"/>
                </a:spcBef>
              </a:pPr>
              <a:t>17</a:t>
            </a:fld>
            <a:endParaRPr lang="en-GB" altLang="en-US" sz="1200" i="0">
              <a:solidFill>
                <a:schemeClr val="tx1"/>
              </a:solidFill>
            </a:endParaRPr>
          </a:p>
        </p:txBody>
      </p:sp>
      <p:sp>
        <p:nvSpPr>
          <p:cNvPr id="4096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40964" name="Rectangle 2"/>
          <p:cNvSpPr>
            <a:spLocks noRot="1" noChangeArrowheads="1" noTextEdit="1"/>
          </p:cNvSpPr>
          <p:nvPr>
            <p:ph type="sldImg"/>
          </p:nvPr>
        </p:nvSpPr>
        <p:spPr>
          <a:ln/>
        </p:spPr>
      </p:sp>
      <p:sp>
        <p:nvSpPr>
          <p:cNvPr id="40965" name="Rectangle 3"/>
          <p:cNvSpPr>
            <a:spLocks noGrp="1" noChangeArrowheads="1"/>
          </p:cNvSpPr>
          <p:nvPr>
            <p:ph type="body" idx="1"/>
          </p:nvPr>
        </p:nvSpPr>
        <p:spPr>
          <a:noFill/>
        </p:spPr>
        <p:txBody>
          <a:bodyPr/>
          <a:lstStyle/>
          <a:p>
            <a:pPr eaLnBrk="1" hangingPunct="1"/>
            <a:r>
              <a:rPr lang="en-US" altLang="en-US" b="1" smtClean="0"/>
              <a:t>Photo credit</a:t>
            </a:r>
            <a:r>
              <a:rPr lang="en-US" altLang="en-US" smtClean="0"/>
              <a:t>: Coneyl Jay / Science Photo Library</a:t>
            </a:r>
          </a:p>
        </p:txBody>
      </p:sp>
    </p:spTree>
    <p:extLst>
      <p:ext uri="{BB962C8B-B14F-4D97-AF65-F5344CB8AC3E}">
        <p14:creationId xmlns:p14="http://schemas.microsoft.com/office/powerpoint/2010/main" val="4274259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17BA351-8BAF-46B6-ADD8-837918848C97}" type="slidenum">
              <a:rPr lang="en-GB" altLang="en-US" sz="1200" i="0">
                <a:solidFill>
                  <a:schemeClr val="tx1"/>
                </a:solidFill>
              </a:rPr>
              <a:pPr>
                <a:spcBef>
                  <a:spcPct val="0"/>
                </a:spcBef>
              </a:pPr>
              <a:t>18</a:t>
            </a:fld>
            <a:endParaRPr lang="en-GB" altLang="en-US" sz="1200" i="0">
              <a:solidFill>
                <a:schemeClr val="tx1"/>
              </a:solidFill>
            </a:endParaRPr>
          </a:p>
        </p:txBody>
      </p:sp>
      <p:sp>
        <p:nvSpPr>
          <p:cNvPr id="4301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43012" name="Rectangle 2"/>
          <p:cNvSpPr>
            <a:spLocks noRot="1" noChangeArrowheads="1" noTextEdit="1"/>
          </p:cNvSpPr>
          <p:nvPr>
            <p:ph type="sldImg"/>
          </p:nvPr>
        </p:nvSpPr>
        <p:spPr>
          <a:ln/>
        </p:spPr>
      </p:sp>
      <p:sp>
        <p:nvSpPr>
          <p:cNvPr id="43013"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Teacher notes</a:t>
            </a:r>
          </a:p>
          <a:p>
            <a:pPr eaLnBrk="1" hangingPunct="1"/>
            <a:r>
              <a:rPr lang="en-GB" altLang="en-US" smtClean="0"/>
              <a:t>See the</a:t>
            </a:r>
            <a:r>
              <a:rPr lang="en-GB" altLang="en-US" b="1" smtClean="0"/>
              <a:t> </a:t>
            </a:r>
            <a:r>
              <a:rPr lang="en-GB" altLang="en-US" smtClean="0"/>
              <a:t>‘</a:t>
            </a:r>
            <a:r>
              <a:rPr lang="en-GB" altLang="en-US" b="1" smtClean="0"/>
              <a:t>Studying Genomes</a:t>
            </a:r>
            <a:r>
              <a:rPr lang="en-GB" altLang="en-US" smtClean="0"/>
              <a:t>’ presentation for more information about identifying genes.</a:t>
            </a:r>
          </a:p>
        </p:txBody>
      </p:sp>
    </p:spTree>
    <p:extLst>
      <p:ext uri="{BB962C8B-B14F-4D97-AF65-F5344CB8AC3E}">
        <p14:creationId xmlns:p14="http://schemas.microsoft.com/office/powerpoint/2010/main" val="316441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154357C6-AD47-4379-9695-7A24F170DAA0}" type="slidenum">
              <a:rPr lang="en-GB" altLang="en-US" sz="1200" i="0">
                <a:solidFill>
                  <a:schemeClr val="tx1"/>
                </a:solidFill>
              </a:rPr>
              <a:pPr>
                <a:spcBef>
                  <a:spcPct val="0"/>
                </a:spcBef>
              </a:pPr>
              <a:t>19</a:t>
            </a:fld>
            <a:endParaRPr lang="en-GB" altLang="en-US" sz="1200" i="0">
              <a:solidFill>
                <a:schemeClr val="tx1"/>
              </a:solidFill>
            </a:endParaRPr>
          </a:p>
        </p:txBody>
      </p:sp>
      <p:sp>
        <p:nvSpPr>
          <p:cNvPr id="4505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pPr eaLnBrk="1" hangingPunct="1"/>
            <a:r>
              <a:rPr lang="en-GB" altLang="en-US" b="1" smtClean="0"/>
              <a:t>Teacher notes</a:t>
            </a:r>
          </a:p>
          <a:p>
            <a:pPr eaLnBrk="1" hangingPunct="1">
              <a:buFont typeface="Symbol" panose="05050102010706020507" pitchFamily="18" charset="2"/>
              <a:buNone/>
            </a:pPr>
            <a:r>
              <a:rPr lang="en-GB" altLang="en-US" smtClean="0"/>
              <a:t>See the </a:t>
            </a:r>
            <a:r>
              <a:rPr lang="en-GB" altLang="en-US" b="1" smtClean="0"/>
              <a:t>Boardworks AS Biology ‘Infectious Diseases’</a:t>
            </a:r>
            <a:r>
              <a:rPr lang="en-GB" altLang="en-US" smtClean="0"/>
              <a:t> presentation for more information about how HIV uses reverse transcriptase to replicate its viral components in a host’s cell.</a:t>
            </a:r>
          </a:p>
          <a:p>
            <a:pPr eaLnBrk="1" hangingPunct="1">
              <a:buFont typeface="Symbol" panose="05050102010706020507" pitchFamily="18" charset="2"/>
              <a:buNone/>
            </a:pPr>
            <a:endParaRPr lang="en-GB" altLang="en-US" smtClean="0"/>
          </a:p>
        </p:txBody>
      </p:sp>
    </p:spTree>
    <p:extLst>
      <p:ext uri="{BB962C8B-B14F-4D97-AF65-F5344CB8AC3E}">
        <p14:creationId xmlns:p14="http://schemas.microsoft.com/office/powerpoint/2010/main" val="136419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F27AD1D8-91EA-47F1-AB41-3607A6F2FDAB}" type="slidenum">
              <a:rPr lang="en-GB" altLang="en-US" sz="1200" i="0">
                <a:solidFill>
                  <a:schemeClr val="tx1"/>
                </a:solidFill>
              </a:rPr>
              <a:pPr>
                <a:spcBef>
                  <a:spcPct val="0"/>
                </a:spcBef>
              </a:pPr>
              <a:t>2</a:t>
            </a:fld>
            <a:endParaRPr lang="en-GB" altLang="en-US" sz="1200" i="0">
              <a:solidFill>
                <a:schemeClr val="tx1"/>
              </a:solidFill>
            </a:endParaRPr>
          </a:p>
        </p:txBody>
      </p:sp>
      <p:sp>
        <p:nvSpPr>
          <p:cNvPr id="1126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1268" name="Rectangle 2"/>
          <p:cNvSpPr>
            <a:spLocks noRot="1" noChangeArrowheads="1" noTextEdit="1"/>
          </p:cNvSpPr>
          <p:nvPr>
            <p:ph type="sldImg"/>
          </p:nvPr>
        </p:nvSpPr>
        <p:spPr>
          <a:ln/>
        </p:spPr>
      </p:sp>
      <p:sp>
        <p:nvSpPr>
          <p:cNvPr id="11269"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Teacher notes</a:t>
            </a:r>
          </a:p>
          <a:p>
            <a:pPr eaLnBrk="1" hangingPunct="1"/>
            <a:r>
              <a:rPr lang="en-GB" altLang="en-US" smtClean="0"/>
              <a:t>In ‘Slide Show’ mode, click the name of a section to jump straight to that slide.</a:t>
            </a:r>
          </a:p>
          <a:p>
            <a:pPr eaLnBrk="1" hangingPunct="1"/>
            <a:endParaRPr lang="en-GB" altLang="en-US" smtClean="0"/>
          </a:p>
        </p:txBody>
      </p:sp>
    </p:spTree>
    <p:extLst>
      <p:ext uri="{BB962C8B-B14F-4D97-AF65-F5344CB8AC3E}">
        <p14:creationId xmlns:p14="http://schemas.microsoft.com/office/powerpoint/2010/main" val="1014988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697CA63E-0F25-455F-9019-7AD69925CBAA}" type="slidenum">
              <a:rPr lang="en-GB" altLang="en-US" sz="1200" i="0">
                <a:solidFill>
                  <a:schemeClr val="tx1"/>
                </a:solidFill>
              </a:rPr>
              <a:pPr>
                <a:spcBef>
                  <a:spcPct val="0"/>
                </a:spcBef>
              </a:pPr>
              <a:t>20</a:t>
            </a:fld>
            <a:endParaRPr lang="en-GB" altLang="en-US" sz="1200" i="0">
              <a:solidFill>
                <a:schemeClr val="tx1"/>
              </a:solidFill>
            </a:endParaRPr>
          </a:p>
        </p:txBody>
      </p:sp>
      <p:sp>
        <p:nvSpPr>
          <p:cNvPr id="4710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47108" name="Rectangle 2"/>
          <p:cNvSpPr>
            <a:spLocks noRo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r>
              <a:rPr lang="en-GB" altLang="en-US" b="1" smtClean="0"/>
              <a:t>Teacher notes </a:t>
            </a:r>
          </a:p>
          <a:p>
            <a:pPr eaLnBrk="1" hangingPunct="1"/>
            <a:r>
              <a:rPr lang="en-GB" altLang="en-US" smtClean="0"/>
              <a:t>Restriction endonucleases produced in bacteria are thought to have evolved as a defensive mechanism, to protect against invading viruses. The enzyme could cut the viruses’ genetic material into fragments preventing it from replicating. The host’s DNA is methylated by another enzyme in order to protect it from the activities of the restriction endonuclease.</a:t>
            </a:r>
          </a:p>
          <a:p>
            <a:pPr eaLnBrk="1" hangingPunct="1"/>
            <a:endParaRPr lang="en-GB" altLang="en-US" smtClean="0"/>
          </a:p>
          <a:p>
            <a:pPr eaLnBrk="1" hangingPunct="1"/>
            <a:r>
              <a:rPr lang="en-US" altLang="en-US" smtClean="0"/>
              <a:t>Certain sequences of DNA are the same whether they are read 5' to 3' or 3' to 5'. These sequences are called palindromic. </a:t>
            </a:r>
            <a:endParaRPr lang="en-GB" altLang="en-US" smtClean="0"/>
          </a:p>
        </p:txBody>
      </p:sp>
    </p:spTree>
    <p:extLst>
      <p:ext uri="{BB962C8B-B14F-4D97-AF65-F5344CB8AC3E}">
        <p14:creationId xmlns:p14="http://schemas.microsoft.com/office/powerpoint/2010/main" val="342559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806FCA1-3FBB-41FB-9997-F613336BFE1D}" type="slidenum">
              <a:rPr lang="en-GB" altLang="en-US" sz="1200" i="0">
                <a:solidFill>
                  <a:schemeClr val="tx1"/>
                </a:solidFill>
              </a:rPr>
              <a:pPr>
                <a:spcBef>
                  <a:spcPct val="0"/>
                </a:spcBef>
              </a:pPr>
              <a:t>21</a:t>
            </a:fld>
            <a:endParaRPr lang="en-GB" altLang="en-US" sz="1200" i="0">
              <a:solidFill>
                <a:schemeClr val="tx1"/>
              </a:solidFill>
            </a:endParaRPr>
          </a:p>
        </p:txBody>
      </p:sp>
      <p:sp>
        <p:nvSpPr>
          <p:cNvPr id="4915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49156" name="Rectangle 2"/>
          <p:cNvSpPr>
            <a:spLocks noRo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6668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EF38C288-9B9A-4973-B0F8-04C4FC699BCF}" type="slidenum">
              <a:rPr lang="en-GB" altLang="en-US" sz="1200" i="0">
                <a:solidFill>
                  <a:schemeClr val="tx1"/>
                </a:solidFill>
              </a:rPr>
              <a:pPr>
                <a:spcBef>
                  <a:spcPct val="0"/>
                </a:spcBef>
              </a:pPr>
              <a:t>22</a:t>
            </a:fld>
            <a:endParaRPr lang="en-GB" altLang="en-US" sz="1200" i="0">
              <a:solidFill>
                <a:schemeClr val="tx1"/>
              </a:solidFill>
            </a:endParaRPr>
          </a:p>
        </p:txBody>
      </p:sp>
      <p:sp>
        <p:nvSpPr>
          <p:cNvPr id="5120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51204" name="Rectangle 2"/>
          <p:cNvSpPr>
            <a:spLocks noRot="1"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pPr eaLnBrk="1" hangingPunct="1"/>
            <a:r>
              <a:rPr lang="en-GB" altLang="en-US" b="1" smtClean="0"/>
              <a:t>Photo credit: </a:t>
            </a:r>
            <a:r>
              <a:rPr lang="en-GB" altLang="en-US" smtClean="0"/>
              <a:t>Dr Linda Stannard, UCT / Science Photo Library</a:t>
            </a:r>
          </a:p>
          <a:p>
            <a:pPr eaLnBrk="1" hangingPunct="1"/>
            <a:endParaRPr lang="en-GB" altLang="en-US" smtClean="0"/>
          </a:p>
          <a:p>
            <a:pPr eaLnBrk="1" hangingPunct="1"/>
            <a:r>
              <a:rPr lang="en-GB" altLang="en-US" b="1" smtClean="0"/>
              <a:t>Teacher notes</a:t>
            </a:r>
          </a:p>
          <a:p>
            <a:pPr eaLnBrk="1" hangingPunct="1"/>
            <a:r>
              <a:rPr lang="en-GB" altLang="en-US" smtClean="0"/>
              <a:t>See the </a:t>
            </a:r>
            <a:r>
              <a:rPr lang="en-GB" altLang="en-US" b="1" smtClean="0"/>
              <a:t>Boardworks AS Biology ‘Infectious Diseases’</a:t>
            </a:r>
            <a:r>
              <a:rPr lang="en-GB" altLang="en-US" smtClean="0"/>
              <a:t> presentation for more information about antibiotic resistance.</a:t>
            </a:r>
            <a:endParaRPr lang="en-US" altLang="en-US" smtClean="0"/>
          </a:p>
        </p:txBody>
      </p:sp>
    </p:spTree>
    <p:extLst>
      <p:ext uri="{BB962C8B-B14F-4D97-AF65-F5344CB8AC3E}">
        <p14:creationId xmlns:p14="http://schemas.microsoft.com/office/powerpoint/2010/main" val="22237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FAE00161-C6E9-4B11-9123-2C073E9D8C1B}" type="slidenum">
              <a:rPr lang="en-GB" altLang="en-US" sz="1200" i="0">
                <a:solidFill>
                  <a:schemeClr val="tx1"/>
                </a:solidFill>
              </a:rPr>
              <a:pPr>
                <a:spcBef>
                  <a:spcPct val="0"/>
                </a:spcBef>
              </a:pPr>
              <a:t>23</a:t>
            </a:fld>
            <a:endParaRPr lang="en-GB" altLang="en-US" sz="1200" i="0">
              <a:solidFill>
                <a:schemeClr val="tx1"/>
              </a:solidFill>
            </a:endParaRPr>
          </a:p>
        </p:txBody>
      </p:sp>
      <p:sp>
        <p:nvSpPr>
          <p:cNvPr id="5325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eaLnBrk="1" hangingPunct="1"/>
            <a:r>
              <a:rPr lang="en-GB" altLang="en-US" b="1" smtClean="0"/>
              <a:t>Teacher notes</a:t>
            </a:r>
          </a:p>
          <a:p>
            <a:pPr eaLnBrk="1" hangingPunct="1"/>
            <a:r>
              <a:rPr lang="en-GB" altLang="en-US" smtClean="0"/>
              <a:t>The uptake of plasmids by bacteria is aided by the presence of calcium ions in the medium and changes in temperature. These make the bacteria more permeable, allowing the plasmids to pass through the cell membrane. This is a very inefficient process - less than 1% of bacterial cells will take up a plasmid.</a:t>
            </a:r>
          </a:p>
        </p:txBody>
      </p:sp>
    </p:spTree>
    <p:extLst>
      <p:ext uri="{BB962C8B-B14F-4D97-AF65-F5344CB8AC3E}">
        <p14:creationId xmlns:p14="http://schemas.microsoft.com/office/powerpoint/2010/main" val="385852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2915091-577F-424E-A91D-5A07B03C7804}" type="slidenum">
              <a:rPr lang="en-GB" altLang="en-US" sz="1200" i="0">
                <a:solidFill>
                  <a:schemeClr val="tx1"/>
                </a:solidFill>
              </a:rPr>
              <a:pPr>
                <a:spcBef>
                  <a:spcPct val="0"/>
                </a:spcBef>
              </a:pPr>
              <a:t>24</a:t>
            </a:fld>
            <a:endParaRPr lang="en-GB" altLang="en-US" sz="1200" i="0">
              <a:solidFill>
                <a:schemeClr val="tx1"/>
              </a:solidFill>
            </a:endParaRPr>
          </a:p>
        </p:txBody>
      </p:sp>
      <p:sp>
        <p:nvSpPr>
          <p:cNvPr id="5529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22131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5449A6CB-3A39-48C5-B782-53E2585C3B5B}" type="slidenum">
              <a:rPr lang="en-GB" altLang="en-US" sz="1200" i="0">
                <a:solidFill>
                  <a:schemeClr val="tx1"/>
                </a:solidFill>
              </a:rPr>
              <a:pPr>
                <a:spcBef>
                  <a:spcPct val="0"/>
                </a:spcBef>
              </a:pPr>
              <a:t>25</a:t>
            </a:fld>
            <a:endParaRPr lang="en-GB" altLang="en-US" sz="1200" i="0">
              <a:solidFill>
                <a:schemeClr val="tx1"/>
              </a:solidFill>
            </a:endParaRPr>
          </a:p>
        </p:txBody>
      </p:sp>
      <p:sp>
        <p:nvSpPr>
          <p:cNvPr id="5734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57348" name="Rectangle 2"/>
          <p:cNvSpPr>
            <a:spLocks noRo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r>
              <a:rPr lang="en-GB" altLang="en-US" b="1" smtClean="0"/>
              <a:t>Teacher notes</a:t>
            </a:r>
          </a:p>
          <a:p>
            <a:pPr eaLnBrk="1" hangingPunct="1"/>
            <a:r>
              <a:rPr lang="en-GB" altLang="en-US" smtClean="0"/>
              <a:t>Non-biological vectors include:</a:t>
            </a:r>
          </a:p>
          <a:p>
            <a:pPr eaLnBrk="1" hangingPunct="1">
              <a:buFontTx/>
              <a:buChar char="-"/>
            </a:pPr>
            <a:r>
              <a:rPr lang="en-GB" altLang="en-US" smtClean="0"/>
              <a:t>Ballistic impregnation – DNA coated with tungsten or gold particles is fired into plant cells. This has been used in the modification of several crop plants, including wheat.</a:t>
            </a:r>
          </a:p>
          <a:p>
            <a:pPr eaLnBrk="1" hangingPunct="1">
              <a:buFontTx/>
              <a:buChar char="-"/>
            </a:pPr>
            <a:r>
              <a:rPr lang="en-GB" altLang="en-US" smtClean="0"/>
              <a:t>Electroporation – temporary pores are created in cells using bursts of electricity. These allow DNA to enter the cell.</a:t>
            </a:r>
          </a:p>
          <a:p>
            <a:pPr eaLnBrk="1" hangingPunct="1">
              <a:buFontTx/>
              <a:buChar char="-"/>
            </a:pPr>
            <a:r>
              <a:rPr lang="en-GB" altLang="en-US" smtClean="0"/>
              <a:t>Micro-injection – DNA is injected into the nucleus using a very fine pipette.</a:t>
            </a:r>
          </a:p>
          <a:p>
            <a:pPr eaLnBrk="1" hangingPunct="1">
              <a:buFontTx/>
              <a:buChar char="-"/>
            </a:pPr>
            <a:r>
              <a:rPr lang="en-GB" altLang="en-US" smtClean="0"/>
              <a:t>Liposome transfer – the DNA is coated by a liposome, which enables it to move through the cell membrane.</a:t>
            </a:r>
            <a:endParaRPr lang="en-US" altLang="en-US" smtClean="0"/>
          </a:p>
        </p:txBody>
      </p:sp>
    </p:spTree>
    <p:extLst>
      <p:ext uri="{BB962C8B-B14F-4D97-AF65-F5344CB8AC3E}">
        <p14:creationId xmlns:p14="http://schemas.microsoft.com/office/powerpoint/2010/main" val="41351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DBCEF867-1D6F-4768-8FA1-FD5A566F68D8}" type="slidenum">
              <a:rPr lang="en-GB" altLang="en-US" sz="1200" i="0">
                <a:solidFill>
                  <a:schemeClr val="tx1"/>
                </a:solidFill>
              </a:rPr>
              <a:pPr>
                <a:spcBef>
                  <a:spcPct val="0"/>
                </a:spcBef>
              </a:pPr>
              <a:t>26</a:t>
            </a:fld>
            <a:endParaRPr lang="en-GB" altLang="en-US" sz="1200" i="0">
              <a:solidFill>
                <a:schemeClr val="tx1"/>
              </a:solidFill>
            </a:endParaRPr>
          </a:p>
        </p:txBody>
      </p:sp>
      <p:sp>
        <p:nvSpPr>
          <p:cNvPr id="5939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1096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1DF3A1FD-E5A2-4B19-A33F-D285FBE0C615}" type="slidenum">
              <a:rPr lang="en-GB" altLang="en-US" sz="1200" i="0">
                <a:solidFill>
                  <a:schemeClr val="tx1"/>
                </a:solidFill>
              </a:rPr>
              <a:pPr>
                <a:spcBef>
                  <a:spcPct val="0"/>
                </a:spcBef>
              </a:pPr>
              <a:t>27</a:t>
            </a:fld>
            <a:endParaRPr lang="en-GB" altLang="en-US" sz="1200" i="0">
              <a:solidFill>
                <a:schemeClr val="tx1"/>
              </a:solidFill>
            </a:endParaRPr>
          </a:p>
        </p:txBody>
      </p:sp>
      <p:sp>
        <p:nvSpPr>
          <p:cNvPr id="6144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61444" name="Rectangle 2"/>
          <p:cNvSpPr>
            <a:spLocks noRo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680170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188035C4-F487-433D-9417-697152B2EF81}" type="slidenum">
              <a:rPr lang="en-GB" altLang="en-US" sz="1200" i="0">
                <a:solidFill>
                  <a:schemeClr val="tx1"/>
                </a:solidFill>
              </a:rPr>
              <a:pPr>
                <a:spcBef>
                  <a:spcPct val="0"/>
                </a:spcBef>
              </a:pPr>
              <a:t>28</a:t>
            </a:fld>
            <a:endParaRPr lang="en-GB" altLang="en-US" sz="1200" i="0">
              <a:solidFill>
                <a:schemeClr val="tx1"/>
              </a:solidFill>
            </a:endParaRPr>
          </a:p>
        </p:txBody>
      </p:sp>
      <p:sp>
        <p:nvSpPr>
          <p:cNvPr id="6246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62468" name="Rectangle 2"/>
          <p:cNvSpPr>
            <a:spLocks noRot="1" noChangeArrowheads="1" noTextEdit="1"/>
          </p:cNvSpPr>
          <p:nvPr>
            <p:ph type="sldImg"/>
          </p:nvPr>
        </p:nvSpPr>
        <p:spPr>
          <a:ln/>
        </p:spPr>
      </p:sp>
      <p:sp>
        <p:nvSpPr>
          <p:cNvPr id="62469"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Teacher notes</a:t>
            </a:r>
          </a:p>
          <a:p>
            <a:pPr eaLnBrk="1" hangingPunct="1"/>
            <a:r>
              <a:rPr lang="en-GB" altLang="en-US" smtClean="0"/>
              <a:t>In ‘Slide Show’ mode, click the name of a section to jump straight to that slide.</a:t>
            </a:r>
          </a:p>
        </p:txBody>
      </p:sp>
    </p:spTree>
    <p:extLst>
      <p:ext uri="{BB962C8B-B14F-4D97-AF65-F5344CB8AC3E}">
        <p14:creationId xmlns:p14="http://schemas.microsoft.com/office/powerpoint/2010/main" val="851511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94826B6B-655C-475F-83A7-7FC56EDDD5C9}" type="slidenum">
              <a:rPr lang="en-GB" altLang="en-US" sz="1200" i="0">
                <a:solidFill>
                  <a:schemeClr val="tx1"/>
                </a:solidFill>
              </a:rPr>
              <a:pPr>
                <a:spcBef>
                  <a:spcPct val="0"/>
                </a:spcBef>
              </a:pPr>
              <a:t>29</a:t>
            </a:fld>
            <a:endParaRPr lang="en-GB" altLang="en-US" sz="1200" i="0">
              <a:solidFill>
                <a:schemeClr val="tx1"/>
              </a:solidFill>
            </a:endParaRPr>
          </a:p>
        </p:txBody>
      </p:sp>
      <p:sp>
        <p:nvSpPr>
          <p:cNvPr id="6451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eaLnBrk="1" hangingPunct="1"/>
            <a:r>
              <a:rPr lang="en-GB" altLang="en-US" b="1" smtClean="0"/>
              <a:t>Photo credit</a:t>
            </a:r>
            <a:r>
              <a:rPr lang="en-GB" altLang="en-US" smtClean="0"/>
              <a:t>: © Shutterstock 2009, Alexander Raths </a:t>
            </a:r>
            <a:endParaRPr lang="en-US" altLang="en-US" smtClean="0"/>
          </a:p>
        </p:txBody>
      </p:sp>
    </p:spTree>
    <p:extLst>
      <p:ext uri="{BB962C8B-B14F-4D97-AF65-F5344CB8AC3E}">
        <p14:creationId xmlns:p14="http://schemas.microsoft.com/office/powerpoint/2010/main" val="15914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76A6B8AA-C83A-498E-AAF0-E8650A124D3A}" type="slidenum">
              <a:rPr lang="en-GB" altLang="en-US" sz="1200" i="0">
                <a:solidFill>
                  <a:schemeClr val="tx1"/>
                </a:solidFill>
              </a:rPr>
              <a:pPr>
                <a:spcBef>
                  <a:spcPct val="0"/>
                </a:spcBef>
              </a:pPr>
              <a:t>3</a:t>
            </a:fld>
            <a:endParaRPr lang="en-GB" altLang="en-US" sz="1200" i="0">
              <a:solidFill>
                <a:schemeClr val="tx1"/>
              </a:solidFill>
            </a:endParaRPr>
          </a:p>
        </p:txBody>
      </p:sp>
      <p:sp>
        <p:nvSpPr>
          <p:cNvPr id="1331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3316" name="Rectangle 2"/>
          <p:cNvSpPr>
            <a:spLocks noRot="1" noChangeArrowheads="1" noTextEdit="1"/>
          </p:cNvSpPr>
          <p:nvPr>
            <p:ph type="sldImg"/>
          </p:nvPr>
        </p:nvSpPr>
        <p:spPr>
          <a:ln/>
        </p:spPr>
      </p:sp>
      <p:sp>
        <p:nvSpPr>
          <p:cNvPr id="13317" name="Rectangle 3"/>
          <p:cNvSpPr>
            <a:spLocks noGrp="1" noChangeArrowheads="1"/>
          </p:cNvSpPr>
          <p:nvPr>
            <p:ph type="body" idx="1"/>
          </p:nvPr>
        </p:nvSpPr>
        <p:spPr>
          <a:xfrm>
            <a:off x="914400" y="4343400"/>
            <a:ext cx="5029200" cy="4114800"/>
          </a:xfrm>
          <a:noFill/>
        </p:spPr>
        <p:txBody>
          <a:bodyPr/>
          <a:lstStyle/>
          <a:p>
            <a:pPr eaLnBrk="1" hangingPunct="1"/>
            <a:r>
              <a:rPr lang="en-US" altLang="en-US" b="1" smtClean="0"/>
              <a:t>Photo credit: </a:t>
            </a:r>
            <a:r>
              <a:rPr lang="en-US" altLang="en-US" smtClean="0"/>
              <a:t>Jerome Wexler</a:t>
            </a:r>
            <a:r>
              <a:rPr lang="en-US" altLang="en-US" b="1" smtClean="0"/>
              <a:t> </a:t>
            </a:r>
            <a:r>
              <a:rPr lang="en-US" altLang="en-US" smtClean="0"/>
              <a:t>/ Science Photo Library</a:t>
            </a:r>
          </a:p>
          <a:p>
            <a:pPr eaLnBrk="1" hangingPunct="1"/>
            <a:endParaRPr lang="en-GB" altLang="en-US" b="1" smtClean="0"/>
          </a:p>
          <a:p>
            <a:pPr eaLnBrk="1" hangingPunct="1"/>
            <a:r>
              <a:rPr lang="en-GB" altLang="en-US" b="1" smtClean="0"/>
              <a:t>Teacher notes</a:t>
            </a:r>
          </a:p>
          <a:p>
            <a:pPr eaLnBrk="1" hangingPunct="1"/>
            <a:r>
              <a:rPr lang="en-GB" altLang="en-US" smtClean="0"/>
              <a:t>Strawberry plants use vegetative propagation to produce new plants, which are clones. The plants have adapted specialized stems or runners that grow along the ground from the parent plant. The cells in the tip of the runner can then divide and differentiate forming the roots and shoots of the new strawberry plant.</a:t>
            </a:r>
          </a:p>
        </p:txBody>
      </p:sp>
    </p:spTree>
    <p:extLst>
      <p:ext uri="{BB962C8B-B14F-4D97-AF65-F5344CB8AC3E}">
        <p14:creationId xmlns:p14="http://schemas.microsoft.com/office/powerpoint/2010/main" val="3363174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4A630BDC-E5CB-44B4-A465-643971C651F4}" type="slidenum">
              <a:rPr lang="en-GB" altLang="en-US" sz="1200" i="0">
                <a:solidFill>
                  <a:schemeClr val="tx1"/>
                </a:solidFill>
              </a:rPr>
              <a:pPr>
                <a:spcBef>
                  <a:spcPct val="0"/>
                </a:spcBef>
              </a:pPr>
              <a:t>30</a:t>
            </a:fld>
            <a:endParaRPr lang="en-GB" altLang="en-US" sz="1200" i="0">
              <a:solidFill>
                <a:schemeClr val="tx1"/>
              </a:solidFill>
            </a:endParaRPr>
          </a:p>
        </p:txBody>
      </p:sp>
      <p:sp>
        <p:nvSpPr>
          <p:cNvPr id="6656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66564" name="Rectangle 2"/>
          <p:cNvSpPr>
            <a:spLocks noRot="1" noChangeArrowheads="1" noTextEdit="1"/>
          </p:cNvSpPr>
          <p:nvPr>
            <p:ph type="sldImg"/>
          </p:nvPr>
        </p:nvSpPr>
        <p:spPr>
          <a:ln/>
        </p:spPr>
      </p:sp>
      <p:sp>
        <p:nvSpPr>
          <p:cNvPr id="66565" name="Rectangle 3"/>
          <p:cNvSpPr>
            <a:spLocks noGrp="1" noChangeArrowheads="1"/>
          </p:cNvSpPr>
          <p:nvPr>
            <p:ph type="body" idx="1"/>
          </p:nvPr>
        </p:nvSpPr>
        <p:spPr>
          <a:noFill/>
        </p:spPr>
        <p:txBody>
          <a:bodyPr/>
          <a:lstStyle/>
          <a:p>
            <a:pPr eaLnBrk="1" hangingPunct="1"/>
            <a:r>
              <a:rPr lang="en-GB" altLang="en-US" b="1" smtClean="0"/>
              <a:t>Photo credit</a:t>
            </a:r>
            <a:r>
              <a:rPr lang="en-GB" altLang="en-US" smtClean="0"/>
              <a:t>: © Shutterstock 2009, Fotokostic </a:t>
            </a:r>
            <a:endParaRPr lang="en-US" altLang="en-US" smtClean="0"/>
          </a:p>
        </p:txBody>
      </p:sp>
    </p:spTree>
    <p:extLst>
      <p:ext uri="{BB962C8B-B14F-4D97-AF65-F5344CB8AC3E}">
        <p14:creationId xmlns:p14="http://schemas.microsoft.com/office/powerpoint/2010/main" val="3535682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4FD3F55A-CB42-4081-981C-DD2D97E93229}" type="slidenum">
              <a:rPr lang="en-GB" altLang="en-US" sz="1200" i="0">
                <a:solidFill>
                  <a:schemeClr val="tx1"/>
                </a:solidFill>
              </a:rPr>
              <a:pPr>
                <a:spcBef>
                  <a:spcPct val="0"/>
                </a:spcBef>
              </a:pPr>
              <a:t>31</a:t>
            </a:fld>
            <a:endParaRPr lang="en-GB" altLang="en-US" sz="1200" i="0">
              <a:solidFill>
                <a:schemeClr val="tx1"/>
              </a:solidFill>
            </a:endParaRPr>
          </a:p>
        </p:txBody>
      </p:sp>
      <p:sp>
        <p:nvSpPr>
          <p:cNvPr id="6861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68612" name="Rectangle 2"/>
          <p:cNvSpPr>
            <a:spLocks noRot="1" noChangeArrowheads="1" noTextEdit="1"/>
          </p:cNvSpPr>
          <p:nvPr>
            <p:ph type="sldImg"/>
          </p:nvPr>
        </p:nvSpPr>
        <p:spPr>
          <a:ln/>
        </p:spPr>
      </p:sp>
      <p:sp>
        <p:nvSpPr>
          <p:cNvPr id="68613" name="Rectangle 3"/>
          <p:cNvSpPr>
            <a:spLocks noGrp="1" noChangeArrowheads="1"/>
          </p:cNvSpPr>
          <p:nvPr>
            <p:ph type="body" idx="1"/>
          </p:nvPr>
        </p:nvSpPr>
        <p:spPr>
          <a:xfrm>
            <a:off x="914400" y="4343400"/>
            <a:ext cx="5029200" cy="4114800"/>
          </a:xfrm>
          <a:noFill/>
        </p:spPr>
        <p:txBody>
          <a:bodyPr/>
          <a:lstStyle/>
          <a:p>
            <a:pPr eaLnBrk="1" hangingPunct="1"/>
            <a:r>
              <a:rPr lang="en-US" altLang="en-US" b="1" smtClean="0"/>
              <a:t>Photo credit</a:t>
            </a:r>
            <a:r>
              <a:rPr lang="en-US" altLang="en-US" smtClean="0"/>
              <a:t>: Golden Rice Humanitarian Board (www.goldenrice.org)</a:t>
            </a:r>
          </a:p>
          <a:p>
            <a:pPr eaLnBrk="1" hangingPunct="1"/>
            <a:endParaRPr lang="en-GB" altLang="en-US" smtClean="0"/>
          </a:p>
          <a:p>
            <a:pPr eaLnBrk="1" hangingPunct="1"/>
            <a:r>
              <a:rPr lang="en-GB" altLang="en-US" b="1" smtClean="0"/>
              <a:t>Teacher notes</a:t>
            </a:r>
          </a:p>
          <a:p>
            <a:pPr eaLnBrk="1" hangingPunct="1"/>
            <a:r>
              <a:rPr lang="en-GB" altLang="en-US" smtClean="0"/>
              <a:t>When the original strain of Golden Rice was released in 2000 there were concerns that it did not contain enough beta-carotene. It was thought that children would not be able to obtain the recommended daily requirement from eating normal quantities of the rice. However, in 2005 a new strain was released that contains 20 times as much beta-carotene as the original strain.</a:t>
            </a:r>
          </a:p>
          <a:p>
            <a:pPr eaLnBrk="1" hangingPunct="1"/>
            <a:endParaRPr lang="en-GB" altLang="en-US" smtClean="0"/>
          </a:p>
          <a:p>
            <a:pPr eaLnBrk="1" hangingPunct="1"/>
            <a:r>
              <a:rPr lang="en-GB" altLang="en-US" smtClean="0"/>
              <a:t>There are also concerns that genetically-modified crops will be forced upon developing countries. Some people argue that malnutrition is caused by poverty and a lack of a balanced diet rather than vitamin deficiencies of a specific crop. </a:t>
            </a:r>
          </a:p>
        </p:txBody>
      </p:sp>
    </p:spTree>
    <p:extLst>
      <p:ext uri="{BB962C8B-B14F-4D97-AF65-F5344CB8AC3E}">
        <p14:creationId xmlns:p14="http://schemas.microsoft.com/office/powerpoint/2010/main" val="1327798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DDC46ABD-A2AE-40B8-A05D-19399B16AC1A}" type="slidenum">
              <a:rPr lang="en-GB" altLang="en-US" sz="1200" i="0">
                <a:solidFill>
                  <a:schemeClr val="tx1"/>
                </a:solidFill>
              </a:rPr>
              <a:pPr>
                <a:spcBef>
                  <a:spcPct val="0"/>
                </a:spcBef>
              </a:pPr>
              <a:t>32</a:t>
            </a:fld>
            <a:endParaRPr lang="en-GB" altLang="en-US" sz="1200" i="0">
              <a:solidFill>
                <a:schemeClr val="tx1"/>
              </a:solidFill>
            </a:endParaRPr>
          </a:p>
        </p:txBody>
      </p:sp>
      <p:sp>
        <p:nvSpPr>
          <p:cNvPr id="7065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70660" name="Rectangle 2"/>
          <p:cNvSpPr>
            <a:spLocks noRo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pPr eaLnBrk="1" hangingPunct="1"/>
            <a:r>
              <a:rPr lang="en-US" altLang="en-US" b="1" smtClean="0"/>
              <a:t>Photo credit</a:t>
            </a:r>
            <a:r>
              <a:rPr lang="en-GB" altLang="en-US" b="1" smtClean="0"/>
              <a:t>: </a:t>
            </a:r>
            <a:r>
              <a:rPr lang="en-GB" altLang="en-US" sz="1400" smtClean="0"/>
              <a:t>© Shutterstock 2009, SuthinSoonthorn</a:t>
            </a:r>
          </a:p>
          <a:p>
            <a:pPr eaLnBrk="1" hangingPunct="1"/>
            <a:endParaRPr lang="en-GB" altLang="en-US" smtClean="0"/>
          </a:p>
          <a:p>
            <a:pPr eaLnBrk="1" hangingPunct="1"/>
            <a:r>
              <a:rPr lang="en-GB" altLang="en-US" b="1" smtClean="0"/>
              <a:t>Teacher notes</a:t>
            </a:r>
          </a:p>
          <a:p>
            <a:pPr eaLnBrk="1" hangingPunct="1">
              <a:spcBef>
                <a:spcPct val="50000"/>
              </a:spcBef>
            </a:pPr>
            <a:r>
              <a:rPr lang="en-GB" altLang="en-US" smtClean="0"/>
              <a:t>These genes are </a:t>
            </a:r>
            <a:r>
              <a:rPr lang="en-US" altLang="en-US" smtClean="0"/>
              <a:t>phytoene synthase, extracted from daffodil plants, and c</a:t>
            </a:r>
            <a:r>
              <a:rPr lang="en-GB" altLang="en-US" smtClean="0"/>
              <a:t>rt1 enzyme taken from soil bacteria.</a:t>
            </a:r>
            <a:endParaRPr lang="en-US" altLang="en-US" smtClean="0"/>
          </a:p>
          <a:p>
            <a:pPr eaLnBrk="1" hangingPunct="1"/>
            <a:r>
              <a:rPr lang="en-GB" altLang="en-US" smtClean="0"/>
              <a:t>More information about the production of golden rice can be found here: </a:t>
            </a:r>
            <a:r>
              <a:rPr lang="en-US" altLang="en-US" smtClean="0"/>
              <a:t>http://www.goldenrice.org/Content2-How/how1_sci.html</a:t>
            </a:r>
          </a:p>
        </p:txBody>
      </p:sp>
    </p:spTree>
    <p:extLst>
      <p:ext uri="{BB962C8B-B14F-4D97-AF65-F5344CB8AC3E}">
        <p14:creationId xmlns:p14="http://schemas.microsoft.com/office/powerpoint/2010/main" val="290901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6E3FD3FA-B682-4B6D-83CC-8C89EA8587D1}" type="slidenum">
              <a:rPr lang="en-GB" altLang="en-US" sz="1200" i="0">
                <a:solidFill>
                  <a:schemeClr val="tx1"/>
                </a:solidFill>
              </a:rPr>
              <a:pPr>
                <a:spcBef>
                  <a:spcPct val="0"/>
                </a:spcBef>
              </a:pPr>
              <a:t>33</a:t>
            </a:fld>
            <a:endParaRPr lang="en-GB" altLang="en-US" sz="1200" i="0">
              <a:solidFill>
                <a:schemeClr val="tx1"/>
              </a:solidFill>
            </a:endParaRPr>
          </a:p>
        </p:txBody>
      </p:sp>
      <p:sp>
        <p:nvSpPr>
          <p:cNvPr id="7270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72708" name="Rectangle 2"/>
          <p:cNvSpPr>
            <a:spLocks noRo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pPr eaLnBrk="1" hangingPunct="1"/>
            <a:r>
              <a:rPr lang="en-GB" altLang="en-US" b="1" smtClean="0"/>
              <a:t>Photo credit (insulin):</a:t>
            </a:r>
            <a:r>
              <a:rPr lang="en-GB" altLang="en-US" smtClean="0"/>
              <a:t> © Shutterstock 2009, Rob Byron</a:t>
            </a:r>
          </a:p>
          <a:p>
            <a:pPr eaLnBrk="1" hangingPunct="1"/>
            <a:r>
              <a:rPr lang="en-GB" altLang="en-US" b="1" smtClean="0"/>
              <a:t>Photo credit (antibiotics):</a:t>
            </a:r>
            <a:r>
              <a:rPr lang="en-GB" altLang="en-US" smtClean="0"/>
              <a:t> © Shutterstock 2009, Tatiana Popova </a:t>
            </a:r>
          </a:p>
          <a:p>
            <a:pPr eaLnBrk="1" hangingPunct="1"/>
            <a:r>
              <a:rPr lang="en-GB" altLang="en-US" b="1" smtClean="0"/>
              <a:t>Photo credit (cheese production):</a:t>
            </a:r>
            <a:r>
              <a:rPr lang="en-GB" altLang="en-US" smtClean="0"/>
              <a:t> © Shutterstock 2009, Kheng Guan Toh</a:t>
            </a:r>
          </a:p>
          <a:p>
            <a:pPr eaLnBrk="1" hangingPunct="1"/>
            <a:endParaRPr lang="en-GB" altLang="en-US" smtClean="0"/>
          </a:p>
          <a:p>
            <a:pPr eaLnBrk="1" hangingPunct="1"/>
            <a:r>
              <a:rPr lang="en-GB" altLang="en-US" b="1" smtClean="0"/>
              <a:t>Teacher notes</a:t>
            </a:r>
          </a:p>
          <a:p>
            <a:pPr eaLnBrk="1" hangingPunct="1"/>
            <a:r>
              <a:rPr lang="en-GB" altLang="en-US" smtClean="0"/>
              <a:t>Other hormones such as testosterone, oestrogen, cortisone and human growth hormone can be produced by genetically-modified bacteria. </a:t>
            </a:r>
          </a:p>
        </p:txBody>
      </p:sp>
    </p:spTree>
    <p:extLst>
      <p:ext uri="{BB962C8B-B14F-4D97-AF65-F5344CB8AC3E}">
        <p14:creationId xmlns:p14="http://schemas.microsoft.com/office/powerpoint/2010/main" val="4221922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FA48E80D-8EA5-415F-808E-9A11AB65B198}" type="slidenum">
              <a:rPr lang="en-GB" altLang="en-US" sz="1200" i="0">
                <a:solidFill>
                  <a:schemeClr val="tx1"/>
                </a:solidFill>
              </a:rPr>
              <a:pPr>
                <a:spcBef>
                  <a:spcPct val="0"/>
                </a:spcBef>
              </a:pPr>
              <a:t>34</a:t>
            </a:fld>
            <a:endParaRPr lang="en-GB" altLang="en-US" sz="1200" i="0">
              <a:solidFill>
                <a:schemeClr val="tx1"/>
              </a:solidFill>
            </a:endParaRPr>
          </a:p>
        </p:txBody>
      </p:sp>
      <p:sp>
        <p:nvSpPr>
          <p:cNvPr id="7475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74756" name="Rectangle 2"/>
          <p:cNvSpPr>
            <a:spLocks noRot="1" noChangeArrowheads="1" noTextEdit="1"/>
          </p:cNvSpPr>
          <p:nvPr>
            <p:ph type="sldImg"/>
          </p:nvPr>
        </p:nvSpPr>
        <p:spPr>
          <a:ln/>
        </p:spPr>
      </p:sp>
      <p:sp>
        <p:nvSpPr>
          <p:cNvPr id="74757"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Photo credit:</a:t>
            </a:r>
            <a:r>
              <a:rPr lang="en-GB" altLang="en-US" smtClean="0"/>
              <a:t> © Shutterstock 2009, Pichugin Dmitry </a:t>
            </a:r>
          </a:p>
          <a:p>
            <a:pPr eaLnBrk="1" hangingPunct="1"/>
            <a:endParaRPr lang="en-GB" altLang="en-US" smtClean="0"/>
          </a:p>
          <a:p>
            <a:pPr eaLnBrk="1" hangingPunct="1"/>
            <a:r>
              <a:rPr lang="en-GB" altLang="en-US" b="1" smtClean="0"/>
              <a:t>Teacher notes</a:t>
            </a:r>
          </a:p>
          <a:p>
            <a:pPr eaLnBrk="1" hangingPunct="1">
              <a:spcBef>
                <a:spcPct val="50000"/>
              </a:spcBef>
            </a:pPr>
            <a:r>
              <a:rPr lang="en-US" altLang="en-US" smtClean="0">
                <a:solidFill>
                  <a:srgbClr val="010066"/>
                </a:solidFill>
              </a:rPr>
              <a:t>This technique can also be used to produce cows that secrete lactoferrin; a protein with antibacterial activity. Goats that secrete the enzyme tPA in their milk can also be engineered. This enzyme is used to help dissolve blood clots. </a:t>
            </a:r>
            <a:r>
              <a:rPr lang="en-GB" altLang="en-US" smtClean="0"/>
              <a:t>Pharming can also be used to produce organisms that secrete specific vaccines, such as the hepatitis B vaccine. Plants that secrete antigen against common pathogenic organisms are also being developed. </a:t>
            </a:r>
          </a:p>
          <a:p>
            <a:pPr eaLnBrk="1" hangingPunct="1">
              <a:spcBef>
                <a:spcPct val="50000"/>
              </a:spcBef>
            </a:pPr>
            <a:endParaRPr lang="en-GB" altLang="en-US" smtClean="0"/>
          </a:p>
          <a:p>
            <a:pPr eaLnBrk="1" hangingPunct="1">
              <a:spcBef>
                <a:spcPct val="50000"/>
              </a:spcBef>
            </a:pPr>
            <a:r>
              <a:rPr lang="en-GB" altLang="en-US" smtClean="0"/>
              <a:t>It is thought that certain drugs can be produced by transgenic organism at a </a:t>
            </a:r>
            <a:r>
              <a:rPr lang="en-US" altLang="en-US" smtClean="0"/>
              <a:t>significantly reduced cost compared to current production methods </a:t>
            </a:r>
            <a:endParaRPr lang="en-GB" altLang="en-US" smtClean="0"/>
          </a:p>
        </p:txBody>
      </p:sp>
    </p:spTree>
    <p:extLst>
      <p:ext uri="{BB962C8B-B14F-4D97-AF65-F5344CB8AC3E}">
        <p14:creationId xmlns:p14="http://schemas.microsoft.com/office/powerpoint/2010/main" val="74114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8E470DE8-642A-46F3-99A9-C15F6DDA2DAA}" type="slidenum">
              <a:rPr lang="en-GB" altLang="en-US" sz="1200" i="0">
                <a:solidFill>
                  <a:schemeClr val="tx1"/>
                </a:solidFill>
              </a:rPr>
              <a:pPr>
                <a:spcBef>
                  <a:spcPct val="0"/>
                </a:spcBef>
              </a:pPr>
              <a:t>35</a:t>
            </a:fld>
            <a:endParaRPr lang="en-GB" altLang="en-US" sz="1200" i="0">
              <a:solidFill>
                <a:schemeClr val="tx1"/>
              </a:solidFill>
            </a:endParaRPr>
          </a:p>
        </p:txBody>
      </p:sp>
      <p:sp>
        <p:nvSpPr>
          <p:cNvPr id="7680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76804" name="Rectangle 2"/>
          <p:cNvSpPr>
            <a:spLocks noRo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r>
              <a:rPr lang="en-US" altLang="en-US" b="1" smtClean="0"/>
              <a:t>Photo credit:</a:t>
            </a:r>
            <a:r>
              <a:rPr lang="en-US" altLang="en-US" smtClean="0"/>
              <a:t> © Shutterstock 2009, Igorsky</a:t>
            </a:r>
          </a:p>
        </p:txBody>
      </p:sp>
    </p:spTree>
    <p:extLst>
      <p:ext uri="{BB962C8B-B14F-4D97-AF65-F5344CB8AC3E}">
        <p14:creationId xmlns:p14="http://schemas.microsoft.com/office/powerpoint/2010/main" val="2783984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B098AEDE-A8C7-441A-8069-336D51EE731C}" type="slidenum">
              <a:rPr lang="en-GB" altLang="en-US" sz="1200" i="0">
                <a:solidFill>
                  <a:schemeClr val="tx1"/>
                </a:solidFill>
              </a:rPr>
              <a:pPr>
                <a:spcBef>
                  <a:spcPct val="0"/>
                </a:spcBef>
              </a:pPr>
              <a:t>36</a:t>
            </a:fld>
            <a:endParaRPr lang="en-GB" altLang="en-US" sz="1200" i="0">
              <a:solidFill>
                <a:schemeClr val="tx1"/>
              </a:solidFill>
            </a:endParaRPr>
          </a:p>
        </p:txBody>
      </p:sp>
      <p:sp>
        <p:nvSpPr>
          <p:cNvPr id="7885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78852" name="Rectangle 2"/>
          <p:cNvSpPr>
            <a:spLocks noRo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r>
              <a:rPr lang="en-US" altLang="en-US" smtClean="0"/>
              <a:t>Photo credit: © Shutterstock 2009, Elena Elisseeva </a:t>
            </a:r>
          </a:p>
        </p:txBody>
      </p:sp>
    </p:spTree>
    <p:extLst>
      <p:ext uri="{BB962C8B-B14F-4D97-AF65-F5344CB8AC3E}">
        <p14:creationId xmlns:p14="http://schemas.microsoft.com/office/powerpoint/2010/main" val="4111090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7626D463-B286-4E4D-9782-15C7DBEC0BC8}" type="slidenum">
              <a:rPr lang="en-GB" altLang="en-US" sz="1200" i="0">
                <a:solidFill>
                  <a:schemeClr val="tx1"/>
                </a:solidFill>
              </a:rPr>
              <a:pPr>
                <a:spcBef>
                  <a:spcPct val="0"/>
                </a:spcBef>
              </a:pPr>
              <a:t>37</a:t>
            </a:fld>
            <a:endParaRPr lang="en-GB" altLang="en-US" sz="1200" i="0">
              <a:solidFill>
                <a:schemeClr val="tx1"/>
              </a:solidFill>
            </a:endParaRPr>
          </a:p>
        </p:txBody>
      </p:sp>
      <p:sp>
        <p:nvSpPr>
          <p:cNvPr id="8089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80900" name="Rectangle 2"/>
          <p:cNvSpPr>
            <a:spLocks noRo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56439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AE69C843-8D73-4FD2-95BE-82B390FD085E}" type="slidenum">
              <a:rPr lang="en-GB" altLang="en-US" sz="1200" i="0">
                <a:solidFill>
                  <a:schemeClr val="tx1"/>
                </a:solidFill>
              </a:rPr>
              <a:pPr>
                <a:spcBef>
                  <a:spcPct val="0"/>
                </a:spcBef>
              </a:pPr>
              <a:t>39</a:t>
            </a:fld>
            <a:endParaRPr lang="en-GB" altLang="en-US" sz="1200" i="0">
              <a:solidFill>
                <a:schemeClr val="tx1"/>
              </a:solidFill>
            </a:endParaRPr>
          </a:p>
        </p:txBody>
      </p:sp>
      <p:sp>
        <p:nvSpPr>
          <p:cNvPr id="8294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82948" name="Rectangle 2"/>
          <p:cNvSpPr>
            <a:spLocks noRot="1" noChangeArrowheads="1" noTextEdit="1"/>
          </p:cNvSpPr>
          <p:nvPr>
            <p:ph type="sldImg"/>
          </p:nvPr>
        </p:nvSpPr>
        <p:spPr>
          <a:ln/>
        </p:spPr>
      </p:sp>
      <p:sp>
        <p:nvSpPr>
          <p:cNvPr id="82949" name="Rectangle 3"/>
          <p:cNvSpPr>
            <a:spLocks noGrp="1" noChangeArrowheads="1"/>
          </p:cNvSpPr>
          <p:nvPr>
            <p:ph type="body" idx="1"/>
          </p:nvPr>
        </p:nvSpPr>
        <p:spPr>
          <a:xfrm>
            <a:off x="914400" y="4343400"/>
            <a:ext cx="5029200" cy="4114800"/>
          </a:xfrm>
          <a:noFill/>
        </p:spPr>
        <p:txBody>
          <a:bodyPr/>
          <a:lstStyle/>
          <a:p>
            <a:pPr eaLnBrk="1" hangingPunct="1"/>
            <a:r>
              <a:rPr lang="en-GB" altLang="en-US" b="1" smtClean="0"/>
              <a:t>Teacher notes</a:t>
            </a:r>
          </a:p>
          <a:p>
            <a:pPr eaLnBrk="1" hangingPunct="1"/>
            <a:r>
              <a:rPr lang="en-GB" altLang="en-US" smtClean="0"/>
              <a:t>In ‘Slide Show’ mode, click the name of a section to jump straight to that slide.</a:t>
            </a:r>
          </a:p>
        </p:txBody>
      </p:sp>
    </p:spTree>
    <p:extLst>
      <p:ext uri="{BB962C8B-B14F-4D97-AF65-F5344CB8AC3E}">
        <p14:creationId xmlns:p14="http://schemas.microsoft.com/office/powerpoint/2010/main" val="3466944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87600109-09DA-4C21-9659-D5B52BCEA2A1}" type="slidenum">
              <a:rPr lang="en-GB" altLang="en-US" sz="1200" i="0">
                <a:solidFill>
                  <a:schemeClr val="tx1"/>
                </a:solidFill>
              </a:rPr>
              <a:pPr>
                <a:spcBef>
                  <a:spcPct val="0"/>
                </a:spcBef>
              </a:pPr>
              <a:t>40</a:t>
            </a:fld>
            <a:endParaRPr lang="en-GB" altLang="en-US" sz="1200" i="0">
              <a:solidFill>
                <a:schemeClr val="tx1"/>
              </a:solidFill>
            </a:endParaRPr>
          </a:p>
        </p:txBody>
      </p:sp>
      <p:sp>
        <p:nvSpPr>
          <p:cNvPr id="8499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84996" name="Rectangle 2"/>
          <p:cNvSpPr>
            <a:spLocks noRot="1" noChangeArrowheads="1" noTextEdit="1"/>
          </p:cNvSpPr>
          <p:nvPr>
            <p:ph type="sldImg"/>
          </p:nvPr>
        </p:nvSpPr>
        <p:spPr>
          <a:ln/>
        </p:spPr>
      </p:sp>
      <p:sp>
        <p:nvSpPr>
          <p:cNvPr id="84997" name="Rectangle 3"/>
          <p:cNvSpPr>
            <a:spLocks noGrp="1" noChangeArrowheads="1"/>
          </p:cNvSpPr>
          <p:nvPr>
            <p:ph type="body" idx="1"/>
          </p:nvPr>
        </p:nvSpPr>
        <p:spPr>
          <a:xfrm>
            <a:off x="914400" y="4343400"/>
            <a:ext cx="5029200" cy="4114800"/>
          </a:xfrm>
          <a:noFill/>
        </p:spPr>
        <p:txBody>
          <a:bodyPr/>
          <a:lstStyle/>
          <a:p>
            <a:pPr eaLnBrk="1" hangingPunct="1"/>
            <a:endParaRPr lang="en-GB" altLang="en-US" smtClean="0">
              <a:solidFill>
                <a:srgbClr val="010066"/>
              </a:solidFill>
            </a:endParaRPr>
          </a:p>
        </p:txBody>
      </p:sp>
    </p:spTree>
    <p:extLst>
      <p:ext uri="{BB962C8B-B14F-4D97-AF65-F5344CB8AC3E}">
        <p14:creationId xmlns:p14="http://schemas.microsoft.com/office/powerpoint/2010/main" val="120840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0B4F8D80-0474-4391-93E4-38A5D5D7FD2E}" type="slidenum">
              <a:rPr lang="en-GB" altLang="en-US" sz="1200" i="0">
                <a:solidFill>
                  <a:schemeClr val="tx1"/>
                </a:solidFill>
              </a:rPr>
              <a:pPr>
                <a:spcBef>
                  <a:spcPct val="0"/>
                </a:spcBef>
              </a:pPr>
              <a:t>4</a:t>
            </a:fld>
            <a:endParaRPr lang="en-GB" altLang="en-US" sz="1200" i="0">
              <a:solidFill>
                <a:schemeClr val="tx1"/>
              </a:solidFill>
            </a:endParaRPr>
          </a:p>
        </p:txBody>
      </p:sp>
      <p:sp>
        <p:nvSpPr>
          <p:cNvPr id="1536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5364" name="Rectangle 2"/>
          <p:cNvSpPr>
            <a:spLocks noRo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r>
              <a:rPr lang="en-GB" altLang="en-US" b="1" smtClean="0"/>
              <a:t>Photo credit: </a:t>
            </a:r>
            <a:r>
              <a:rPr lang="en-GB" altLang="en-US" smtClean="0"/>
              <a:t>© Shutterstock 2009, Robert Adrian Hillman</a:t>
            </a:r>
          </a:p>
          <a:p>
            <a:pPr eaLnBrk="1" hangingPunct="1"/>
            <a:endParaRPr lang="en-GB" altLang="en-US" smtClean="0"/>
          </a:p>
          <a:p>
            <a:pPr eaLnBrk="1" hangingPunct="1"/>
            <a:r>
              <a:rPr lang="en-GB" altLang="en-US" b="1" smtClean="0"/>
              <a:t>Teacher notes</a:t>
            </a:r>
          </a:p>
          <a:p>
            <a:pPr eaLnBrk="1" hangingPunct="1"/>
            <a:r>
              <a:rPr lang="en-GB" altLang="en-US" smtClean="0"/>
              <a:t>In 2003, scientists at Advanced Cell Technology, Massachusetts, successfully produced a cloned banteng </a:t>
            </a:r>
            <a:r>
              <a:rPr lang="en-US" altLang="en-US" smtClean="0"/>
              <a:t>(</a:t>
            </a:r>
            <a:r>
              <a:rPr lang="en-US" altLang="en-US" i="1" smtClean="0"/>
              <a:t>Bos javanicus)</a:t>
            </a:r>
            <a:r>
              <a:rPr lang="en-GB" altLang="en-US" smtClean="0"/>
              <a:t>. Banteng are a type of wild cattle found in south-east Asia, that are classed as severely threatened, according to the IUCN (International Union for the Conservation of Nature). The DNA from a male banteng that died nearly 20 years early was inserted into an egg from a dairy cow using somatic cell nuclear transfer. Out of 30 embryos created, two calves were born. Due to abnormalities, one calf was put down, however, the other survived but has not yet produced offspring.</a:t>
            </a:r>
          </a:p>
        </p:txBody>
      </p:sp>
    </p:spTree>
    <p:extLst>
      <p:ext uri="{BB962C8B-B14F-4D97-AF65-F5344CB8AC3E}">
        <p14:creationId xmlns:p14="http://schemas.microsoft.com/office/powerpoint/2010/main" val="4253042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6BE3435-5E25-4891-B7F5-55B4CF7CBCBB}" type="slidenum">
              <a:rPr lang="en-GB" altLang="en-US" sz="1200" i="0">
                <a:solidFill>
                  <a:schemeClr val="tx1"/>
                </a:solidFill>
              </a:rPr>
              <a:pPr>
                <a:spcBef>
                  <a:spcPct val="0"/>
                </a:spcBef>
              </a:pPr>
              <a:t>41</a:t>
            </a:fld>
            <a:endParaRPr lang="en-GB" altLang="en-US" sz="1200" i="0">
              <a:solidFill>
                <a:schemeClr val="tx1"/>
              </a:solidFill>
            </a:endParaRPr>
          </a:p>
        </p:txBody>
      </p:sp>
      <p:sp>
        <p:nvSpPr>
          <p:cNvPr id="8704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87044" name="Rectangle 2"/>
          <p:cNvSpPr>
            <a:spLocks noRot="1" noChangeArrowheads="1" noTextEdit="1"/>
          </p:cNvSpPr>
          <p:nvPr>
            <p:ph type="sldImg"/>
          </p:nvPr>
        </p:nvSpPr>
        <p:spPr>
          <a:ln/>
        </p:spPr>
      </p:sp>
      <p:sp>
        <p:nvSpPr>
          <p:cNvPr id="87045" name="Rectangle 3"/>
          <p:cNvSpPr>
            <a:spLocks noGrp="1" noChangeArrowheads="1"/>
          </p:cNvSpPr>
          <p:nvPr>
            <p:ph type="body" idx="1"/>
          </p:nvPr>
        </p:nvSpPr>
        <p:spPr>
          <a:xfrm>
            <a:off x="914400" y="4343400"/>
            <a:ext cx="5029200" cy="4114800"/>
          </a:xfrm>
          <a:noFill/>
        </p:spPr>
        <p:txBody>
          <a:bodyPr/>
          <a:lstStyle/>
          <a:p>
            <a:pPr eaLnBrk="1" hangingPunct="1"/>
            <a:endParaRPr lang="en-GB" altLang="en-US" smtClean="0"/>
          </a:p>
        </p:txBody>
      </p:sp>
    </p:spTree>
    <p:extLst>
      <p:ext uri="{BB962C8B-B14F-4D97-AF65-F5344CB8AC3E}">
        <p14:creationId xmlns:p14="http://schemas.microsoft.com/office/powerpoint/2010/main" val="2204436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11F85DC4-C10F-45F4-9FB2-DA28C90D86CA}" type="slidenum">
              <a:rPr lang="en-GB" altLang="en-US" sz="1200" i="0">
                <a:solidFill>
                  <a:schemeClr val="tx1"/>
                </a:solidFill>
              </a:rPr>
              <a:pPr>
                <a:spcBef>
                  <a:spcPct val="0"/>
                </a:spcBef>
              </a:pPr>
              <a:t>42</a:t>
            </a:fld>
            <a:endParaRPr lang="en-GB" altLang="en-US" sz="1200" i="0">
              <a:solidFill>
                <a:schemeClr val="tx1"/>
              </a:solidFill>
            </a:endParaRPr>
          </a:p>
        </p:txBody>
      </p:sp>
      <p:sp>
        <p:nvSpPr>
          <p:cNvPr id="8909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89092" name="Rectangle 2"/>
          <p:cNvSpPr>
            <a:spLocks noRot="1" noChangeArrowheads="1" noTextEdit="1"/>
          </p:cNvSpPr>
          <p:nvPr>
            <p:ph type="sldImg"/>
          </p:nvPr>
        </p:nvSpPr>
        <p:spPr>
          <a:ln/>
        </p:spPr>
      </p:sp>
      <p:sp>
        <p:nvSpPr>
          <p:cNvPr id="89093" name="Rectangle 3"/>
          <p:cNvSpPr>
            <a:spLocks noGrp="1" noChangeArrowheads="1"/>
          </p:cNvSpPr>
          <p:nvPr>
            <p:ph type="body" idx="1"/>
          </p:nvPr>
        </p:nvSpPr>
        <p:spPr>
          <a:xfrm>
            <a:off x="914400" y="4343400"/>
            <a:ext cx="5029200" cy="4114800"/>
          </a:xfrm>
          <a:noFill/>
        </p:spPr>
        <p:txBody>
          <a:bodyPr/>
          <a:lstStyle/>
          <a:p>
            <a:pPr marL="228600" indent="-228600" eaLnBrk="1" hangingPunct="1"/>
            <a:endParaRPr lang="en-GB" altLang="en-US" smtClean="0"/>
          </a:p>
        </p:txBody>
      </p:sp>
    </p:spTree>
    <p:extLst>
      <p:ext uri="{BB962C8B-B14F-4D97-AF65-F5344CB8AC3E}">
        <p14:creationId xmlns:p14="http://schemas.microsoft.com/office/powerpoint/2010/main" val="10113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58FF4B8-7ED0-4CA4-95DC-0B7768A48368}" type="slidenum">
              <a:rPr lang="en-GB" altLang="en-US" sz="1200" i="0">
                <a:solidFill>
                  <a:schemeClr val="tx1"/>
                </a:solidFill>
              </a:rPr>
              <a:pPr>
                <a:spcBef>
                  <a:spcPct val="0"/>
                </a:spcBef>
              </a:pPr>
              <a:t>5</a:t>
            </a:fld>
            <a:endParaRPr lang="en-GB" altLang="en-US" sz="1200" i="0">
              <a:solidFill>
                <a:schemeClr val="tx1"/>
              </a:solidFill>
            </a:endParaRPr>
          </a:p>
        </p:txBody>
      </p:sp>
      <p:sp>
        <p:nvSpPr>
          <p:cNvPr id="17411"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7412" name="Rectangle 2"/>
          <p:cNvSpPr>
            <a:spLocks noRot="1"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62544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0DCD00EE-B068-45E6-AA1D-576E1BDBD749}" type="slidenum">
              <a:rPr lang="en-GB" altLang="en-US" sz="1200" i="0">
                <a:solidFill>
                  <a:schemeClr val="tx1"/>
                </a:solidFill>
              </a:rPr>
              <a:pPr>
                <a:spcBef>
                  <a:spcPct val="0"/>
                </a:spcBef>
              </a:pPr>
              <a:t>6</a:t>
            </a:fld>
            <a:endParaRPr lang="en-GB" altLang="en-US" sz="1200" i="0">
              <a:solidFill>
                <a:schemeClr val="tx1"/>
              </a:solidFill>
            </a:endParaRPr>
          </a:p>
        </p:txBody>
      </p:sp>
      <p:sp>
        <p:nvSpPr>
          <p:cNvPr id="19459"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19460" name="Rectangle 2"/>
          <p:cNvSpPr>
            <a:spLocks noRot="1" noChangeArrowheads="1" noTextEdit="1"/>
          </p:cNvSpPr>
          <p:nvPr>
            <p:ph type="sldImg"/>
          </p:nvPr>
        </p:nvSpPr>
        <p:spPr>
          <a:ln/>
        </p:spPr>
      </p:sp>
      <p:sp>
        <p:nvSpPr>
          <p:cNvPr id="1946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98953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FA33B092-0CF0-4BBE-8861-7ED7CC6ECCDD}" type="slidenum">
              <a:rPr lang="en-GB" altLang="en-US" sz="1200" i="0">
                <a:solidFill>
                  <a:schemeClr val="tx1"/>
                </a:solidFill>
              </a:rPr>
              <a:pPr>
                <a:spcBef>
                  <a:spcPct val="0"/>
                </a:spcBef>
              </a:pPr>
              <a:t>7</a:t>
            </a:fld>
            <a:endParaRPr lang="en-GB" altLang="en-US" sz="1200" i="0">
              <a:solidFill>
                <a:schemeClr val="tx1"/>
              </a:solidFill>
            </a:endParaRPr>
          </a:p>
        </p:txBody>
      </p:sp>
      <p:sp>
        <p:nvSpPr>
          <p:cNvPr id="21507"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21508" name="Rectangle 2"/>
          <p:cNvSpPr>
            <a:spLocks noRo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r>
              <a:rPr lang="en-GB" altLang="en-US" b="1" smtClean="0"/>
              <a:t>Photo credit:</a:t>
            </a:r>
            <a:r>
              <a:rPr lang="en-GB" altLang="en-US" smtClean="0"/>
              <a:t> © Shutterstock 2009, Joe Gough </a:t>
            </a:r>
          </a:p>
          <a:p>
            <a:pPr eaLnBrk="1" hangingPunct="1"/>
            <a:endParaRPr lang="en-GB" altLang="en-US" smtClean="0"/>
          </a:p>
        </p:txBody>
      </p:sp>
    </p:spTree>
    <p:extLst>
      <p:ext uri="{BB962C8B-B14F-4D97-AF65-F5344CB8AC3E}">
        <p14:creationId xmlns:p14="http://schemas.microsoft.com/office/powerpoint/2010/main" val="368456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2393EC68-B081-449F-B148-2E71089A98EC}" type="slidenum">
              <a:rPr lang="en-GB" altLang="en-US" sz="1200" i="0">
                <a:solidFill>
                  <a:schemeClr val="tx1"/>
                </a:solidFill>
              </a:rPr>
              <a:pPr>
                <a:spcBef>
                  <a:spcPct val="0"/>
                </a:spcBef>
              </a:pPr>
              <a:t>8</a:t>
            </a:fld>
            <a:endParaRPr lang="en-GB" altLang="en-US" sz="1200" i="0">
              <a:solidFill>
                <a:schemeClr val="tx1"/>
              </a:solidFill>
            </a:endParaRPr>
          </a:p>
        </p:txBody>
      </p:sp>
      <p:sp>
        <p:nvSpPr>
          <p:cNvPr id="23555"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23556" name="Rectangle 2"/>
          <p:cNvSpPr>
            <a:spLocks noRot="1"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pPr eaLnBrk="1" hangingPunct="1"/>
            <a:r>
              <a:rPr lang="en-US" altLang="en-US" b="1" smtClean="0"/>
              <a:t>Photo credit</a:t>
            </a:r>
            <a:r>
              <a:rPr lang="en-GB" altLang="en-US" b="1" smtClean="0"/>
              <a:t>: </a:t>
            </a:r>
            <a:r>
              <a:rPr lang="en-GB" altLang="en-US" smtClean="0"/>
              <a:t>© Shutterstock 2009, </a:t>
            </a:r>
            <a:r>
              <a:rPr lang="en-US" altLang="en-US" smtClean="0"/>
              <a:t>Sven Hoppe</a:t>
            </a:r>
          </a:p>
        </p:txBody>
      </p:sp>
    </p:spTree>
    <p:extLst>
      <p:ext uri="{BB962C8B-B14F-4D97-AF65-F5344CB8AC3E}">
        <p14:creationId xmlns:p14="http://schemas.microsoft.com/office/powerpoint/2010/main" val="19191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fld id="{B0084721-DC45-469A-ABE1-EF7A8F7E0E05}" type="slidenum">
              <a:rPr lang="en-GB" altLang="en-US" sz="1200" i="0">
                <a:solidFill>
                  <a:schemeClr val="tx1"/>
                </a:solidFill>
              </a:rPr>
              <a:pPr>
                <a:spcBef>
                  <a:spcPct val="0"/>
                </a:spcBef>
              </a:pPr>
              <a:t>9</a:t>
            </a:fld>
            <a:endParaRPr lang="en-GB" altLang="en-US" sz="1200" i="0">
              <a:solidFill>
                <a:schemeClr val="tx1"/>
              </a:solidFill>
            </a:endParaRPr>
          </a:p>
        </p:txBody>
      </p:sp>
      <p:sp>
        <p:nvSpPr>
          <p:cNvPr id="25603" name="Rectangle 10"/>
          <p:cNvSpPr>
            <a:spLocks noGrp="1" noChangeArrowheads="1"/>
          </p:cNvSpPr>
          <p:nvPr>
            <p:ph type="hdr" sz="quarter"/>
          </p:nvPr>
        </p:nvSpPr>
        <p:spPr>
          <a:noFill/>
        </p:spPr>
        <p:txBody>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spcBef>
                <a:spcPct val="0"/>
              </a:spcBef>
            </a:pPr>
            <a:r>
              <a:rPr lang="en-GB" altLang="en-US" sz="1200" i="0">
                <a:solidFill>
                  <a:schemeClr val="tx1"/>
                </a:solidFill>
              </a:rPr>
              <a:t>Boardworks A2 Biology </a:t>
            </a:r>
          </a:p>
          <a:p>
            <a:pPr>
              <a:spcBef>
                <a:spcPct val="0"/>
              </a:spcBef>
            </a:pPr>
            <a:r>
              <a:rPr lang="en-GB" altLang="en-US" sz="1200" i="0">
                <a:solidFill>
                  <a:schemeClr val="tx1"/>
                </a:solidFill>
              </a:rPr>
              <a:t>Genetic Technologies</a:t>
            </a:r>
          </a:p>
        </p:txBody>
      </p:sp>
      <p:sp>
        <p:nvSpPr>
          <p:cNvPr id="25604" name="Rectangle 2"/>
          <p:cNvSpPr>
            <a:spLocks noRo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9261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3" descr="title_slide_A2_genetec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9"/>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67627415-DD51-4508-AAA0-AAFB4E77B0C6}"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4" name="Text Box 20"/>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5" name="Picture 21"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51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6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53975"/>
            <a:ext cx="207327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067425"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6586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293100"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965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28650" y="1825625"/>
            <a:ext cx="7886700" cy="4351338"/>
          </a:xfrm>
          <a:prstGeom prst="rect">
            <a:avLst/>
          </a:prstGeom>
        </p:spPr>
        <p:txBody>
          <a:bodyPr/>
          <a:lstStyle/>
          <a:p>
            <a:pPr lvl="0"/>
            <a:endParaRPr lang="en-GB" noProof="0" smtClean="0"/>
          </a:p>
        </p:txBody>
      </p:sp>
    </p:spTree>
    <p:extLst>
      <p:ext uri="{BB962C8B-B14F-4D97-AF65-F5344CB8AC3E}">
        <p14:creationId xmlns:p14="http://schemas.microsoft.com/office/powerpoint/2010/main" val="164497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92034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405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48898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746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0548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21108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048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37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2741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5753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4144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9279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874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770332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1732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130383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053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33925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675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704155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630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8723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72960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96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8164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5461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538266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353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9064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041317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9660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2882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97210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24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0200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44729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7311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2217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256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5703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273065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8368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60873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1957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4446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2917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338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45133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78315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518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0396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3162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8452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107940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8907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07804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5017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5469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84181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163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6436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72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85680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0692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53975"/>
            <a:ext cx="2073275"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2250" y="53975"/>
            <a:ext cx="6067425"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8603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293100" cy="6122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9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0225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2952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slide" Target="../slides/slide28.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 Target="../slides/slide16.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19" Type="http://schemas.openxmlformats.org/officeDocument/2006/relationships/slide" Target="../slides/slide39.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slide" Target="../slides/slide39.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 Target="../slides/slide28.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19" Type="http://schemas.openxmlformats.org/officeDocument/2006/relationships/slide" Target="../slides/slid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slide" Target="../slides/slide1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 Target="../slides/slide2.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19" Type="http://schemas.openxmlformats.org/officeDocument/2006/relationships/slide" Target="../slides/slide39.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18" Type="http://schemas.openxmlformats.org/officeDocument/2006/relationships/slide" Target="../slides/slide2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 Target="../slides/slide16.xml"/><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5.png"/><Relationship Id="rId10" Type="http://schemas.openxmlformats.org/officeDocument/2006/relationships/slideLayout" Target="../slideLayouts/slideLayout59.xml"/><Relationship Id="rId19" Type="http://schemas.openxmlformats.org/officeDocument/2006/relationships/slide" Target="../slides/slide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1" descr="slide bgroun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48"/>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E847D3A8-F087-4C63-ADB9-39FC7627BD23}"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1028" name="Text Box 49"/>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1029" name="Picture 50"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53"/>
          <p:cNvSpPr>
            <a:spLocks noGrp="1" noChangeArrowheads="1"/>
          </p:cNvSpPr>
          <p:nvPr>
            <p:ph type="title"/>
          </p:nvPr>
        </p:nvSpPr>
        <p:spPr bwMode="auto">
          <a:xfrm>
            <a:off x="222250" y="53975"/>
            <a:ext cx="7240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1031" name="Picture 60" descr="forward_arrow_grey">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panose="020B0604020202020204" pitchFamily="34" charset="0"/>
        </a:defRPr>
      </a:lvl2pPr>
      <a:lvl3pPr algn="l" rtl="0" eaLnBrk="0" fontAlgn="base" hangingPunct="0">
        <a:spcBef>
          <a:spcPct val="0"/>
        </a:spcBef>
        <a:spcAft>
          <a:spcPct val="0"/>
        </a:spcAft>
        <a:defRPr sz="2800" b="1">
          <a:solidFill>
            <a:srgbClr val="10BC45"/>
          </a:solidFill>
          <a:latin typeface="Arial" panose="020B0604020202020204" pitchFamily="34" charset="0"/>
        </a:defRPr>
      </a:lvl3pPr>
      <a:lvl4pPr algn="l" rtl="0" eaLnBrk="0" fontAlgn="base" hangingPunct="0">
        <a:spcBef>
          <a:spcPct val="0"/>
        </a:spcBef>
        <a:spcAft>
          <a:spcPct val="0"/>
        </a:spcAft>
        <a:defRPr sz="2800" b="1">
          <a:solidFill>
            <a:srgbClr val="10BC45"/>
          </a:solidFill>
          <a:latin typeface="Arial" panose="020B0604020202020204" pitchFamily="34" charset="0"/>
        </a:defRPr>
      </a:lvl4pPr>
      <a:lvl5pPr algn="l" rtl="0" eaLnBrk="0" fontAlgn="base" hangingPunct="0">
        <a:spcBef>
          <a:spcPct val="0"/>
        </a:spcBef>
        <a:spcAft>
          <a:spcPct val="0"/>
        </a:spcAft>
        <a:defRPr sz="2800" b="1">
          <a:solidFill>
            <a:srgbClr val="10BC45"/>
          </a:solidFill>
          <a:latin typeface="Arial" panose="020B0604020202020204" pitchFamily="34" charset="0"/>
        </a:defRPr>
      </a:lvl5pPr>
      <a:lvl6pPr marL="457200" algn="l" rtl="0" fontAlgn="base">
        <a:spcBef>
          <a:spcPct val="0"/>
        </a:spcBef>
        <a:spcAft>
          <a:spcPct val="0"/>
        </a:spcAft>
        <a:defRPr sz="2800" b="1">
          <a:solidFill>
            <a:srgbClr val="10BC45"/>
          </a:solidFill>
          <a:latin typeface="Arial" panose="020B0604020202020204" pitchFamily="34" charset="0"/>
        </a:defRPr>
      </a:lvl6pPr>
      <a:lvl7pPr marL="914400" algn="l" rtl="0" fontAlgn="base">
        <a:spcBef>
          <a:spcPct val="0"/>
        </a:spcBef>
        <a:spcAft>
          <a:spcPct val="0"/>
        </a:spcAft>
        <a:defRPr sz="2800" b="1">
          <a:solidFill>
            <a:srgbClr val="10BC45"/>
          </a:solidFill>
          <a:latin typeface="Arial" panose="020B0604020202020204" pitchFamily="34" charset="0"/>
        </a:defRPr>
      </a:lvl7pPr>
      <a:lvl8pPr marL="1371600" algn="l" rtl="0" fontAlgn="base">
        <a:spcBef>
          <a:spcPct val="0"/>
        </a:spcBef>
        <a:spcAft>
          <a:spcPct val="0"/>
        </a:spcAft>
        <a:defRPr sz="2800" b="1">
          <a:solidFill>
            <a:srgbClr val="10BC45"/>
          </a:solidFill>
          <a:latin typeface="Arial" panose="020B0604020202020204" pitchFamily="34" charset="0"/>
        </a:defRPr>
      </a:lvl8pPr>
      <a:lvl9pPr marL="1828800" algn="l" rtl="0" fontAlgn="base">
        <a:spcBef>
          <a:spcPct val="0"/>
        </a:spcBef>
        <a:spcAft>
          <a:spcPct val="0"/>
        </a:spcAft>
        <a:defRPr sz="2800" b="1">
          <a:solidFill>
            <a:srgbClr val="10BC4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contents_slide_genetictech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7"/>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F84F57D1-A040-410A-8B43-9707185C1A03}"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2052" name="Text Box 8"/>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2053" name="Picture 9" descr="forward_arrow_colour">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4">
            <a:hlinkClick r:id="rId17" action="ppaction://hlinksldjump"/>
          </p:cNvPr>
          <p:cNvSpPr>
            <a:spLocks noChangeArrowheads="1"/>
          </p:cNvSpPr>
          <p:nvPr userDrawn="1"/>
        </p:nvSpPr>
        <p:spPr bwMode="auto">
          <a:xfrm>
            <a:off x="2590800" y="3416300"/>
            <a:ext cx="39624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2056" name="Rectangle 15">
            <a:hlinkClick r:id="rId18" action="ppaction://hlinksldjump"/>
          </p:cNvPr>
          <p:cNvSpPr>
            <a:spLocks noChangeArrowheads="1"/>
          </p:cNvSpPr>
          <p:nvPr userDrawn="1"/>
        </p:nvSpPr>
        <p:spPr bwMode="auto">
          <a:xfrm>
            <a:off x="1485900" y="4572000"/>
            <a:ext cx="6223000" cy="4699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2057" name="Rectangle 16">
            <a:hlinkClick r:id="rId19" action="ppaction://hlinksldjump"/>
          </p:cNvPr>
          <p:cNvSpPr>
            <a:spLocks noChangeArrowheads="1"/>
          </p:cNvSpPr>
          <p:nvPr userDrawn="1"/>
        </p:nvSpPr>
        <p:spPr bwMode="auto">
          <a:xfrm>
            <a:off x="2717800" y="5676900"/>
            <a:ext cx="36830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contents_slide_genetictech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74BF3A75-122E-4077-A993-44476CDE6AE8}"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3076" name="Text Box 3"/>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3077" name="Picture 4" descr="forward_arrow_colour">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8">
            <a:hlinkClick r:id="rId17" action="ppaction://hlinksldjump"/>
          </p:cNvPr>
          <p:cNvSpPr>
            <a:spLocks noChangeArrowheads="1"/>
          </p:cNvSpPr>
          <p:nvPr userDrawn="1"/>
        </p:nvSpPr>
        <p:spPr bwMode="auto">
          <a:xfrm>
            <a:off x="1485900" y="4572000"/>
            <a:ext cx="6223000" cy="4699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3080" name="Rectangle 9">
            <a:hlinkClick r:id="rId18" action="ppaction://hlinksldjump"/>
          </p:cNvPr>
          <p:cNvSpPr>
            <a:spLocks noChangeArrowheads="1"/>
          </p:cNvSpPr>
          <p:nvPr userDrawn="1"/>
        </p:nvSpPr>
        <p:spPr bwMode="auto">
          <a:xfrm>
            <a:off x="2717800" y="5676900"/>
            <a:ext cx="36830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3081" name="Rectangle 10">
            <a:hlinkClick r:id="rId19" action="ppaction://hlinksldjump"/>
          </p:cNvPr>
          <p:cNvSpPr>
            <a:spLocks noChangeArrowheads="1"/>
          </p:cNvSpPr>
          <p:nvPr userDrawn="1"/>
        </p:nvSpPr>
        <p:spPr bwMode="auto">
          <a:xfrm>
            <a:off x="3594100" y="2273300"/>
            <a:ext cx="1943100" cy="5080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1" descr="contents_slide_genetictech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6DA09B24-B147-4D44-BB9E-DA7D0F4BDE83}"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4100" name="Text Box 3"/>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4101" name="Picture 4" descr="forward_arrow_colour">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a:hlinkClick r:id="rId17" action="ppaction://hlinksldjump"/>
          </p:cNvPr>
          <p:cNvSpPr>
            <a:spLocks noChangeArrowheads="1"/>
          </p:cNvSpPr>
          <p:nvPr userDrawn="1"/>
        </p:nvSpPr>
        <p:spPr bwMode="auto">
          <a:xfrm>
            <a:off x="3594100" y="2273300"/>
            <a:ext cx="1943100" cy="5080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4104" name="Rectangle 9">
            <a:hlinkClick r:id="rId18" action="ppaction://hlinksldjump"/>
          </p:cNvPr>
          <p:cNvSpPr>
            <a:spLocks noChangeArrowheads="1"/>
          </p:cNvSpPr>
          <p:nvPr userDrawn="1"/>
        </p:nvSpPr>
        <p:spPr bwMode="auto">
          <a:xfrm>
            <a:off x="2590800" y="3416300"/>
            <a:ext cx="39624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4105" name="Rectangle 10">
            <a:hlinkClick r:id="rId19" action="ppaction://hlinksldjump"/>
          </p:cNvPr>
          <p:cNvSpPr>
            <a:spLocks noChangeArrowheads="1"/>
          </p:cNvSpPr>
          <p:nvPr userDrawn="1"/>
        </p:nvSpPr>
        <p:spPr bwMode="auto">
          <a:xfrm>
            <a:off x="2717800" y="5676900"/>
            <a:ext cx="36830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2" descr="contents_slide_genetictech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867B2108-E2A7-40E1-B8D6-98668FBFD92A}"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5124" name="Text Box 3"/>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5125" name="Picture 4" descr="forward_arrow_colour">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back_arrow_trans">
            <a:hlinkClick r:id="" action="ppaction://hlinkshowjump?jump=previous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a:hlinkClick r:id="rId17" action="ppaction://hlinksldjump"/>
          </p:cNvPr>
          <p:cNvSpPr>
            <a:spLocks noChangeArrowheads="1"/>
          </p:cNvSpPr>
          <p:nvPr userDrawn="1"/>
        </p:nvSpPr>
        <p:spPr bwMode="auto">
          <a:xfrm>
            <a:off x="2590800" y="3416300"/>
            <a:ext cx="3962400" cy="4953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5128" name="Rectangle 9">
            <a:hlinkClick r:id="rId18" action="ppaction://hlinksldjump"/>
          </p:cNvPr>
          <p:cNvSpPr>
            <a:spLocks noChangeArrowheads="1"/>
          </p:cNvSpPr>
          <p:nvPr userDrawn="1"/>
        </p:nvSpPr>
        <p:spPr bwMode="auto">
          <a:xfrm>
            <a:off x="1485900" y="4572000"/>
            <a:ext cx="6223000" cy="4699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
        <p:nvSpPr>
          <p:cNvPr id="5129" name="Rectangle 10">
            <a:hlinkClick r:id="rId19" action="ppaction://hlinksldjump"/>
          </p:cNvPr>
          <p:cNvSpPr>
            <a:spLocks noChangeArrowheads="1"/>
          </p:cNvSpPr>
          <p:nvPr userDrawn="1"/>
        </p:nvSpPr>
        <p:spPr bwMode="auto">
          <a:xfrm>
            <a:off x="3594100" y="2273300"/>
            <a:ext cx="1943100" cy="508000"/>
          </a:xfrm>
          <a:prstGeom prst="rect">
            <a:avLst/>
          </a:prstGeom>
          <a:solidFill>
            <a:schemeClr val="bg1">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slide bgroun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fld id="{64339BAA-D9D0-4725-B995-F2BBA57C9808}" type="slidenum">
              <a:rPr lang="en-GB" altLang="en-US" sz="1000" i="0">
                <a:solidFill>
                  <a:srgbClr val="5B0091"/>
                </a:solidFill>
                <a:cs typeface="Arial" panose="020B0604020202020204" pitchFamily="34" charset="0"/>
              </a:rPr>
              <a:pPr algn="ctr" eaLnBrk="1" hangingPunct="1"/>
              <a:t>‹#›</a:t>
            </a:fld>
            <a:r>
              <a:rPr lang="en-GB" altLang="en-US" sz="1000" i="0">
                <a:solidFill>
                  <a:srgbClr val="5B0091"/>
                </a:solidFill>
                <a:cs typeface="Arial" panose="020B0604020202020204" pitchFamily="34" charset="0"/>
              </a:rPr>
              <a:t> of 42</a:t>
            </a:r>
          </a:p>
        </p:txBody>
      </p:sp>
      <p:sp>
        <p:nvSpPr>
          <p:cNvPr id="6148" name="Text Box 4"/>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r">
              <a:spcBef>
                <a:spcPct val="0"/>
              </a:spcBef>
            </a:pPr>
            <a:r>
              <a:rPr lang="en-GB" altLang="en-US" sz="1000" i="0">
                <a:solidFill>
                  <a:srgbClr val="5B0091"/>
                </a:solidFill>
                <a:cs typeface="Arial" panose="020B0604020202020204" pitchFamily="34" charset="0"/>
              </a:rPr>
              <a:t>© Boardworks Ltd 2009</a:t>
            </a:r>
          </a:p>
        </p:txBody>
      </p:sp>
      <p:pic>
        <p:nvPicPr>
          <p:cNvPr id="6149" name="Picture 5"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title"/>
          </p:nvPr>
        </p:nvSpPr>
        <p:spPr bwMode="auto">
          <a:xfrm>
            <a:off x="222250" y="53975"/>
            <a:ext cx="7240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panose="020B0604020202020204" pitchFamily="34" charset="0"/>
        </a:defRPr>
      </a:lvl2pPr>
      <a:lvl3pPr algn="l" rtl="0" eaLnBrk="0" fontAlgn="base" hangingPunct="0">
        <a:spcBef>
          <a:spcPct val="0"/>
        </a:spcBef>
        <a:spcAft>
          <a:spcPct val="0"/>
        </a:spcAft>
        <a:defRPr sz="2800" b="1">
          <a:solidFill>
            <a:srgbClr val="10BC45"/>
          </a:solidFill>
          <a:latin typeface="Arial" panose="020B0604020202020204" pitchFamily="34" charset="0"/>
        </a:defRPr>
      </a:lvl3pPr>
      <a:lvl4pPr algn="l" rtl="0" eaLnBrk="0" fontAlgn="base" hangingPunct="0">
        <a:spcBef>
          <a:spcPct val="0"/>
        </a:spcBef>
        <a:spcAft>
          <a:spcPct val="0"/>
        </a:spcAft>
        <a:defRPr sz="2800" b="1">
          <a:solidFill>
            <a:srgbClr val="10BC45"/>
          </a:solidFill>
          <a:latin typeface="Arial" panose="020B0604020202020204" pitchFamily="34" charset="0"/>
        </a:defRPr>
      </a:lvl4pPr>
      <a:lvl5pPr algn="l" rtl="0" eaLnBrk="0" fontAlgn="base" hangingPunct="0">
        <a:spcBef>
          <a:spcPct val="0"/>
        </a:spcBef>
        <a:spcAft>
          <a:spcPct val="0"/>
        </a:spcAft>
        <a:defRPr sz="2800" b="1">
          <a:solidFill>
            <a:srgbClr val="10BC45"/>
          </a:solidFill>
          <a:latin typeface="Arial" panose="020B0604020202020204" pitchFamily="34" charset="0"/>
        </a:defRPr>
      </a:lvl5pPr>
      <a:lvl6pPr marL="457200" algn="l" rtl="0" fontAlgn="base">
        <a:spcBef>
          <a:spcPct val="0"/>
        </a:spcBef>
        <a:spcAft>
          <a:spcPct val="0"/>
        </a:spcAft>
        <a:defRPr sz="2800" b="1">
          <a:solidFill>
            <a:srgbClr val="10BC45"/>
          </a:solidFill>
          <a:latin typeface="Arial" panose="020B0604020202020204" pitchFamily="34" charset="0"/>
        </a:defRPr>
      </a:lvl6pPr>
      <a:lvl7pPr marL="914400" algn="l" rtl="0" fontAlgn="base">
        <a:spcBef>
          <a:spcPct val="0"/>
        </a:spcBef>
        <a:spcAft>
          <a:spcPct val="0"/>
        </a:spcAft>
        <a:defRPr sz="2800" b="1">
          <a:solidFill>
            <a:srgbClr val="10BC45"/>
          </a:solidFill>
          <a:latin typeface="Arial" panose="020B0604020202020204" pitchFamily="34" charset="0"/>
        </a:defRPr>
      </a:lvl7pPr>
      <a:lvl8pPr marL="1371600" algn="l" rtl="0" fontAlgn="base">
        <a:spcBef>
          <a:spcPct val="0"/>
        </a:spcBef>
        <a:spcAft>
          <a:spcPct val="0"/>
        </a:spcAft>
        <a:defRPr sz="2800" b="1">
          <a:solidFill>
            <a:srgbClr val="10BC45"/>
          </a:solidFill>
          <a:latin typeface="Arial" panose="020B0604020202020204" pitchFamily="34" charset="0"/>
        </a:defRPr>
      </a:lvl8pPr>
      <a:lvl9pPr marL="1828800" algn="l" rtl="0" fontAlgn="base">
        <a:spcBef>
          <a:spcPct val="0"/>
        </a:spcBef>
        <a:spcAft>
          <a:spcPct val="0"/>
        </a:spcAft>
        <a:defRPr sz="2800" b="1">
          <a:solidFill>
            <a:srgbClr val="10BC4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20.jpe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13.xml"/><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19.xml"/><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20.xml"/><Relationship Id="rId9" Type="http://schemas.openxmlformats.org/officeDocument/2006/relationships/image" Target="../media/image13.wmf"/></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30.jpe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23.xml"/><Relationship Id="rId9"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13.xml"/><Relationship Id="rId7" Type="http://schemas.openxmlformats.org/officeDocument/2006/relationships/image" Target="../media/image34.jpe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35.jpeg"/><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33.xml"/><Relationship Id="rId9"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43.jpeg"/><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44.jpeg"/><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control" Target="../activeX/activeX16.xml"/><Relationship Id="rId1" Type="http://schemas.openxmlformats.org/officeDocument/2006/relationships/vmlDrawing" Target="../drawings/vmlDrawing16.vml"/><Relationship Id="rId6" Type="http://schemas.openxmlformats.org/officeDocument/2006/relationships/image" Target="../media/image45.jpeg"/><Relationship Id="rId5" Type="http://schemas.openxmlformats.org/officeDocument/2006/relationships/image" Target="../media/image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12.xml"/><Relationship Id="rId7" Type="http://schemas.openxmlformats.org/officeDocument/2006/relationships/image" Target="../media/image46.jpeg"/><Relationship Id="rId2" Type="http://schemas.openxmlformats.org/officeDocument/2006/relationships/control" Target="../activeX/activeX17.xml"/><Relationship Id="rId1" Type="http://schemas.openxmlformats.org/officeDocument/2006/relationships/vmlDrawing" Target="../drawings/vmlDrawing17.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12.xml"/><Relationship Id="rId7" Type="http://schemas.openxmlformats.org/officeDocument/2006/relationships/image" Target="../media/image47.jpeg"/><Relationship Id="rId2" Type="http://schemas.openxmlformats.org/officeDocument/2006/relationships/control" Target="../activeX/activeX18.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image" Target="../media/image13.wmf"/><Relationship Id="rId2" Type="http://schemas.openxmlformats.org/officeDocument/2006/relationships/control" Target="../activeX/activeX19.xml"/><Relationship Id="rId1" Type="http://schemas.openxmlformats.org/officeDocument/2006/relationships/vmlDrawing" Target="../drawings/vmlDrawing19.vml"/><Relationship Id="rId6" Type="http://schemas.openxmlformats.org/officeDocument/2006/relationships/image" Target="../media/image48.jpeg"/><Relationship Id="rId5" Type="http://schemas.openxmlformats.org/officeDocument/2006/relationships/image" Target="../media/image14.png"/><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t>Producing plant clones</a:t>
            </a:r>
            <a:endParaRPr lang="en-US" altLang="en-US" smtClean="0"/>
          </a:p>
        </p:txBody>
      </p:sp>
      <p:pic>
        <p:nvPicPr>
          <p:cNvPr id="26627" name="Picture 7"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ShockwaveFlash1JPG" descr="genetech_plant_sortdr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6631" name="ShockwaveFlash1" r:id="rId2" imgW="8699400" imgH="5308560"/>
        </mc:Choice>
        <mc:Fallback>
          <p:control name="ShockwaveFlash1" r:id="rId2" imgW="8699400" imgH="5308560">
            <p:pic>
              <p:nvPicPr>
                <p:cNvPr id="26629"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1"/>
          <p:cNvSpPr>
            <a:spLocks noGrp="1" noChangeArrowheads="1"/>
          </p:cNvSpPr>
          <p:nvPr>
            <p:ph type="title"/>
          </p:nvPr>
        </p:nvSpPr>
        <p:spPr/>
        <p:txBody>
          <a:bodyPr/>
          <a:lstStyle/>
          <a:p>
            <a:pPr eaLnBrk="1" hangingPunct="1"/>
            <a:r>
              <a:rPr lang="en-GB" altLang="en-US" smtClean="0"/>
              <a:t>Disadvantages of reproductive cloning</a:t>
            </a:r>
            <a:endParaRPr lang="en-US" altLang="en-US" smtClean="0"/>
          </a:p>
        </p:txBody>
      </p:sp>
      <p:sp>
        <p:nvSpPr>
          <p:cNvPr id="28675" name="Text Box 26"/>
          <p:cNvSpPr txBox="1">
            <a:spLocks noChangeArrowheads="1"/>
          </p:cNvSpPr>
          <p:nvPr/>
        </p:nvSpPr>
        <p:spPr bwMode="auto">
          <a:xfrm>
            <a:off x="358775" y="781050"/>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A population of cloned individuals will have a very low genetic diversity. This reduces the ability of the population to adapt.</a:t>
            </a:r>
            <a:endParaRPr lang="en-US" altLang="en-US" i="0"/>
          </a:p>
        </p:txBody>
      </p:sp>
      <p:sp>
        <p:nvSpPr>
          <p:cNvPr id="1002523" name="Text Box 27"/>
          <p:cNvSpPr txBox="1">
            <a:spLocks noChangeArrowheads="1"/>
          </p:cNvSpPr>
          <p:nvPr/>
        </p:nvSpPr>
        <p:spPr bwMode="auto">
          <a:xfrm>
            <a:off x="358775" y="1962150"/>
            <a:ext cx="4889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Clones will be equally vulnerable to a disease or pests, causing diseases to spread fast, affecting the whole population. </a:t>
            </a:r>
            <a:endParaRPr lang="en-US" altLang="en-US" i="0"/>
          </a:p>
        </p:txBody>
      </p:sp>
      <p:sp>
        <p:nvSpPr>
          <p:cNvPr id="1002529" name="Text Box 33"/>
          <p:cNvSpPr txBox="1">
            <a:spLocks noChangeArrowheads="1"/>
          </p:cNvSpPr>
          <p:nvPr/>
        </p:nvSpPr>
        <p:spPr bwMode="auto">
          <a:xfrm>
            <a:off x="358775" y="3875088"/>
            <a:ext cx="52959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US" altLang="en-US" i="0"/>
              <a:t>A good example of this is </a:t>
            </a:r>
            <a:r>
              <a:rPr lang="en-US" altLang="en-US" b="1" i="0"/>
              <a:t>Dutch </a:t>
            </a:r>
            <a:br>
              <a:rPr lang="en-US" altLang="en-US" b="1" i="0"/>
            </a:br>
            <a:r>
              <a:rPr lang="en-US" altLang="en-US" b="1" i="0"/>
              <a:t>elm disease</a:t>
            </a:r>
            <a:r>
              <a:rPr lang="en-US" altLang="en-US" i="0"/>
              <a:t>. Accidently spread throughout Europe the disease devastated native elm populations. </a:t>
            </a:r>
            <a:br>
              <a:rPr lang="en-US" altLang="en-US" i="0"/>
            </a:br>
            <a:r>
              <a:rPr lang="en-US" altLang="en-US" i="0"/>
              <a:t>It is thought that these were natural clones from only a few individuals.</a:t>
            </a:r>
          </a:p>
        </p:txBody>
      </p:sp>
      <p:pic>
        <p:nvPicPr>
          <p:cNvPr id="1002532" name="Picture 36" descr="dutchelm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1614488"/>
            <a:ext cx="3355975"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7"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2523"/>
                                        </p:tgtEl>
                                        <p:attrNameLst>
                                          <p:attrName>style.visibility</p:attrName>
                                        </p:attrNameLst>
                                      </p:cBhvr>
                                      <p:to>
                                        <p:strVal val="visible"/>
                                      </p:to>
                                    </p:set>
                                    <p:animEffect transition="in" filter="dissolve">
                                      <p:cBhvr>
                                        <p:cTn id="7" dur="500"/>
                                        <p:tgtEl>
                                          <p:spTgt spid="1002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2529"/>
                                        </p:tgtEl>
                                        <p:attrNameLst>
                                          <p:attrName>style.visibility</p:attrName>
                                        </p:attrNameLst>
                                      </p:cBhvr>
                                      <p:to>
                                        <p:strVal val="visible"/>
                                      </p:to>
                                    </p:set>
                                    <p:animEffect transition="in" filter="dissolve">
                                      <p:cBhvr>
                                        <p:cTn id="12" dur="500"/>
                                        <p:tgtEl>
                                          <p:spTgt spid="1002529"/>
                                        </p:tgtEl>
                                      </p:cBhvr>
                                    </p:animEffect>
                                  </p:childTnLst>
                                </p:cTn>
                              </p:par>
                              <p:par>
                                <p:cTn id="13" presetID="9" presetClass="entr" presetSubtype="0" fill="hold" nodeType="withEffect">
                                  <p:stCondLst>
                                    <p:cond delay="0"/>
                                  </p:stCondLst>
                                  <p:childTnLst>
                                    <p:set>
                                      <p:cBhvr>
                                        <p:cTn id="14" dur="1" fill="hold">
                                          <p:stCondLst>
                                            <p:cond delay="0"/>
                                          </p:stCondLst>
                                        </p:cTn>
                                        <p:tgtEl>
                                          <p:spTgt spid="1002532"/>
                                        </p:tgtEl>
                                        <p:attrNameLst>
                                          <p:attrName>style.visibility</p:attrName>
                                        </p:attrNameLst>
                                      </p:cBhvr>
                                      <p:to>
                                        <p:strVal val="visible"/>
                                      </p:to>
                                    </p:set>
                                    <p:animEffect transition="in" filter="dissolve">
                                      <p:cBhvr>
                                        <p:cTn id="15" dur="500"/>
                                        <p:tgtEl>
                                          <p:spTgt spid="1002532"/>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930833"/>
                                        </p:tgtEl>
                                        <p:attrNameLst>
                                          <p:attrName>style.visibility</p:attrName>
                                        </p:attrNameLst>
                                      </p:cBhvr>
                                      <p:to>
                                        <p:strVal val="visible"/>
                                      </p:to>
                                    </p:set>
                                    <p:animEffect transition="in" filter="dissolve">
                                      <p:cBhvr>
                                        <p:cTn id="19"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23" grpId="0"/>
      <p:bldP spid="10025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0"/>
          <p:cNvSpPr>
            <a:spLocks noGrp="1" noChangeArrowheads="1"/>
          </p:cNvSpPr>
          <p:nvPr>
            <p:ph type="title"/>
          </p:nvPr>
        </p:nvSpPr>
        <p:spPr/>
        <p:txBody>
          <a:bodyPr/>
          <a:lstStyle/>
          <a:p>
            <a:pPr eaLnBrk="1" hangingPunct="1"/>
            <a:r>
              <a:rPr lang="en-GB" altLang="en-US" smtClean="0"/>
              <a:t>Disadvantages of reproductive cloning</a:t>
            </a:r>
            <a:endParaRPr lang="en-US" altLang="en-US" smtClean="0"/>
          </a:p>
        </p:txBody>
      </p:sp>
      <p:sp>
        <p:nvSpPr>
          <p:cNvPr id="30723" name="Text Box 60"/>
          <p:cNvSpPr txBox="1">
            <a:spLocks noChangeArrowheads="1"/>
          </p:cNvSpPr>
          <p:nvPr/>
        </p:nvSpPr>
        <p:spPr bwMode="auto">
          <a:xfrm>
            <a:off x="358775" y="781050"/>
            <a:ext cx="3698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The first cloned mammal, Dolly the sheep, died prematurely due to lung disease. This raised concerns about the health and life expectancy of cloned animals. </a:t>
            </a:r>
            <a:endParaRPr lang="en-US" altLang="en-US"/>
          </a:p>
        </p:txBody>
      </p:sp>
      <p:sp>
        <p:nvSpPr>
          <p:cNvPr id="1004609" name="Text Box 65"/>
          <p:cNvSpPr txBox="1">
            <a:spLocks noChangeArrowheads="1"/>
          </p:cNvSpPr>
          <p:nvPr/>
        </p:nvSpPr>
        <p:spPr bwMode="auto">
          <a:xfrm>
            <a:off x="358775" y="4065588"/>
            <a:ext cx="87852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It is thought that some cloned mammals will have shorter </a:t>
            </a:r>
            <a:r>
              <a:rPr lang="en-GB" altLang="en-US" b="1" i="0">
                <a:solidFill>
                  <a:srgbClr val="10BC45"/>
                </a:solidFill>
              </a:rPr>
              <a:t>telomeres</a:t>
            </a:r>
            <a:r>
              <a:rPr lang="en-GB" altLang="en-US" i="0"/>
              <a:t> than other animals of the same again. Telomeres are pieces of non-coding DNA that prevent the chromosome from degrading. They shorten as cells divide and are therefore considered a measure of ageing in cells.</a:t>
            </a:r>
            <a:endParaRPr lang="en-US" altLang="en-US" i="0"/>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1" descr="do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0" y="781050"/>
            <a:ext cx="4573588"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4609"/>
                                        </p:tgtEl>
                                        <p:attrNameLst>
                                          <p:attrName>style.visibility</p:attrName>
                                        </p:attrNameLst>
                                      </p:cBhvr>
                                      <p:to>
                                        <p:strVal val="visible"/>
                                      </p:to>
                                    </p:set>
                                    <p:animEffect transition="in" filter="dissolve">
                                      <p:cBhvr>
                                        <p:cTn id="7" dur="500"/>
                                        <p:tgtEl>
                                          <p:spTgt spid="100460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30833"/>
                                        </p:tgtEl>
                                        <p:attrNameLst>
                                          <p:attrName>style.visibility</p:attrName>
                                        </p:attrNameLst>
                                      </p:cBhvr>
                                      <p:to>
                                        <p:strVal val="visible"/>
                                      </p:to>
                                    </p:set>
                                    <p:animEffect transition="in" filter="dissolve">
                                      <p:cBhvr>
                                        <p:cTn id="11"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6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mtClean="0"/>
              <a:t>Therapeutic cloning</a:t>
            </a:r>
            <a:endParaRPr lang="en-US" altLang="en-US" smtClean="0"/>
          </a:p>
        </p:txBody>
      </p:sp>
      <p:pic>
        <p:nvPicPr>
          <p:cNvPr id="32771" name="Picture 13"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5"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ShockwaveFlash1JPG" descr="genetech_therapeutic_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32776" name="ShockwaveFlash1" r:id="rId2" imgW="8699400" imgH="5308560"/>
        </mc:Choice>
        <mc:Fallback>
          <p:control name="ShockwaveFlash1" r:id="rId2" imgW="8699400" imgH="5308560">
            <p:pic>
              <p:nvPicPr>
                <p:cNvPr id="32774"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mtClean="0"/>
              <a:t>Adult stem cells</a:t>
            </a:r>
            <a:endParaRPr lang="en-US" altLang="en-US" smtClean="0"/>
          </a:p>
        </p:txBody>
      </p:sp>
      <p:sp>
        <p:nvSpPr>
          <p:cNvPr id="34819" name="Text Box 4"/>
          <p:cNvSpPr txBox="1">
            <a:spLocks noChangeArrowheads="1"/>
          </p:cNvSpPr>
          <p:nvPr/>
        </p:nvSpPr>
        <p:spPr bwMode="auto">
          <a:xfrm>
            <a:off x="358775" y="781050"/>
            <a:ext cx="84978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In mature animals only a few stem cells remain. These </a:t>
            </a:r>
            <a:r>
              <a:rPr lang="en-US" altLang="en-US" i="0"/>
              <a:t>are </a:t>
            </a:r>
            <a:r>
              <a:rPr lang="en-US" altLang="en-US" b="1" i="0">
                <a:solidFill>
                  <a:srgbClr val="10BC45"/>
                </a:solidFill>
              </a:rPr>
              <a:t>multipotent</a:t>
            </a:r>
            <a:r>
              <a:rPr lang="en-US" altLang="en-US" i="0"/>
              <a:t>. They have the capacity to differentiate into only a few specific cell types. They maintain and repair specific tissues in the body.</a:t>
            </a:r>
          </a:p>
        </p:txBody>
      </p:sp>
      <p:sp>
        <p:nvSpPr>
          <p:cNvPr id="1073159" name="Text Box 7"/>
          <p:cNvSpPr txBox="1">
            <a:spLocks noChangeArrowheads="1"/>
          </p:cNvSpPr>
          <p:nvPr/>
        </p:nvSpPr>
        <p:spPr bwMode="auto">
          <a:xfrm>
            <a:off x="358775" y="2651125"/>
            <a:ext cx="6181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Adult stem cells do not provide the same flexibility as embryonic stem cells. However, adult stem cells can be used to produce a limited range of tissues for transplantation. </a:t>
            </a:r>
            <a:endParaRPr lang="en-US" altLang="en-US" i="0"/>
          </a:p>
        </p:txBody>
      </p:sp>
      <p:sp>
        <p:nvSpPr>
          <p:cNvPr id="1073160" name="Text Box 8"/>
          <p:cNvSpPr txBox="1">
            <a:spLocks noChangeArrowheads="1"/>
          </p:cNvSpPr>
          <p:nvPr/>
        </p:nvSpPr>
        <p:spPr bwMode="auto">
          <a:xfrm>
            <a:off x="358775" y="4522788"/>
            <a:ext cx="6384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For example, adult</a:t>
            </a:r>
            <a:r>
              <a:rPr lang="en-US" altLang="en-US" i="0"/>
              <a:t> </a:t>
            </a:r>
            <a:r>
              <a:rPr lang="en-US" altLang="en-US" b="1" i="0"/>
              <a:t>haematopoietic</a:t>
            </a:r>
            <a:r>
              <a:rPr lang="en-US" altLang="en-US" i="0"/>
              <a:t> stem cells from bone marrow have been used in transplants for 40 years. These stem cells form all the blood cell types in the body.</a:t>
            </a:r>
            <a:endParaRPr lang="en-US" altLang="en-US"/>
          </a:p>
        </p:txBody>
      </p:sp>
      <p:pic>
        <p:nvPicPr>
          <p:cNvPr id="1073172" name="Picture 20" descr="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2120900"/>
            <a:ext cx="24606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1"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3159"/>
                                        </p:tgtEl>
                                        <p:attrNameLst>
                                          <p:attrName>style.visibility</p:attrName>
                                        </p:attrNameLst>
                                      </p:cBhvr>
                                      <p:to>
                                        <p:strVal val="visible"/>
                                      </p:to>
                                    </p:set>
                                    <p:animEffect transition="in" filter="dissolve">
                                      <p:cBhvr>
                                        <p:cTn id="7" dur="500"/>
                                        <p:tgtEl>
                                          <p:spTgt spid="1073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3160"/>
                                        </p:tgtEl>
                                        <p:attrNameLst>
                                          <p:attrName>style.visibility</p:attrName>
                                        </p:attrNameLst>
                                      </p:cBhvr>
                                      <p:to>
                                        <p:strVal val="visible"/>
                                      </p:to>
                                    </p:set>
                                    <p:animEffect transition="in" filter="dissolve">
                                      <p:cBhvr>
                                        <p:cTn id="12" dur="500"/>
                                        <p:tgtEl>
                                          <p:spTgt spid="1073160"/>
                                        </p:tgtEl>
                                      </p:cBhvr>
                                    </p:animEffect>
                                  </p:childTnLst>
                                </p:cTn>
                              </p:par>
                              <p:par>
                                <p:cTn id="13" presetID="9" presetClass="entr" presetSubtype="0" fill="hold" nodeType="withEffect">
                                  <p:stCondLst>
                                    <p:cond delay="0"/>
                                  </p:stCondLst>
                                  <p:childTnLst>
                                    <p:set>
                                      <p:cBhvr>
                                        <p:cTn id="14" dur="1" fill="hold">
                                          <p:stCondLst>
                                            <p:cond delay="0"/>
                                          </p:stCondLst>
                                        </p:cTn>
                                        <p:tgtEl>
                                          <p:spTgt spid="1073172"/>
                                        </p:tgtEl>
                                        <p:attrNameLst>
                                          <p:attrName>style.visibility</p:attrName>
                                        </p:attrNameLst>
                                      </p:cBhvr>
                                      <p:to>
                                        <p:strVal val="visible"/>
                                      </p:to>
                                    </p:set>
                                    <p:animEffect transition="in" filter="dissolve">
                                      <p:cBhvr>
                                        <p:cTn id="15" dur="500"/>
                                        <p:tgtEl>
                                          <p:spTgt spid="1073172"/>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930833"/>
                                        </p:tgtEl>
                                        <p:attrNameLst>
                                          <p:attrName>style.visibility</p:attrName>
                                        </p:attrNameLst>
                                      </p:cBhvr>
                                      <p:to>
                                        <p:strVal val="visible"/>
                                      </p:to>
                                    </p:set>
                                    <p:animEffect transition="in" filter="dissolve">
                                      <p:cBhvr>
                                        <p:cTn id="19"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9" grpId="0"/>
      <p:bldP spid="1073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mtClean="0"/>
              <a:t>Take a vote: therapeutic cloning</a:t>
            </a:r>
            <a:endParaRPr lang="en-US" altLang="en-US" smtClean="0"/>
          </a:p>
        </p:txBody>
      </p:sp>
      <p:pic>
        <p:nvPicPr>
          <p:cNvPr id="36867" name="Picture 6"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ShockwaveFlash1JPG" descr="genetech_therapeutic_bargra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36871" name="ShockwaveFlash11" r:id="rId2" imgW="8699400" imgH="5308560"/>
        </mc:Choice>
        <mc:Fallback>
          <p:control name="ShockwaveFlash11" r:id="rId2" imgW="8699400" imgH="5308560">
            <p:pic>
              <p:nvPicPr>
                <p:cNvPr id="36869" name="ShockwaveFlash1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2250" y="53975"/>
            <a:ext cx="8447088" cy="549275"/>
          </a:xfrm>
        </p:spPr>
        <p:txBody>
          <a:bodyPr/>
          <a:lstStyle/>
          <a:p>
            <a:pPr eaLnBrk="1" hangingPunct="1"/>
            <a:r>
              <a:rPr lang="en-GB" altLang="en-US" smtClean="0"/>
              <a:t>How is genetic engineering useful?</a:t>
            </a:r>
            <a:endParaRPr lang="en-US" altLang="en-US" smtClean="0"/>
          </a:p>
        </p:txBody>
      </p:sp>
      <p:sp>
        <p:nvSpPr>
          <p:cNvPr id="1035271" name="Rectangle 7"/>
          <p:cNvSpPr>
            <a:spLocks noChangeArrowheads="1"/>
          </p:cNvSpPr>
          <p:nvPr/>
        </p:nvSpPr>
        <p:spPr bwMode="auto">
          <a:xfrm>
            <a:off x="358775" y="2089150"/>
            <a:ext cx="85820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This method can be used to engineer </a:t>
            </a:r>
            <a:r>
              <a:rPr lang="en-GB" altLang="en-US" b="1" i="0"/>
              <a:t>recombinant organisms</a:t>
            </a:r>
            <a:r>
              <a:rPr lang="en-GB" altLang="en-US" i="0"/>
              <a:t> that synthesize useful products, e.g. hormones. </a:t>
            </a:r>
            <a:br>
              <a:rPr lang="en-GB" altLang="en-US" i="0"/>
            </a:br>
            <a:r>
              <a:rPr lang="en-GB" altLang="en-US" i="0"/>
              <a:t>It is also used to improve a feature of the recipient organisms, e.g. producing herbicide resistant in crop plants.</a:t>
            </a:r>
          </a:p>
        </p:txBody>
      </p:sp>
      <p:sp>
        <p:nvSpPr>
          <p:cNvPr id="1035273" name="Text Box 9"/>
          <p:cNvSpPr txBox="1">
            <a:spLocks noChangeArrowheads="1"/>
          </p:cNvSpPr>
          <p:nvPr/>
        </p:nvSpPr>
        <p:spPr bwMode="auto">
          <a:xfrm>
            <a:off x="358775" y="3865563"/>
            <a:ext cx="39592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i="0"/>
              <a:t>Genetic engineering technologies aid the understanding of how organisms function by allowing scientists to study and alter gene function.</a:t>
            </a:r>
          </a:p>
        </p:txBody>
      </p:sp>
      <p:sp>
        <p:nvSpPr>
          <p:cNvPr id="39941" name="Text Box 10"/>
          <p:cNvSpPr txBox="1">
            <a:spLocks noChangeArrowheads="1"/>
          </p:cNvSpPr>
          <p:nvPr/>
        </p:nvSpPr>
        <p:spPr bwMode="auto">
          <a:xfrm>
            <a:off x="358775" y="781050"/>
            <a:ext cx="8353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b="1" i="0">
                <a:solidFill>
                  <a:srgbClr val="10BC45"/>
                </a:solidFill>
              </a:rPr>
              <a:t>Genetic engineering</a:t>
            </a:r>
            <a:r>
              <a:rPr lang="en-US" altLang="en-US" i="0"/>
              <a:t> involves inserting a foreign gene into an organism’s genome, resulting in the expression of the new gene. </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277" name="Picture 13" descr="gmtomato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800475"/>
            <a:ext cx="38163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5271"/>
                                        </p:tgtEl>
                                        <p:attrNameLst>
                                          <p:attrName>style.visibility</p:attrName>
                                        </p:attrNameLst>
                                      </p:cBhvr>
                                      <p:to>
                                        <p:strVal val="visible"/>
                                      </p:to>
                                    </p:set>
                                    <p:animEffect transition="in" filter="dissolve">
                                      <p:cBhvr>
                                        <p:cTn id="7" dur="500"/>
                                        <p:tgtEl>
                                          <p:spTgt spid="103527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35277"/>
                                        </p:tgtEl>
                                        <p:attrNameLst>
                                          <p:attrName>style.visibility</p:attrName>
                                        </p:attrNameLst>
                                      </p:cBhvr>
                                      <p:to>
                                        <p:strVal val="visible"/>
                                      </p:to>
                                    </p:set>
                                    <p:animEffect transition="in" filter="wipe(up)">
                                      <p:cBhvr>
                                        <p:cTn id="11" dur="500"/>
                                        <p:tgtEl>
                                          <p:spTgt spid="1035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35273"/>
                                        </p:tgtEl>
                                        <p:attrNameLst>
                                          <p:attrName>style.visibility</p:attrName>
                                        </p:attrNameLst>
                                      </p:cBhvr>
                                      <p:to>
                                        <p:strVal val="visible"/>
                                      </p:to>
                                    </p:set>
                                    <p:animEffect transition="in" filter="dissolve">
                                      <p:cBhvr>
                                        <p:cTn id="16" dur="500"/>
                                        <p:tgtEl>
                                          <p:spTgt spid="1035273"/>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930833"/>
                                        </p:tgtEl>
                                        <p:attrNameLst>
                                          <p:attrName>style.visibility</p:attrName>
                                        </p:attrNameLst>
                                      </p:cBhvr>
                                      <p:to>
                                        <p:strVal val="visible"/>
                                      </p:to>
                                    </p:set>
                                    <p:animEffect transition="in" filter="dissolve">
                                      <p:cBhvr>
                                        <p:cTn id="20"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1" grpId="0"/>
      <p:bldP spid="10352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title" idx="4294967295"/>
          </p:nvPr>
        </p:nvSpPr>
        <p:spPr/>
        <p:txBody>
          <a:bodyPr/>
          <a:lstStyle/>
          <a:p>
            <a:pPr eaLnBrk="1" hangingPunct="1"/>
            <a:r>
              <a:rPr lang="en-GB" altLang="en-US" smtClean="0"/>
              <a:t>Recombinant technology</a:t>
            </a:r>
          </a:p>
        </p:txBody>
      </p:sp>
      <p:sp>
        <p:nvSpPr>
          <p:cNvPr id="805915" name="Text Box 27"/>
          <p:cNvSpPr txBox="1">
            <a:spLocks noChangeArrowheads="1"/>
          </p:cNvSpPr>
          <p:nvPr/>
        </p:nvSpPr>
        <p:spPr bwMode="auto">
          <a:xfrm>
            <a:off x="358775" y="1897063"/>
            <a:ext cx="559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50000"/>
              </a:spcBef>
              <a:defRPr sz="2400" i="1">
                <a:solidFill>
                  <a:srgbClr val="010066"/>
                </a:solidFill>
                <a:latin typeface="Arial" panose="020B0604020202020204" pitchFamily="34" charset="0"/>
              </a:defRPr>
            </a:lvl1pPr>
            <a:lvl2pPr marL="800100" indent="-342900">
              <a:spcBef>
                <a:spcPct val="50000"/>
              </a:spcBef>
              <a:defRPr sz="2400" i="1">
                <a:solidFill>
                  <a:srgbClr val="010066"/>
                </a:solidFill>
                <a:latin typeface="Arial" panose="020B0604020202020204" pitchFamily="34" charset="0"/>
              </a:defRPr>
            </a:lvl2pPr>
            <a:lvl3pPr marL="1257300" indent="-342900">
              <a:spcBef>
                <a:spcPct val="50000"/>
              </a:spcBef>
              <a:defRPr sz="2400" i="1">
                <a:solidFill>
                  <a:srgbClr val="010066"/>
                </a:solidFill>
                <a:latin typeface="Arial" panose="020B0604020202020204" pitchFamily="34" charset="0"/>
              </a:defRPr>
            </a:lvl3pPr>
            <a:lvl4pPr marL="1714500" indent="-342900">
              <a:spcBef>
                <a:spcPct val="50000"/>
              </a:spcBef>
              <a:defRPr sz="2400" i="1">
                <a:solidFill>
                  <a:srgbClr val="010066"/>
                </a:solidFill>
                <a:latin typeface="Arial" panose="020B0604020202020204" pitchFamily="34" charset="0"/>
              </a:defRPr>
            </a:lvl4pPr>
            <a:lvl5pPr marL="2171700" indent="-342900">
              <a:spcBef>
                <a:spcPct val="50000"/>
              </a:spcBef>
              <a:defRPr sz="2400" i="1">
                <a:solidFill>
                  <a:srgbClr val="010066"/>
                </a:solidFill>
                <a:latin typeface="Arial" panose="020B0604020202020204" pitchFamily="34" charset="0"/>
              </a:defRPr>
            </a:lvl5pPr>
            <a:lvl6pPr marL="2628900" indent="-342900" eaLnBrk="0" fontAlgn="base" hangingPunct="0">
              <a:spcBef>
                <a:spcPct val="50000"/>
              </a:spcBef>
              <a:spcAft>
                <a:spcPct val="0"/>
              </a:spcAft>
              <a:defRPr sz="2400" i="1">
                <a:solidFill>
                  <a:srgbClr val="010066"/>
                </a:solidFill>
                <a:latin typeface="Arial" panose="020B0604020202020204" pitchFamily="34" charset="0"/>
              </a:defRPr>
            </a:lvl6pPr>
            <a:lvl7pPr marL="3086100" indent="-342900" eaLnBrk="0" fontAlgn="base" hangingPunct="0">
              <a:spcBef>
                <a:spcPct val="50000"/>
              </a:spcBef>
              <a:spcAft>
                <a:spcPct val="0"/>
              </a:spcAft>
              <a:defRPr sz="2400" i="1">
                <a:solidFill>
                  <a:srgbClr val="010066"/>
                </a:solidFill>
                <a:latin typeface="Arial" panose="020B0604020202020204" pitchFamily="34" charset="0"/>
              </a:defRPr>
            </a:lvl7pPr>
            <a:lvl8pPr marL="3543300" indent="-342900" eaLnBrk="0" fontAlgn="base" hangingPunct="0">
              <a:spcBef>
                <a:spcPct val="50000"/>
              </a:spcBef>
              <a:spcAft>
                <a:spcPct val="0"/>
              </a:spcAft>
              <a:defRPr sz="2400" i="1">
                <a:solidFill>
                  <a:srgbClr val="010066"/>
                </a:solidFill>
                <a:latin typeface="Arial" panose="020B0604020202020204" pitchFamily="34" charset="0"/>
              </a:defRPr>
            </a:lvl8pPr>
            <a:lvl9pPr marL="4000500" indent="-3429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1.</a:t>
            </a:r>
            <a:r>
              <a:rPr lang="en-GB" altLang="en-US" i="0">
                <a:solidFill>
                  <a:srgbClr val="10BC45"/>
                </a:solidFill>
              </a:rPr>
              <a:t> </a:t>
            </a:r>
            <a:r>
              <a:rPr lang="en-GB" altLang="en-US" i="0"/>
              <a:t>Multiple copies of the desired gene are produced.</a:t>
            </a:r>
            <a:endParaRPr lang="en-US" altLang="en-US" i="0"/>
          </a:p>
        </p:txBody>
      </p:sp>
      <p:sp>
        <p:nvSpPr>
          <p:cNvPr id="41988" name="Text Box 29"/>
          <p:cNvSpPr txBox="1">
            <a:spLocks noChangeArrowheads="1"/>
          </p:cNvSpPr>
          <p:nvPr/>
        </p:nvSpPr>
        <p:spPr bwMode="auto">
          <a:xfrm>
            <a:off x="358775" y="781050"/>
            <a:ext cx="7388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Once the gene for the desired protein has been identified, the following steps are carried out:</a:t>
            </a:r>
            <a:endParaRPr lang="en-US" altLang="en-US" i="0"/>
          </a:p>
        </p:txBody>
      </p:sp>
      <p:sp>
        <p:nvSpPr>
          <p:cNvPr id="805918" name="Text Box 30"/>
          <p:cNvSpPr txBox="1">
            <a:spLocks noChangeArrowheads="1"/>
          </p:cNvSpPr>
          <p:nvPr/>
        </p:nvSpPr>
        <p:spPr bwMode="auto">
          <a:xfrm>
            <a:off x="358775" y="3014663"/>
            <a:ext cx="5445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50000"/>
              </a:spcBef>
              <a:defRPr sz="2400" i="1">
                <a:solidFill>
                  <a:srgbClr val="010066"/>
                </a:solidFill>
                <a:latin typeface="Arial" panose="020B0604020202020204" pitchFamily="34" charset="0"/>
              </a:defRPr>
            </a:lvl1pPr>
            <a:lvl2pPr marL="800100" indent="-342900">
              <a:spcBef>
                <a:spcPct val="50000"/>
              </a:spcBef>
              <a:defRPr sz="2400" i="1">
                <a:solidFill>
                  <a:srgbClr val="010066"/>
                </a:solidFill>
                <a:latin typeface="Arial" panose="020B0604020202020204" pitchFamily="34" charset="0"/>
              </a:defRPr>
            </a:lvl2pPr>
            <a:lvl3pPr marL="1257300" indent="-342900">
              <a:spcBef>
                <a:spcPct val="50000"/>
              </a:spcBef>
              <a:defRPr sz="2400" i="1">
                <a:solidFill>
                  <a:srgbClr val="010066"/>
                </a:solidFill>
                <a:latin typeface="Arial" panose="020B0604020202020204" pitchFamily="34" charset="0"/>
              </a:defRPr>
            </a:lvl3pPr>
            <a:lvl4pPr marL="1714500" indent="-342900">
              <a:spcBef>
                <a:spcPct val="50000"/>
              </a:spcBef>
              <a:defRPr sz="2400" i="1">
                <a:solidFill>
                  <a:srgbClr val="010066"/>
                </a:solidFill>
                <a:latin typeface="Arial" panose="020B0604020202020204" pitchFamily="34" charset="0"/>
              </a:defRPr>
            </a:lvl4pPr>
            <a:lvl5pPr marL="2171700" indent="-342900">
              <a:spcBef>
                <a:spcPct val="50000"/>
              </a:spcBef>
              <a:defRPr sz="2400" i="1">
                <a:solidFill>
                  <a:srgbClr val="010066"/>
                </a:solidFill>
                <a:latin typeface="Arial" panose="020B0604020202020204" pitchFamily="34" charset="0"/>
              </a:defRPr>
            </a:lvl5pPr>
            <a:lvl6pPr marL="2628900" indent="-342900" eaLnBrk="0" fontAlgn="base" hangingPunct="0">
              <a:spcBef>
                <a:spcPct val="50000"/>
              </a:spcBef>
              <a:spcAft>
                <a:spcPct val="0"/>
              </a:spcAft>
              <a:defRPr sz="2400" i="1">
                <a:solidFill>
                  <a:srgbClr val="010066"/>
                </a:solidFill>
                <a:latin typeface="Arial" panose="020B0604020202020204" pitchFamily="34" charset="0"/>
              </a:defRPr>
            </a:lvl6pPr>
            <a:lvl7pPr marL="3086100" indent="-342900" eaLnBrk="0" fontAlgn="base" hangingPunct="0">
              <a:spcBef>
                <a:spcPct val="50000"/>
              </a:spcBef>
              <a:spcAft>
                <a:spcPct val="0"/>
              </a:spcAft>
              <a:defRPr sz="2400" i="1">
                <a:solidFill>
                  <a:srgbClr val="010066"/>
                </a:solidFill>
                <a:latin typeface="Arial" panose="020B0604020202020204" pitchFamily="34" charset="0"/>
              </a:defRPr>
            </a:lvl7pPr>
            <a:lvl8pPr marL="3543300" indent="-342900" eaLnBrk="0" fontAlgn="base" hangingPunct="0">
              <a:spcBef>
                <a:spcPct val="50000"/>
              </a:spcBef>
              <a:spcAft>
                <a:spcPct val="0"/>
              </a:spcAft>
              <a:defRPr sz="2400" i="1">
                <a:solidFill>
                  <a:srgbClr val="010066"/>
                </a:solidFill>
                <a:latin typeface="Arial" panose="020B0604020202020204" pitchFamily="34" charset="0"/>
              </a:defRPr>
            </a:lvl8pPr>
            <a:lvl9pPr marL="4000500" indent="-3429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2. </a:t>
            </a:r>
            <a:r>
              <a:rPr lang="en-GB" altLang="en-US" i="0"/>
              <a:t>The gene is inserted into a vector and transferred into host cells.</a:t>
            </a:r>
            <a:endParaRPr lang="en-US" altLang="en-US" i="0"/>
          </a:p>
        </p:txBody>
      </p:sp>
      <p:sp>
        <p:nvSpPr>
          <p:cNvPr id="805919" name="Text Box 31"/>
          <p:cNvSpPr txBox="1">
            <a:spLocks noChangeArrowheads="1"/>
          </p:cNvSpPr>
          <p:nvPr/>
        </p:nvSpPr>
        <p:spPr bwMode="auto">
          <a:xfrm>
            <a:off x="358775" y="4132263"/>
            <a:ext cx="6537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3.</a:t>
            </a:r>
            <a:r>
              <a:rPr lang="en-GB" altLang="en-US" b="1" i="0"/>
              <a:t> </a:t>
            </a:r>
            <a:r>
              <a:rPr lang="en-GB" altLang="en-US" i="0"/>
              <a:t>The host cells that have successfully taken up the gene are identified using a marker.</a:t>
            </a:r>
            <a:endParaRPr lang="en-US" altLang="en-US" i="0"/>
          </a:p>
        </p:txBody>
      </p:sp>
      <p:sp>
        <p:nvSpPr>
          <p:cNvPr id="805920" name="Text Box 32"/>
          <p:cNvSpPr txBox="1">
            <a:spLocks noChangeArrowheads="1"/>
          </p:cNvSpPr>
          <p:nvPr/>
        </p:nvSpPr>
        <p:spPr bwMode="auto">
          <a:xfrm>
            <a:off x="358775" y="5221288"/>
            <a:ext cx="5278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4.</a:t>
            </a:r>
            <a:r>
              <a:rPr lang="en-GB" altLang="en-US" b="1" i="0"/>
              <a:t> </a:t>
            </a:r>
            <a:r>
              <a:rPr lang="en-GB" altLang="en-US" i="0"/>
              <a:t>The host cells are allowed </a:t>
            </a:r>
            <a:br>
              <a:rPr lang="en-GB" altLang="en-US" i="0"/>
            </a:br>
            <a:r>
              <a:rPr lang="en-GB" altLang="en-US" i="0"/>
              <a:t>to multiply or are cloned.</a:t>
            </a:r>
            <a:endParaRPr lang="en-US" altLang="en-US" i="0"/>
          </a:p>
        </p:txBody>
      </p:sp>
      <p:pic>
        <p:nvPicPr>
          <p:cNvPr id="41992" name="Picture 36" descr="dna helix 1"/>
          <p:cNvPicPr>
            <a:picLocks noChangeAspect="1" noChangeArrowheads="1"/>
          </p:cNvPicPr>
          <p:nvPr/>
        </p:nvPicPr>
        <p:blipFill>
          <a:blip r:embed="rId3">
            <a:extLst>
              <a:ext uri="{28A0092B-C50C-407E-A947-70E740481C1C}">
                <a14:useLocalDpi xmlns:a14="http://schemas.microsoft.com/office/drawing/2010/main" val="0"/>
              </a:ext>
            </a:extLst>
          </a:blip>
          <a:srcRect b="-2136"/>
          <a:stretch>
            <a:fillRect/>
          </a:stretch>
        </p:blipFill>
        <p:spPr bwMode="auto">
          <a:xfrm>
            <a:off x="6948488" y="933450"/>
            <a:ext cx="1636712"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38"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5915"/>
                                        </p:tgtEl>
                                        <p:attrNameLst>
                                          <p:attrName>style.visibility</p:attrName>
                                        </p:attrNameLst>
                                      </p:cBhvr>
                                      <p:to>
                                        <p:strVal val="visible"/>
                                      </p:to>
                                    </p:set>
                                    <p:animEffect transition="in" filter="dissolve">
                                      <p:cBhvr>
                                        <p:cTn id="7" dur="500"/>
                                        <p:tgtEl>
                                          <p:spTgt spid="805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5918"/>
                                        </p:tgtEl>
                                        <p:attrNameLst>
                                          <p:attrName>style.visibility</p:attrName>
                                        </p:attrNameLst>
                                      </p:cBhvr>
                                      <p:to>
                                        <p:strVal val="visible"/>
                                      </p:to>
                                    </p:set>
                                    <p:animEffect transition="in" filter="dissolve">
                                      <p:cBhvr>
                                        <p:cTn id="12" dur="500"/>
                                        <p:tgtEl>
                                          <p:spTgt spid="805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5919"/>
                                        </p:tgtEl>
                                        <p:attrNameLst>
                                          <p:attrName>style.visibility</p:attrName>
                                        </p:attrNameLst>
                                      </p:cBhvr>
                                      <p:to>
                                        <p:strVal val="visible"/>
                                      </p:to>
                                    </p:set>
                                    <p:animEffect transition="in" filter="dissolve">
                                      <p:cBhvr>
                                        <p:cTn id="17" dur="500"/>
                                        <p:tgtEl>
                                          <p:spTgt spid="8059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5920"/>
                                        </p:tgtEl>
                                        <p:attrNameLst>
                                          <p:attrName>style.visibility</p:attrName>
                                        </p:attrNameLst>
                                      </p:cBhvr>
                                      <p:to>
                                        <p:strVal val="visible"/>
                                      </p:to>
                                    </p:set>
                                    <p:animEffect transition="in" filter="dissolve">
                                      <p:cBhvr>
                                        <p:cTn id="22" dur="500"/>
                                        <p:tgtEl>
                                          <p:spTgt spid="805920"/>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930833"/>
                                        </p:tgtEl>
                                        <p:attrNameLst>
                                          <p:attrName>style.visibility</p:attrName>
                                        </p:attrNameLst>
                                      </p:cBhvr>
                                      <p:to>
                                        <p:strVal val="visible"/>
                                      </p:to>
                                    </p:set>
                                    <p:animEffect transition="in" filter="dissolve">
                                      <p:cBhvr>
                                        <p:cTn id="2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15" grpId="0"/>
      <p:bldP spid="805918" grpId="0"/>
      <p:bldP spid="805919" grpId="0"/>
      <p:bldP spid="8059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t>Producing DNA copies from mRNA</a:t>
            </a:r>
            <a:endParaRPr lang="en-US" altLang="en-US" smtClean="0"/>
          </a:p>
        </p:txBody>
      </p:sp>
      <p:pic>
        <p:nvPicPr>
          <p:cNvPr id="44035" name="Picture 11"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5"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ShockwaveFlash1JPG" descr="genetech1_reversetranscriptase_anim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44040" name="ShockwaveFlash1" r:id="rId2" imgW="8699400" imgH="5308560"/>
        </mc:Choice>
        <mc:Fallback>
          <p:control name="ShockwaveFlash1" r:id="rId2" imgW="8699400" imgH="5308560">
            <p:pic>
              <p:nvPicPr>
                <p:cNvPr id="44038"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smtClean="0"/>
              <a:t>Producing DNA copies by cutting DNA</a:t>
            </a:r>
            <a:endParaRPr lang="en-US" altLang="en-US" smtClean="0"/>
          </a:p>
        </p:txBody>
      </p:sp>
      <p:pic>
        <p:nvPicPr>
          <p:cNvPr id="46083" name="Picture 12"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4" descr="notes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7" descr="forward_arrow_colour">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ShockwaveFlash1JPG" descr="genetech1_enzymequi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46088" name="ShockwaveFlash11" r:id="rId2" imgW="8699400" imgH="5308560"/>
        </mc:Choice>
        <mc:Fallback>
          <p:control name="ShockwaveFlash11" r:id="rId2" imgW="8699400" imgH="5308560">
            <p:pic>
              <p:nvPicPr>
                <p:cNvPr id="46086" name="ShockwaveFlash1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Which process?</a:t>
            </a:r>
            <a:endParaRPr lang="en-US" altLang="en-US" smtClean="0"/>
          </a:p>
        </p:txBody>
      </p:sp>
      <p:pic>
        <p:nvPicPr>
          <p:cNvPr id="48131" name="Picture 6"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ShockwaveFlash1JPG" descr="genetech_reverserestriction_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48135" name="ShockwaveFlash1" r:id="rId2" imgW="8699400" imgH="5308560"/>
        </mc:Choice>
        <mc:Fallback>
          <p:control name="ShockwaveFlash1" r:id="rId2" imgW="8699400" imgH="5308560">
            <p:pic>
              <p:nvPicPr>
                <p:cNvPr id="4813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tLang="en-US" smtClean="0"/>
              <a:t>Bacterial conjugation</a:t>
            </a:r>
            <a:endParaRPr lang="en-US" altLang="en-US" smtClean="0"/>
          </a:p>
        </p:txBody>
      </p:sp>
      <p:sp>
        <p:nvSpPr>
          <p:cNvPr id="50179" name="Rectangle 4"/>
          <p:cNvSpPr>
            <a:spLocks noChangeArrowheads="1"/>
          </p:cNvSpPr>
          <p:nvPr/>
        </p:nvSpPr>
        <p:spPr bwMode="auto">
          <a:xfrm>
            <a:off x="3784600" y="781050"/>
            <a:ext cx="50069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Microorganisms can naturally exchange genetic material in a process called </a:t>
            </a:r>
            <a:r>
              <a:rPr lang="en-GB" altLang="en-US" b="1" i="0">
                <a:solidFill>
                  <a:srgbClr val="10BC45"/>
                </a:solidFill>
              </a:rPr>
              <a:t>conjugation</a:t>
            </a:r>
            <a:r>
              <a:rPr lang="en-GB" altLang="en-US" i="0"/>
              <a:t>. Genetic material in the form of plasmids can be copied and passed between bacteria. </a:t>
            </a:r>
          </a:p>
        </p:txBody>
      </p:sp>
      <p:sp>
        <p:nvSpPr>
          <p:cNvPr id="987143" name="Text Box 7"/>
          <p:cNvSpPr txBox="1">
            <a:spLocks noChangeArrowheads="1"/>
          </p:cNvSpPr>
          <p:nvPr/>
        </p:nvSpPr>
        <p:spPr bwMode="auto">
          <a:xfrm>
            <a:off x="3784600" y="3430588"/>
            <a:ext cx="4902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Some plasmids contain genes associated with </a:t>
            </a:r>
            <a:r>
              <a:rPr lang="en-GB" altLang="en-US" b="1" i="0"/>
              <a:t>antibiotic resistance</a:t>
            </a:r>
            <a:r>
              <a:rPr lang="en-GB" altLang="en-US" i="0"/>
              <a:t>. The movement of plasmids between individuals of the same and different species speeds up the spread of antibiotic resistance.</a:t>
            </a:r>
            <a:endParaRPr lang="en-US" altLang="en-US" i="0"/>
          </a:p>
        </p:txBody>
      </p:sp>
      <p:pic>
        <p:nvPicPr>
          <p:cNvPr id="50181" name="Picture 10" descr="notes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descr="conjug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3" y="781050"/>
            <a:ext cx="322262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7143"/>
                                        </p:tgtEl>
                                        <p:attrNameLst>
                                          <p:attrName>style.visibility</p:attrName>
                                        </p:attrNameLst>
                                      </p:cBhvr>
                                      <p:to>
                                        <p:strVal val="visible"/>
                                      </p:to>
                                    </p:set>
                                    <p:animEffect transition="in" filter="dissolve">
                                      <p:cBhvr>
                                        <p:cTn id="7" dur="500"/>
                                        <p:tgtEl>
                                          <p:spTgt spid="98714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30833"/>
                                        </p:tgtEl>
                                        <p:attrNameLst>
                                          <p:attrName>style.visibility</p:attrName>
                                        </p:attrNameLst>
                                      </p:cBhvr>
                                      <p:to>
                                        <p:strVal val="visible"/>
                                      </p:to>
                                    </p:set>
                                    <p:animEffect transition="in" filter="dissolve">
                                      <p:cBhvr>
                                        <p:cTn id="11"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smtClean="0"/>
              <a:t>Recombinant bacteria</a:t>
            </a:r>
            <a:endParaRPr lang="en-US" altLang="en-US" smtClean="0"/>
          </a:p>
        </p:txBody>
      </p:sp>
      <p:pic>
        <p:nvPicPr>
          <p:cNvPr id="52227" name="Picture 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ShockwaveFlash1JPG" descr="Genetictech1_plasmid_animation_R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52232" name="ShockwaveFlash11" r:id="rId2" imgW="8699400" imgH="5308560"/>
        </mc:Choice>
        <mc:Fallback>
          <p:control name="ShockwaveFlash11" r:id="rId2" imgW="8699400" imgH="5308560">
            <p:pic>
              <p:nvPicPr>
                <p:cNvPr id="52230" name="ShockwaveFlash1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altLang="en-US" smtClean="0"/>
              <a:t>Other genetic markers</a:t>
            </a:r>
            <a:endParaRPr lang="en-US" altLang="en-US" smtClean="0"/>
          </a:p>
        </p:txBody>
      </p:sp>
      <p:sp>
        <p:nvSpPr>
          <p:cNvPr id="54275" name="Text Box 4"/>
          <p:cNvSpPr txBox="1">
            <a:spLocks noChangeArrowheads="1"/>
          </p:cNvSpPr>
          <p:nvPr/>
        </p:nvSpPr>
        <p:spPr bwMode="auto">
          <a:xfrm>
            <a:off x="358775" y="781050"/>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t>Fluorescent markers</a:t>
            </a:r>
            <a:r>
              <a:rPr lang="en-GB" altLang="en-US" i="0"/>
              <a:t> and </a:t>
            </a:r>
            <a:r>
              <a:rPr lang="en-GB" altLang="en-US" b="1" i="0"/>
              <a:t>enzymes markers</a:t>
            </a:r>
            <a:r>
              <a:rPr lang="en-GB" altLang="en-US" i="0"/>
              <a:t> are also techniques to identify cells that have taken up the desired gene. </a:t>
            </a:r>
            <a:endParaRPr lang="en-US" altLang="en-US" i="0"/>
          </a:p>
        </p:txBody>
      </p:sp>
      <p:sp>
        <p:nvSpPr>
          <p:cNvPr id="988165" name="Rectangle 5"/>
          <p:cNvSpPr>
            <a:spLocks noChangeArrowheads="1"/>
          </p:cNvSpPr>
          <p:nvPr/>
        </p:nvSpPr>
        <p:spPr bwMode="auto">
          <a:xfrm>
            <a:off x="381000" y="2168525"/>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A gene from a jellyfish that produces a protein called </a:t>
            </a:r>
            <a:r>
              <a:rPr lang="en-GB" altLang="en-US" b="1" i="0">
                <a:solidFill>
                  <a:srgbClr val="10BC45"/>
                </a:solidFill>
              </a:rPr>
              <a:t>green fluorescent protein</a:t>
            </a:r>
            <a:r>
              <a:rPr lang="en-GB" altLang="en-US" i="0"/>
              <a:t> (</a:t>
            </a:r>
            <a:r>
              <a:rPr lang="en-GB" altLang="en-US" b="1" i="0">
                <a:solidFill>
                  <a:srgbClr val="10BC45"/>
                </a:solidFill>
              </a:rPr>
              <a:t>GFP</a:t>
            </a:r>
            <a:r>
              <a:rPr lang="en-GB" altLang="en-US" i="0"/>
              <a:t>) can be used. The desired gene is transplanted into the centre of the GFP gene. The cells that have not taken up the desired gene will fluoresce.</a:t>
            </a:r>
          </a:p>
        </p:txBody>
      </p:sp>
      <p:sp>
        <p:nvSpPr>
          <p:cNvPr id="988166" name="Rectangle 6"/>
          <p:cNvSpPr>
            <a:spLocks noChangeArrowheads="1"/>
          </p:cNvSpPr>
          <p:nvPr/>
        </p:nvSpPr>
        <p:spPr bwMode="auto">
          <a:xfrm>
            <a:off x="381000" y="4287838"/>
            <a:ext cx="876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Using enzyme markers involves transplanting the desired gene into the centre of a gene coding for </a:t>
            </a:r>
            <a:r>
              <a:rPr lang="en-GB" altLang="en-US" b="1" i="0"/>
              <a:t>lactase</a:t>
            </a:r>
            <a:r>
              <a:rPr lang="en-GB" altLang="en-US" i="0"/>
              <a:t>. Lactase will turn a particular colourless substrate blue, therefore cells that have taken up the desired gene will not turn this substance blue.</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8165"/>
                                        </p:tgtEl>
                                        <p:attrNameLst>
                                          <p:attrName>style.visibility</p:attrName>
                                        </p:attrNameLst>
                                      </p:cBhvr>
                                      <p:to>
                                        <p:strVal val="visible"/>
                                      </p:to>
                                    </p:set>
                                    <p:animEffect transition="in" filter="dissolve">
                                      <p:cBhvr>
                                        <p:cTn id="7" dur="500"/>
                                        <p:tgtEl>
                                          <p:spTgt spid="988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8166"/>
                                        </p:tgtEl>
                                        <p:attrNameLst>
                                          <p:attrName>style.visibility</p:attrName>
                                        </p:attrNameLst>
                                      </p:cBhvr>
                                      <p:to>
                                        <p:strVal val="visible"/>
                                      </p:to>
                                    </p:set>
                                    <p:animEffect transition="in" filter="dissolve">
                                      <p:cBhvr>
                                        <p:cTn id="12" dur="500"/>
                                        <p:tgtEl>
                                          <p:spTgt spid="988166"/>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0833"/>
                                        </p:tgtEl>
                                        <p:attrNameLst>
                                          <p:attrName>style.visibility</p:attrName>
                                        </p:attrNameLst>
                                      </p:cBhvr>
                                      <p:to>
                                        <p:strVal val="visible"/>
                                      </p:to>
                                    </p:set>
                                    <p:animEffect transition="in" filter="dissolve">
                                      <p:cBhvr>
                                        <p:cTn id="1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5" grpId="0"/>
      <p:bldP spid="9881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en-US" smtClean="0"/>
              <a:t>Viruses as vectors</a:t>
            </a:r>
            <a:endParaRPr lang="en-US" altLang="en-US" smtClean="0"/>
          </a:p>
        </p:txBody>
      </p:sp>
      <p:sp>
        <p:nvSpPr>
          <p:cNvPr id="56323" name="Text Box 3"/>
          <p:cNvSpPr txBox="1">
            <a:spLocks noChangeArrowheads="1"/>
          </p:cNvSpPr>
          <p:nvPr/>
        </p:nvSpPr>
        <p:spPr bwMode="auto">
          <a:xfrm>
            <a:off x="358775" y="784225"/>
            <a:ext cx="8785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Viruses naturally transfer their genetic material into their host’s cells, as they need the host to produce viral proteins to allow them to replicate. Scientist use viruses, such as the </a:t>
            </a:r>
            <a:r>
              <a:rPr lang="en-GB" altLang="en-US" b="1" i="0"/>
              <a:t>adenovirus</a:t>
            </a:r>
            <a:r>
              <a:rPr lang="en-GB" altLang="en-US" i="0"/>
              <a:t>, as vectors in DNA technology.</a:t>
            </a:r>
          </a:p>
        </p:txBody>
      </p:sp>
      <p:pic>
        <p:nvPicPr>
          <p:cNvPr id="56324" name="Picture 7" descr="adeno_fin"/>
          <p:cNvPicPr>
            <a:picLocks noChangeAspect="1" noChangeArrowheads="1"/>
          </p:cNvPicPr>
          <p:nvPr/>
        </p:nvPicPr>
        <p:blipFill>
          <a:blip r:embed="rId3">
            <a:extLst>
              <a:ext uri="{28A0092B-C50C-407E-A947-70E740481C1C}">
                <a14:useLocalDpi xmlns:a14="http://schemas.microsoft.com/office/drawing/2010/main" val="0"/>
              </a:ext>
            </a:extLst>
          </a:blip>
          <a:srcRect r="10069"/>
          <a:stretch>
            <a:fillRect/>
          </a:stretch>
        </p:blipFill>
        <p:spPr bwMode="auto">
          <a:xfrm>
            <a:off x="5422900" y="2517775"/>
            <a:ext cx="32893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9192" name="Text Box 8"/>
          <p:cNvSpPr txBox="1">
            <a:spLocks noChangeArrowheads="1"/>
          </p:cNvSpPr>
          <p:nvPr/>
        </p:nvSpPr>
        <p:spPr bwMode="auto">
          <a:xfrm>
            <a:off x="358775" y="4524375"/>
            <a:ext cx="41751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The virus infects the target cells, inserting its genome </a:t>
            </a:r>
            <a:br>
              <a:rPr lang="en-GB" altLang="en-US" i="0"/>
            </a:br>
            <a:r>
              <a:rPr lang="en-GB" altLang="en-US" i="0"/>
              <a:t>so that the target cells then express the new sequence.</a:t>
            </a:r>
            <a:endParaRPr lang="en-US" altLang="en-US" i="0"/>
          </a:p>
        </p:txBody>
      </p:sp>
      <p:sp>
        <p:nvSpPr>
          <p:cNvPr id="989194" name="Text Box 10"/>
          <p:cNvSpPr txBox="1">
            <a:spLocks noChangeArrowheads="1"/>
          </p:cNvSpPr>
          <p:nvPr/>
        </p:nvSpPr>
        <p:spPr bwMode="auto">
          <a:xfrm>
            <a:off x="358775" y="2622550"/>
            <a:ext cx="4889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The genetic material that causes virulence must first be removed from the virus. The desired gene can be added to the viral genome.</a:t>
            </a:r>
            <a:endParaRPr lang="en-US" altLang="en-US" i="0"/>
          </a:p>
        </p:txBody>
      </p:sp>
      <p:sp>
        <p:nvSpPr>
          <p:cNvPr id="56327" name="Text Box 11"/>
          <p:cNvSpPr txBox="1">
            <a:spLocks noChangeArrowheads="1"/>
          </p:cNvSpPr>
          <p:nvPr/>
        </p:nvSpPr>
        <p:spPr bwMode="auto">
          <a:xfrm>
            <a:off x="6194425" y="5907088"/>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adenovirus</a:t>
            </a:r>
            <a:endParaRPr lang="en-US" altLang="en-US" b="1" i="0">
              <a:solidFill>
                <a:srgbClr val="10BC45"/>
              </a:solidFill>
            </a:endParaRPr>
          </a:p>
        </p:txBody>
      </p:sp>
      <p:sp>
        <p:nvSpPr>
          <p:cNvPr id="56328" name="Text Box 12"/>
          <p:cNvSpPr txBox="1">
            <a:spLocks noChangeArrowheads="1"/>
          </p:cNvSpPr>
          <p:nvPr/>
        </p:nvSpPr>
        <p:spPr bwMode="auto">
          <a:xfrm>
            <a:off x="7512050" y="2249488"/>
            <a:ext cx="1441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algn="ctr" eaLnBrk="1" hangingPunct="1"/>
            <a:r>
              <a:rPr lang="en-GB" altLang="en-US" b="1" i="0">
                <a:solidFill>
                  <a:srgbClr val="10BC45"/>
                </a:solidFill>
              </a:rPr>
              <a:t>viral genome</a:t>
            </a:r>
            <a:endParaRPr lang="en-US" altLang="en-US" b="1" i="0">
              <a:solidFill>
                <a:srgbClr val="10BC45"/>
              </a:solidFill>
            </a:endParaRPr>
          </a:p>
        </p:txBody>
      </p:sp>
      <p:sp>
        <p:nvSpPr>
          <p:cNvPr id="56329" name="Line 13"/>
          <p:cNvSpPr>
            <a:spLocks noChangeShapeType="1"/>
          </p:cNvSpPr>
          <p:nvPr/>
        </p:nvSpPr>
        <p:spPr bwMode="auto">
          <a:xfrm flipV="1">
            <a:off x="7124700" y="2946400"/>
            <a:ext cx="469900" cy="876300"/>
          </a:xfrm>
          <a:prstGeom prst="line">
            <a:avLst/>
          </a:prstGeom>
          <a:noFill/>
          <a:ln w="38100">
            <a:solidFill>
              <a:srgbClr val="97F69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5"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9194"/>
                                        </p:tgtEl>
                                        <p:attrNameLst>
                                          <p:attrName>style.visibility</p:attrName>
                                        </p:attrNameLst>
                                      </p:cBhvr>
                                      <p:to>
                                        <p:strVal val="visible"/>
                                      </p:to>
                                    </p:set>
                                    <p:animEffect transition="in" filter="dissolve">
                                      <p:cBhvr>
                                        <p:cTn id="7" dur="500"/>
                                        <p:tgtEl>
                                          <p:spTgt spid="989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9192"/>
                                        </p:tgtEl>
                                        <p:attrNameLst>
                                          <p:attrName>style.visibility</p:attrName>
                                        </p:attrNameLst>
                                      </p:cBhvr>
                                      <p:to>
                                        <p:strVal val="visible"/>
                                      </p:to>
                                    </p:set>
                                    <p:animEffect transition="in" filter="dissolve">
                                      <p:cBhvr>
                                        <p:cTn id="12" dur="500"/>
                                        <p:tgtEl>
                                          <p:spTgt spid="989192"/>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0833"/>
                                        </p:tgtEl>
                                        <p:attrNameLst>
                                          <p:attrName>style.visibility</p:attrName>
                                        </p:attrNameLst>
                                      </p:cBhvr>
                                      <p:to>
                                        <p:strVal val="visible"/>
                                      </p:to>
                                    </p:set>
                                    <p:animEffect transition="in" filter="dissolve">
                                      <p:cBhvr>
                                        <p:cTn id="1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92" grpId="0"/>
      <p:bldP spid="9891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7"/>
          <p:cNvSpPr>
            <a:spLocks noGrp="1" noChangeArrowheads="1"/>
          </p:cNvSpPr>
          <p:nvPr>
            <p:ph type="title"/>
          </p:nvPr>
        </p:nvSpPr>
        <p:spPr/>
        <p:txBody>
          <a:bodyPr/>
          <a:lstStyle/>
          <a:p>
            <a:pPr eaLnBrk="1" hangingPunct="1"/>
            <a:r>
              <a:rPr lang="en-GB" altLang="en-US" smtClean="0"/>
              <a:t>Enzymes in genetic technology</a:t>
            </a:r>
            <a:endParaRPr lang="en-US" altLang="en-US" smtClean="0"/>
          </a:p>
        </p:txBody>
      </p:sp>
      <p:pic>
        <p:nvPicPr>
          <p:cNvPr id="58371" name="Picture 31"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ShockwaveFlash1JPG" descr="genetech1_cl_enzy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58375" name="ShockwaveFlash1" r:id="rId2" imgW="8699400" imgH="5308560"/>
        </mc:Choice>
        <mc:Fallback>
          <p:control name="ShockwaveFlash1" r:id="rId2" imgW="8699400" imgH="5308560">
            <p:pic>
              <p:nvPicPr>
                <p:cNvPr id="5837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ltLang="en-US" smtClean="0"/>
              <a:t>Genetic engineering: true or false?</a:t>
            </a:r>
            <a:endParaRPr lang="en-US" altLang="en-US" smtClean="0"/>
          </a:p>
        </p:txBody>
      </p:sp>
      <p:pic>
        <p:nvPicPr>
          <p:cNvPr id="60419" name="Picture 6"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ShockwaveFlash1JPG" descr="genetech_gengineering_truefal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60423" name="ShockwaveFlash1" r:id="rId2" imgW="8699400" imgH="5308560"/>
        </mc:Choice>
        <mc:Fallback>
          <p:control name="ShockwaveFlash1" r:id="rId2" imgW="8699400" imgH="5308560">
            <p:pic>
              <p:nvPicPr>
                <p:cNvPr id="60421"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altLang="en-US" smtClean="0"/>
              <a:t>Using technology to modify organisms</a:t>
            </a:r>
            <a:endParaRPr lang="en-US" altLang="en-US" smtClean="0"/>
          </a:p>
        </p:txBody>
      </p:sp>
      <p:sp>
        <p:nvSpPr>
          <p:cNvPr id="1029124" name="Text Box 4"/>
          <p:cNvSpPr txBox="1">
            <a:spLocks noChangeArrowheads="1"/>
          </p:cNvSpPr>
          <p:nvPr/>
        </p:nvSpPr>
        <p:spPr bwMode="auto">
          <a:xfrm>
            <a:off x="3365500" y="2574925"/>
            <a:ext cx="54578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Recombinant DNA technology can now be used to alter the genetic make-up of organisms much more quickly.</a:t>
            </a:r>
            <a:endParaRPr lang="en-US" altLang="en-US" i="0"/>
          </a:p>
        </p:txBody>
      </p:sp>
      <p:sp>
        <p:nvSpPr>
          <p:cNvPr id="63492" name="Text Box 5"/>
          <p:cNvSpPr txBox="1">
            <a:spLocks noChangeArrowheads="1"/>
          </p:cNvSpPr>
          <p:nvPr/>
        </p:nvSpPr>
        <p:spPr bwMode="auto">
          <a:xfrm>
            <a:off x="358775" y="781050"/>
            <a:ext cx="8785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Crop plants and domestic animals have been modified over generations using </a:t>
            </a:r>
            <a:r>
              <a:rPr lang="en-GB" altLang="en-US" b="1" i="0"/>
              <a:t>selective breeding</a:t>
            </a:r>
            <a:r>
              <a:rPr lang="en-GB" altLang="en-US" i="0"/>
              <a:t>, to produce organisms with desirable characteristics.</a:t>
            </a:r>
            <a:endParaRPr lang="en-US" altLang="en-US" i="0"/>
          </a:p>
        </p:txBody>
      </p:sp>
      <p:sp>
        <p:nvSpPr>
          <p:cNvPr id="1029132" name="Text Box 12"/>
          <p:cNvSpPr txBox="1">
            <a:spLocks noChangeArrowheads="1"/>
          </p:cNvSpPr>
          <p:nvPr/>
        </p:nvSpPr>
        <p:spPr bwMode="auto">
          <a:xfrm>
            <a:off x="3365500" y="4370388"/>
            <a:ext cx="567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Some genetically modified organisms are already being produced. In 2006, 252 million acres of transgenic crops were grown globally. </a:t>
            </a:r>
            <a:endParaRPr lang="en-US" altLang="en-US" i="0"/>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34" name="Picture 14" descr="labora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2070100"/>
            <a:ext cx="2795588"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9124"/>
                                        </p:tgtEl>
                                        <p:attrNameLst>
                                          <p:attrName>style.visibility</p:attrName>
                                        </p:attrNameLst>
                                      </p:cBhvr>
                                      <p:to>
                                        <p:strVal val="visible"/>
                                      </p:to>
                                    </p:set>
                                    <p:animEffect transition="in" filter="dissolve">
                                      <p:cBhvr>
                                        <p:cTn id="7" dur="500"/>
                                        <p:tgtEl>
                                          <p:spTgt spid="1029124"/>
                                        </p:tgtEl>
                                      </p:cBhvr>
                                    </p:animEffect>
                                  </p:childTnLst>
                                </p:cTn>
                              </p:par>
                              <p:par>
                                <p:cTn id="8" presetID="22" presetClass="entr" presetSubtype="2" fill="hold" nodeType="withEffect">
                                  <p:stCondLst>
                                    <p:cond delay="0"/>
                                  </p:stCondLst>
                                  <p:childTnLst>
                                    <p:set>
                                      <p:cBhvr>
                                        <p:cTn id="9" dur="1" fill="hold">
                                          <p:stCondLst>
                                            <p:cond delay="0"/>
                                          </p:stCondLst>
                                        </p:cTn>
                                        <p:tgtEl>
                                          <p:spTgt spid="1029134"/>
                                        </p:tgtEl>
                                        <p:attrNameLst>
                                          <p:attrName>style.visibility</p:attrName>
                                        </p:attrNameLst>
                                      </p:cBhvr>
                                      <p:to>
                                        <p:strVal val="visible"/>
                                      </p:to>
                                    </p:set>
                                    <p:animEffect transition="in" filter="wipe(right)">
                                      <p:cBhvr>
                                        <p:cTn id="10" dur="500"/>
                                        <p:tgtEl>
                                          <p:spTgt spid="10291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9132"/>
                                        </p:tgtEl>
                                        <p:attrNameLst>
                                          <p:attrName>style.visibility</p:attrName>
                                        </p:attrNameLst>
                                      </p:cBhvr>
                                      <p:to>
                                        <p:strVal val="visible"/>
                                      </p:to>
                                    </p:set>
                                    <p:animEffect transition="in" filter="dissolve">
                                      <p:cBhvr>
                                        <p:cTn id="15" dur="500"/>
                                        <p:tgtEl>
                                          <p:spTgt spid="1029132"/>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930833"/>
                                        </p:tgtEl>
                                        <p:attrNameLst>
                                          <p:attrName>style.visibility</p:attrName>
                                        </p:attrNameLst>
                                      </p:cBhvr>
                                      <p:to>
                                        <p:strVal val="visible"/>
                                      </p:to>
                                    </p:set>
                                    <p:animEffect transition="in" filter="dissolve">
                                      <p:cBhvr>
                                        <p:cTn id="19"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4" grpId="0"/>
      <p:bldP spid="10291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altLang="en-US" smtClean="0"/>
              <a:t>What is cloning?</a:t>
            </a:r>
          </a:p>
        </p:txBody>
      </p:sp>
      <p:sp>
        <p:nvSpPr>
          <p:cNvPr id="12291" name="TextBox 3"/>
          <p:cNvSpPr txBox="1">
            <a:spLocks noChangeArrowheads="1"/>
          </p:cNvSpPr>
          <p:nvPr/>
        </p:nvSpPr>
        <p:spPr bwMode="auto">
          <a:xfrm>
            <a:off x="314325" y="781050"/>
            <a:ext cx="5299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b="1" i="0">
                <a:solidFill>
                  <a:srgbClr val="10BC45"/>
                </a:solidFill>
              </a:rPr>
              <a:t>Cloning</a:t>
            </a:r>
            <a:r>
              <a:rPr lang="en-GB" altLang="en-US" i="0"/>
              <a:t> is the production of identical copies of organisms, cells or DNA. </a:t>
            </a:r>
          </a:p>
        </p:txBody>
      </p:sp>
      <p:sp>
        <p:nvSpPr>
          <p:cNvPr id="960519" name="Text Box 7"/>
          <p:cNvSpPr txBox="1">
            <a:spLocks noChangeArrowheads="1"/>
          </p:cNvSpPr>
          <p:nvPr/>
        </p:nvSpPr>
        <p:spPr bwMode="auto">
          <a:xfrm>
            <a:off x="358775" y="2044700"/>
            <a:ext cx="51911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A </a:t>
            </a:r>
            <a:r>
              <a:rPr lang="en-GB" altLang="en-US" b="1" i="0">
                <a:solidFill>
                  <a:srgbClr val="10BC45"/>
                </a:solidFill>
              </a:rPr>
              <a:t>clone</a:t>
            </a:r>
            <a:r>
              <a:rPr lang="en-GB" altLang="en-US" i="0"/>
              <a:t> is a genetically identical organism or a group of genetically identical cells derived from a single parent.</a:t>
            </a:r>
            <a:endParaRPr lang="en-US" altLang="en-US" i="0"/>
          </a:p>
        </p:txBody>
      </p:sp>
      <p:sp>
        <p:nvSpPr>
          <p:cNvPr id="960522" name="Text Box 10"/>
          <p:cNvSpPr txBox="1">
            <a:spLocks noChangeArrowheads="1"/>
          </p:cNvSpPr>
          <p:nvPr/>
        </p:nvSpPr>
        <p:spPr bwMode="auto">
          <a:xfrm>
            <a:off x="358775" y="4040188"/>
            <a:ext cx="46196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Cloning occurs in nature as part of growth and reproduction. This natural process can be manipulated to produce clones of organisms artificially.</a:t>
            </a:r>
            <a:endParaRPr lang="en-US" altLang="en-US" i="0"/>
          </a:p>
        </p:txBody>
      </p:sp>
      <p:pic>
        <p:nvPicPr>
          <p:cNvPr id="12294" name="Picture 17" descr="notes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1" descr="strawberry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882650"/>
            <a:ext cx="3443287"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0519"/>
                                        </p:tgtEl>
                                        <p:attrNameLst>
                                          <p:attrName>style.visibility</p:attrName>
                                        </p:attrNameLst>
                                      </p:cBhvr>
                                      <p:to>
                                        <p:strVal val="visible"/>
                                      </p:to>
                                    </p:set>
                                    <p:animEffect transition="in" filter="dissolve">
                                      <p:cBhvr>
                                        <p:cTn id="7" dur="500"/>
                                        <p:tgtEl>
                                          <p:spTgt spid="960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0522"/>
                                        </p:tgtEl>
                                        <p:attrNameLst>
                                          <p:attrName>style.visibility</p:attrName>
                                        </p:attrNameLst>
                                      </p:cBhvr>
                                      <p:to>
                                        <p:strVal val="visible"/>
                                      </p:to>
                                    </p:set>
                                    <p:animEffect transition="in" filter="dissolve">
                                      <p:cBhvr>
                                        <p:cTn id="12" dur="500"/>
                                        <p:tgtEl>
                                          <p:spTgt spid="960522"/>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0833"/>
                                        </p:tgtEl>
                                        <p:attrNameLst>
                                          <p:attrName>style.visibility</p:attrName>
                                        </p:attrNameLst>
                                      </p:cBhvr>
                                      <p:to>
                                        <p:strVal val="visible"/>
                                      </p:to>
                                    </p:set>
                                    <p:animEffect transition="in" filter="dissolve">
                                      <p:cBhvr>
                                        <p:cTn id="1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9" grpId="0"/>
      <p:bldP spid="9605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altLang="en-US" smtClean="0"/>
              <a:t>Types of GM crops</a:t>
            </a:r>
            <a:endParaRPr lang="en-US" altLang="en-US" smtClean="0"/>
          </a:p>
        </p:txBody>
      </p:sp>
      <p:sp>
        <p:nvSpPr>
          <p:cNvPr id="65539" name="Text Box 4"/>
          <p:cNvSpPr txBox="1">
            <a:spLocks noChangeArrowheads="1"/>
          </p:cNvSpPr>
          <p:nvPr/>
        </p:nvSpPr>
        <p:spPr bwMode="auto">
          <a:xfrm>
            <a:off x="358775" y="781050"/>
            <a:ext cx="856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Several different type of genetically-modified crops are currently being grown throughout the world. These include:</a:t>
            </a:r>
            <a:endParaRPr lang="en-US" altLang="en-US" i="0"/>
          </a:p>
        </p:txBody>
      </p:sp>
      <p:sp>
        <p:nvSpPr>
          <p:cNvPr id="1085445" name="Text Box 5"/>
          <p:cNvSpPr txBox="1">
            <a:spLocks noChangeArrowheads="1"/>
          </p:cNvSpPr>
          <p:nvPr/>
        </p:nvSpPr>
        <p:spPr bwMode="auto">
          <a:xfrm>
            <a:off x="3459163" y="1830388"/>
            <a:ext cx="511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i="0"/>
              <a:t>herbicide-resistant crops</a:t>
            </a:r>
            <a:endParaRPr lang="en-US" altLang="en-US" b="1" i="0"/>
          </a:p>
        </p:txBody>
      </p:sp>
      <p:sp>
        <p:nvSpPr>
          <p:cNvPr id="1085446" name="Text Box 6"/>
          <p:cNvSpPr txBox="1">
            <a:spLocks noChangeArrowheads="1"/>
          </p:cNvSpPr>
          <p:nvPr/>
        </p:nvSpPr>
        <p:spPr bwMode="auto">
          <a:xfrm>
            <a:off x="3459163" y="4421188"/>
            <a:ext cx="521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i="0"/>
              <a:t>disease-resistant crops</a:t>
            </a:r>
            <a:endParaRPr lang="en-US" altLang="en-US" b="1" i="0"/>
          </a:p>
        </p:txBody>
      </p:sp>
      <p:sp>
        <p:nvSpPr>
          <p:cNvPr id="1085447" name="Text Box 7"/>
          <p:cNvSpPr txBox="1">
            <a:spLocks noChangeArrowheads="1"/>
          </p:cNvSpPr>
          <p:nvPr/>
        </p:nvSpPr>
        <p:spPr bwMode="auto">
          <a:xfrm>
            <a:off x="3459163" y="5170488"/>
            <a:ext cx="5684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i="0"/>
              <a:t>crops with increased nutritional value</a:t>
            </a:r>
            <a:r>
              <a:rPr lang="en-GB" altLang="en-US" i="0"/>
              <a:t> – these include </a:t>
            </a:r>
            <a:r>
              <a:rPr lang="en-GB" altLang="en-US" b="1" i="0">
                <a:solidFill>
                  <a:srgbClr val="10BC45"/>
                </a:solidFill>
              </a:rPr>
              <a:t>Golden Rice</a:t>
            </a:r>
            <a:r>
              <a:rPr lang="en-GB" altLang="en-US" i="0"/>
              <a:t>. </a:t>
            </a:r>
            <a:endParaRPr lang="en-US" altLang="en-US" i="0"/>
          </a:p>
        </p:txBody>
      </p:sp>
      <p:sp>
        <p:nvSpPr>
          <p:cNvPr id="1085449" name="Text Box 9"/>
          <p:cNvSpPr txBox="1">
            <a:spLocks noChangeArrowheads="1"/>
          </p:cNvSpPr>
          <p:nvPr/>
        </p:nvSpPr>
        <p:spPr bwMode="auto">
          <a:xfrm>
            <a:off x="3459163" y="2578100"/>
            <a:ext cx="5654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i="0"/>
              <a:t>pest-resistant crops</a:t>
            </a:r>
            <a:r>
              <a:rPr lang="en-GB" altLang="en-US" i="0"/>
              <a:t> – these include insect-resistant crops that have been engineered to produce a bacterial toxin that kills a specific pest.</a:t>
            </a:r>
            <a:endParaRPr lang="en-US" altLang="en-US" i="0"/>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5" descr="tomato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631950"/>
            <a:ext cx="29860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45"/>
                                        </p:tgtEl>
                                        <p:attrNameLst>
                                          <p:attrName>style.visibility</p:attrName>
                                        </p:attrNameLst>
                                      </p:cBhvr>
                                      <p:to>
                                        <p:strVal val="visible"/>
                                      </p:to>
                                    </p:set>
                                    <p:animEffect transition="in" filter="dissolve">
                                      <p:cBhvr>
                                        <p:cTn id="7" dur="500"/>
                                        <p:tgtEl>
                                          <p:spTgt spid="1085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49"/>
                                        </p:tgtEl>
                                        <p:attrNameLst>
                                          <p:attrName>style.visibility</p:attrName>
                                        </p:attrNameLst>
                                      </p:cBhvr>
                                      <p:to>
                                        <p:strVal val="visible"/>
                                      </p:to>
                                    </p:set>
                                    <p:animEffect transition="in" filter="dissolve">
                                      <p:cBhvr>
                                        <p:cTn id="12" dur="500"/>
                                        <p:tgtEl>
                                          <p:spTgt spid="1085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46"/>
                                        </p:tgtEl>
                                        <p:attrNameLst>
                                          <p:attrName>style.visibility</p:attrName>
                                        </p:attrNameLst>
                                      </p:cBhvr>
                                      <p:to>
                                        <p:strVal val="visible"/>
                                      </p:to>
                                    </p:set>
                                    <p:animEffect transition="in" filter="dissolve">
                                      <p:cBhvr>
                                        <p:cTn id="17" dur="500"/>
                                        <p:tgtEl>
                                          <p:spTgt spid="10854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47"/>
                                        </p:tgtEl>
                                        <p:attrNameLst>
                                          <p:attrName>style.visibility</p:attrName>
                                        </p:attrNameLst>
                                      </p:cBhvr>
                                      <p:to>
                                        <p:strVal val="visible"/>
                                      </p:to>
                                    </p:set>
                                    <p:animEffect transition="in" filter="dissolve">
                                      <p:cBhvr>
                                        <p:cTn id="22" dur="500"/>
                                        <p:tgtEl>
                                          <p:spTgt spid="108544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930833"/>
                                        </p:tgtEl>
                                        <p:attrNameLst>
                                          <p:attrName>style.visibility</p:attrName>
                                        </p:attrNameLst>
                                      </p:cBhvr>
                                      <p:to>
                                        <p:strVal val="visible"/>
                                      </p:to>
                                    </p:set>
                                    <p:animEffect transition="in" filter="dissolve">
                                      <p:cBhvr>
                                        <p:cTn id="2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5" grpId="0"/>
      <p:bldP spid="1085446" grpId="0"/>
      <p:bldP spid="1085447" grpId="0"/>
      <p:bldP spid="10854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r>
              <a:rPr lang="en-GB" altLang="en-US" smtClean="0"/>
              <a:t>Golden Rice</a:t>
            </a:r>
          </a:p>
        </p:txBody>
      </p:sp>
      <p:sp>
        <p:nvSpPr>
          <p:cNvPr id="67587" name="Text Box 3"/>
          <p:cNvSpPr txBox="1">
            <a:spLocks noChangeArrowheads="1"/>
          </p:cNvSpPr>
          <p:nvPr/>
        </p:nvSpPr>
        <p:spPr bwMode="auto">
          <a:xfrm>
            <a:off x="358775" y="781050"/>
            <a:ext cx="45450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Rice that has been engineered to contain </a:t>
            </a:r>
            <a:r>
              <a:rPr lang="en-GB" altLang="en-US" b="1" i="0"/>
              <a:t>beta-carotene</a:t>
            </a:r>
            <a:r>
              <a:rPr lang="en-GB" altLang="en-US" i="0"/>
              <a:t> is known as </a:t>
            </a:r>
            <a:r>
              <a:rPr lang="en-GB" altLang="en-US" b="1" i="0">
                <a:solidFill>
                  <a:srgbClr val="10BC45"/>
                </a:solidFill>
              </a:rPr>
              <a:t>Golden Rice</a:t>
            </a:r>
            <a:r>
              <a:rPr lang="en-GB" altLang="en-US" b="1" i="0" baseline="30000">
                <a:solidFill>
                  <a:srgbClr val="10BC45"/>
                </a:solidFill>
              </a:rPr>
              <a:t>TM</a:t>
            </a:r>
            <a:r>
              <a:rPr lang="en-GB" altLang="en-US" i="0"/>
              <a:t>. </a:t>
            </a:r>
            <a:br>
              <a:rPr lang="en-GB" altLang="en-US" i="0"/>
            </a:br>
            <a:r>
              <a:rPr lang="en-GB" altLang="en-US" i="0"/>
              <a:t>Beta carotene is converted </a:t>
            </a:r>
            <a:br>
              <a:rPr lang="en-GB" altLang="en-US" i="0"/>
            </a:br>
            <a:r>
              <a:rPr lang="en-GB" altLang="en-US" i="0"/>
              <a:t>into </a:t>
            </a:r>
            <a:r>
              <a:rPr lang="en-GB" altLang="en-US" b="1" i="0"/>
              <a:t>vitamin A</a:t>
            </a:r>
            <a:r>
              <a:rPr lang="en-GB" altLang="en-US" i="0"/>
              <a:t> when digested. </a:t>
            </a:r>
          </a:p>
        </p:txBody>
      </p:sp>
      <p:sp>
        <p:nvSpPr>
          <p:cNvPr id="964612" name="Text Box 4"/>
          <p:cNvSpPr txBox="1">
            <a:spLocks noChangeArrowheads="1"/>
          </p:cNvSpPr>
          <p:nvPr/>
        </p:nvSpPr>
        <p:spPr bwMode="auto">
          <a:xfrm>
            <a:off x="358775" y="3405188"/>
            <a:ext cx="46640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Golden Rice is thought to have potential benefits, as vitamin A deficiency currently affects a large number of people in economically less developed countries.</a:t>
            </a:r>
            <a:endParaRPr lang="en-US" altLang="en-US" i="0"/>
          </a:p>
        </p:txBody>
      </p:sp>
      <p:pic>
        <p:nvPicPr>
          <p:cNvPr id="67589" name="Picture 13" descr="Golden-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781050"/>
            <a:ext cx="3751262"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5"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4612"/>
                                        </p:tgtEl>
                                        <p:attrNameLst>
                                          <p:attrName>style.visibility</p:attrName>
                                        </p:attrNameLst>
                                      </p:cBhvr>
                                      <p:to>
                                        <p:strVal val="visible"/>
                                      </p:to>
                                    </p:set>
                                    <p:animEffect transition="in" filter="dissolve">
                                      <p:cBhvr>
                                        <p:cTn id="7" dur="500"/>
                                        <p:tgtEl>
                                          <p:spTgt spid="96461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30833"/>
                                        </p:tgtEl>
                                        <p:attrNameLst>
                                          <p:attrName>style.visibility</p:attrName>
                                        </p:attrNameLst>
                                      </p:cBhvr>
                                      <p:to>
                                        <p:strVal val="visible"/>
                                      </p:to>
                                    </p:set>
                                    <p:animEffect transition="in" filter="dissolve">
                                      <p:cBhvr>
                                        <p:cTn id="11"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en-US" smtClean="0"/>
              <a:t>The production of Golden Rice</a:t>
            </a:r>
            <a:endParaRPr lang="en-US" altLang="en-US" smtClean="0"/>
          </a:p>
        </p:txBody>
      </p:sp>
      <p:sp>
        <p:nvSpPr>
          <p:cNvPr id="69635" name="Text Box 4"/>
          <p:cNvSpPr txBox="1">
            <a:spLocks noChangeArrowheads="1"/>
          </p:cNvSpPr>
          <p:nvPr/>
        </p:nvSpPr>
        <p:spPr bwMode="auto">
          <a:xfrm>
            <a:off x="295275" y="781050"/>
            <a:ext cx="90519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Rice plants naturally contain the gene for </a:t>
            </a:r>
            <a:r>
              <a:rPr lang="en-GB" altLang="en-US" b="1" i="0"/>
              <a:t>beta-carotene</a:t>
            </a:r>
            <a:r>
              <a:rPr lang="en-GB" altLang="en-US" i="0"/>
              <a:t>. This gene is expressed in the photosynthesizing parts of the plants. However, it is not expressed in the </a:t>
            </a:r>
            <a:r>
              <a:rPr lang="en-GB" altLang="en-US" b="1" i="0"/>
              <a:t>endosperm </a:t>
            </a:r>
            <a:r>
              <a:rPr lang="en-GB" altLang="en-US" i="0"/>
              <a:t>(grain).</a:t>
            </a:r>
            <a:endParaRPr lang="en-US" altLang="en-US" i="0"/>
          </a:p>
        </p:txBody>
      </p:sp>
      <p:sp>
        <p:nvSpPr>
          <p:cNvPr id="1044485" name="Text Box 5"/>
          <p:cNvSpPr txBox="1">
            <a:spLocks noChangeArrowheads="1"/>
          </p:cNvSpPr>
          <p:nvPr/>
        </p:nvSpPr>
        <p:spPr bwMode="auto">
          <a:xfrm>
            <a:off x="358775" y="2132013"/>
            <a:ext cx="520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The production of beta-carotene relies on the presence of several enzymes. Not all of the enzymes are naturally available in the endosperm. </a:t>
            </a:r>
            <a:endParaRPr lang="en-US" altLang="en-US" i="0"/>
          </a:p>
        </p:txBody>
      </p:sp>
      <p:sp>
        <p:nvSpPr>
          <p:cNvPr id="1044486" name="Text Box 6"/>
          <p:cNvSpPr txBox="1">
            <a:spLocks noChangeArrowheads="1"/>
          </p:cNvSpPr>
          <p:nvPr/>
        </p:nvSpPr>
        <p:spPr bwMode="auto">
          <a:xfrm>
            <a:off x="358775" y="3849688"/>
            <a:ext cx="51022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In order to complete the biosynthetic pathway to restore the production </a:t>
            </a:r>
            <a:br>
              <a:rPr lang="en-GB" altLang="en-US" i="0"/>
            </a:br>
            <a:r>
              <a:rPr lang="en-GB" altLang="en-US" i="0"/>
              <a:t>of beta-carotene, scientists inserted two genes from other organisms into the rice genome, to complete the biosynthetic pathway. </a:t>
            </a:r>
            <a:endParaRPr lang="en-US" altLang="en-US" i="0"/>
          </a:p>
        </p:txBody>
      </p:sp>
      <p:pic>
        <p:nvPicPr>
          <p:cNvPr id="69638" name="Picture 10" descr="rice"/>
          <p:cNvPicPr>
            <a:picLocks noChangeAspect="1" noChangeArrowheads="1"/>
          </p:cNvPicPr>
          <p:nvPr/>
        </p:nvPicPr>
        <p:blipFill>
          <a:blip r:embed="rId3">
            <a:extLst>
              <a:ext uri="{28A0092B-C50C-407E-A947-70E740481C1C}">
                <a14:useLocalDpi xmlns:a14="http://schemas.microsoft.com/office/drawing/2010/main" val="0"/>
              </a:ext>
            </a:extLst>
          </a:blip>
          <a:srcRect t="7127"/>
          <a:stretch>
            <a:fillRect/>
          </a:stretch>
        </p:blipFill>
        <p:spPr bwMode="auto">
          <a:xfrm>
            <a:off x="5708650" y="2136775"/>
            <a:ext cx="28575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1"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485"/>
                                        </p:tgtEl>
                                        <p:attrNameLst>
                                          <p:attrName>style.visibility</p:attrName>
                                        </p:attrNameLst>
                                      </p:cBhvr>
                                      <p:to>
                                        <p:strVal val="visible"/>
                                      </p:to>
                                    </p:set>
                                    <p:animEffect transition="in" filter="dissolve">
                                      <p:cBhvr>
                                        <p:cTn id="7" dur="500"/>
                                        <p:tgtEl>
                                          <p:spTgt spid="1044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486"/>
                                        </p:tgtEl>
                                        <p:attrNameLst>
                                          <p:attrName>style.visibility</p:attrName>
                                        </p:attrNameLst>
                                      </p:cBhvr>
                                      <p:to>
                                        <p:strVal val="visible"/>
                                      </p:to>
                                    </p:set>
                                    <p:animEffect transition="in" filter="dissolve">
                                      <p:cBhvr>
                                        <p:cTn id="12" dur="500"/>
                                        <p:tgtEl>
                                          <p:spTgt spid="1044486"/>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0833"/>
                                        </p:tgtEl>
                                        <p:attrNameLst>
                                          <p:attrName>style.visibility</p:attrName>
                                        </p:attrNameLst>
                                      </p:cBhvr>
                                      <p:to>
                                        <p:strVal val="visible"/>
                                      </p:to>
                                    </p:set>
                                    <p:animEffect transition="in" filter="dissolve">
                                      <p:cBhvr>
                                        <p:cTn id="1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5" grpId="0"/>
      <p:bldP spid="10444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en-US" smtClean="0"/>
              <a:t>Using genetically modified bacteria</a:t>
            </a:r>
            <a:endParaRPr lang="en-US" altLang="en-US" smtClean="0"/>
          </a:p>
        </p:txBody>
      </p:sp>
      <p:pic>
        <p:nvPicPr>
          <p:cNvPr id="71683" name="Picture 6"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9"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ShockwaveFlash1JPG" descr="genetech_gmbacteria_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71688" name="ShockwaveFlash11" r:id="rId2" imgW="8699400" imgH="5308560"/>
        </mc:Choice>
        <mc:Fallback>
          <p:control name="ShockwaveFlash11" r:id="rId2" imgW="8699400" imgH="5308560">
            <p:pic>
              <p:nvPicPr>
                <p:cNvPr id="71686" name="ShockwaveFlash1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GB" altLang="en-US" smtClean="0"/>
              <a:t>Production of drugs</a:t>
            </a:r>
          </a:p>
        </p:txBody>
      </p:sp>
      <p:sp>
        <p:nvSpPr>
          <p:cNvPr id="73731" name="TextBox 3"/>
          <p:cNvSpPr txBox="1">
            <a:spLocks noChangeArrowheads="1"/>
          </p:cNvSpPr>
          <p:nvPr/>
        </p:nvSpPr>
        <p:spPr bwMode="auto">
          <a:xfrm>
            <a:off x="358775" y="781050"/>
            <a:ext cx="8437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Transgenic animals and plants can be modified to produce useful pharmaceuticals. This is known as </a:t>
            </a:r>
            <a:r>
              <a:rPr lang="en-GB" altLang="en-US" b="1" i="0">
                <a:solidFill>
                  <a:srgbClr val="10BC45"/>
                </a:solidFill>
              </a:rPr>
              <a:t>pharming</a:t>
            </a:r>
            <a:r>
              <a:rPr lang="en-GB" altLang="en-US" i="0"/>
              <a:t>.  </a:t>
            </a:r>
            <a:endParaRPr lang="en-US" altLang="en-US" i="0"/>
          </a:p>
        </p:txBody>
      </p:sp>
      <p:sp>
        <p:nvSpPr>
          <p:cNvPr id="966662" name="Text Box 6"/>
          <p:cNvSpPr txBox="1">
            <a:spLocks noChangeArrowheads="1"/>
          </p:cNvSpPr>
          <p:nvPr/>
        </p:nvSpPr>
        <p:spPr bwMode="auto">
          <a:xfrm>
            <a:off x="5124450" y="1993900"/>
            <a:ext cx="38036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For example, </a:t>
            </a:r>
            <a:r>
              <a:rPr lang="en-GB" altLang="en-US" b="1" i="0"/>
              <a:t>alpha-1-antitrypsin</a:t>
            </a:r>
            <a:r>
              <a:rPr lang="en-GB" altLang="en-US" i="0"/>
              <a:t> protects the lungs from damage during infection. Transgenic sheep can be produced that contain the gene for this protein. </a:t>
            </a:r>
            <a:endParaRPr lang="en-US" altLang="en-US"/>
          </a:p>
        </p:txBody>
      </p:sp>
      <p:sp>
        <p:nvSpPr>
          <p:cNvPr id="966665" name="Text Box 9"/>
          <p:cNvSpPr txBox="1">
            <a:spLocks noChangeArrowheads="1"/>
          </p:cNvSpPr>
          <p:nvPr/>
        </p:nvSpPr>
        <p:spPr bwMode="auto">
          <a:xfrm>
            <a:off x="358775" y="4929188"/>
            <a:ext cx="8785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The gene can be pre-programmed to be expressed only in the mammary gland cells and secreted in milk. It can be extracted, purified and used for treating emphysema sufferers.</a:t>
            </a:r>
            <a:endParaRPr lang="en-US" altLang="en-US"/>
          </a:p>
        </p:txBody>
      </p:sp>
      <p:pic>
        <p:nvPicPr>
          <p:cNvPr id="966668" name="Picture 12" descr="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785938"/>
            <a:ext cx="446087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3"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6662"/>
                                        </p:tgtEl>
                                        <p:attrNameLst>
                                          <p:attrName>style.visibility</p:attrName>
                                        </p:attrNameLst>
                                      </p:cBhvr>
                                      <p:to>
                                        <p:strVal val="visible"/>
                                      </p:to>
                                    </p:set>
                                    <p:animEffect transition="in" filter="dissolve">
                                      <p:cBhvr>
                                        <p:cTn id="7" dur="500"/>
                                        <p:tgtEl>
                                          <p:spTgt spid="966662"/>
                                        </p:tgtEl>
                                      </p:cBhvr>
                                    </p:animEffect>
                                  </p:childTnLst>
                                </p:cTn>
                              </p:par>
                              <p:par>
                                <p:cTn id="8" presetID="22" presetClass="entr" presetSubtype="2" fill="hold" nodeType="withEffect">
                                  <p:stCondLst>
                                    <p:cond delay="0"/>
                                  </p:stCondLst>
                                  <p:childTnLst>
                                    <p:set>
                                      <p:cBhvr>
                                        <p:cTn id="9" dur="1" fill="hold">
                                          <p:stCondLst>
                                            <p:cond delay="0"/>
                                          </p:stCondLst>
                                        </p:cTn>
                                        <p:tgtEl>
                                          <p:spTgt spid="966668"/>
                                        </p:tgtEl>
                                        <p:attrNameLst>
                                          <p:attrName>style.visibility</p:attrName>
                                        </p:attrNameLst>
                                      </p:cBhvr>
                                      <p:to>
                                        <p:strVal val="visible"/>
                                      </p:to>
                                    </p:set>
                                    <p:animEffect transition="in" filter="wipe(right)">
                                      <p:cBhvr>
                                        <p:cTn id="10" dur="500"/>
                                        <p:tgtEl>
                                          <p:spTgt spid="9666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66665"/>
                                        </p:tgtEl>
                                        <p:attrNameLst>
                                          <p:attrName>style.visibility</p:attrName>
                                        </p:attrNameLst>
                                      </p:cBhvr>
                                      <p:to>
                                        <p:strVal val="visible"/>
                                      </p:to>
                                    </p:set>
                                    <p:animEffect transition="in" filter="dissolve">
                                      <p:cBhvr>
                                        <p:cTn id="15" dur="500"/>
                                        <p:tgtEl>
                                          <p:spTgt spid="966665"/>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930833"/>
                                        </p:tgtEl>
                                        <p:attrNameLst>
                                          <p:attrName>style.visibility</p:attrName>
                                        </p:attrNameLst>
                                      </p:cBhvr>
                                      <p:to>
                                        <p:strVal val="visible"/>
                                      </p:to>
                                    </p:set>
                                    <p:animEffect transition="in" filter="dissolve">
                                      <p:cBhvr>
                                        <p:cTn id="19"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2" grpId="0"/>
      <p:bldP spid="96666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altLang="en-US" smtClean="0"/>
              <a:t>Xenotransplantation</a:t>
            </a:r>
            <a:endParaRPr lang="en-US" altLang="en-US" smtClean="0"/>
          </a:p>
        </p:txBody>
      </p:sp>
      <p:sp>
        <p:nvSpPr>
          <p:cNvPr id="75779" name="TextBox 3"/>
          <p:cNvSpPr txBox="1">
            <a:spLocks noChangeArrowheads="1"/>
          </p:cNvSpPr>
          <p:nvPr/>
        </p:nvSpPr>
        <p:spPr bwMode="auto">
          <a:xfrm>
            <a:off x="358775" y="781050"/>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b="1" i="0">
                <a:solidFill>
                  <a:srgbClr val="10BC45"/>
                </a:solidFill>
              </a:rPr>
              <a:t>Xenotransplantation</a:t>
            </a:r>
            <a:r>
              <a:rPr lang="en-US" altLang="en-US" b="1" i="0"/>
              <a:t> </a:t>
            </a:r>
            <a:r>
              <a:rPr lang="en-US" altLang="en-US" i="0"/>
              <a:t>is the transfer of organs or tissues into humans from other species, including pigs.</a:t>
            </a:r>
          </a:p>
        </p:txBody>
      </p:sp>
      <p:sp>
        <p:nvSpPr>
          <p:cNvPr id="1008646" name="Rectangle 6"/>
          <p:cNvSpPr>
            <a:spLocks noChangeArrowheads="1"/>
          </p:cNvSpPr>
          <p:nvPr/>
        </p:nvSpPr>
        <p:spPr bwMode="auto">
          <a:xfrm>
            <a:off x="3470275" y="1811338"/>
            <a:ext cx="543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i="0"/>
              <a:t>Transplanted organs are often rejected by the new host’s immune system, as antigens on the cells’ surface will be recognized as foreign. </a:t>
            </a:r>
          </a:p>
        </p:txBody>
      </p:sp>
      <p:sp>
        <p:nvSpPr>
          <p:cNvPr id="1008647" name="Rectangle 7"/>
          <p:cNvSpPr>
            <a:spLocks noChangeArrowheads="1"/>
          </p:cNvSpPr>
          <p:nvPr/>
        </p:nvSpPr>
        <p:spPr bwMode="auto">
          <a:xfrm>
            <a:off x="3470275" y="3573463"/>
            <a:ext cx="52101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Recombinant DNA technology has been used to engineer pigs that lack an enzyme that is thought to contribute to transplant rejection. </a:t>
            </a:r>
            <a:endParaRPr lang="en-US" altLang="en-US" i="0"/>
          </a:p>
        </p:txBody>
      </p:sp>
      <p:sp>
        <p:nvSpPr>
          <p:cNvPr id="1008648" name="Text Box 8"/>
          <p:cNvSpPr txBox="1">
            <a:spLocks noChangeArrowheads="1"/>
          </p:cNvSpPr>
          <p:nvPr/>
        </p:nvSpPr>
        <p:spPr bwMode="auto">
          <a:xfrm>
            <a:off x="358775" y="5335588"/>
            <a:ext cx="8574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It is thought that with future developments xenotransplantation</a:t>
            </a:r>
            <a:br>
              <a:rPr lang="en-GB" altLang="en-US" i="0"/>
            </a:br>
            <a:r>
              <a:rPr lang="en-GB" altLang="en-US" i="0"/>
              <a:t>may be able to provide a large number of organ transplants.</a:t>
            </a:r>
            <a:endParaRPr lang="en-US" altLang="en-US" i="0"/>
          </a:p>
        </p:txBody>
      </p:sp>
      <p:pic>
        <p:nvPicPr>
          <p:cNvPr id="75783" name="Picture 12" descr="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657350"/>
            <a:ext cx="2755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8646"/>
                                        </p:tgtEl>
                                        <p:attrNameLst>
                                          <p:attrName>style.visibility</p:attrName>
                                        </p:attrNameLst>
                                      </p:cBhvr>
                                      <p:to>
                                        <p:strVal val="visible"/>
                                      </p:to>
                                    </p:set>
                                    <p:animEffect transition="in" filter="dissolve">
                                      <p:cBhvr>
                                        <p:cTn id="7" dur="500"/>
                                        <p:tgtEl>
                                          <p:spTgt spid="1008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8647"/>
                                        </p:tgtEl>
                                        <p:attrNameLst>
                                          <p:attrName>style.visibility</p:attrName>
                                        </p:attrNameLst>
                                      </p:cBhvr>
                                      <p:to>
                                        <p:strVal val="visible"/>
                                      </p:to>
                                    </p:set>
                                    <p:animEffect transition="in" filter="dissolve">
                                      <p:cBhvr>
                                        <p:cTn id="12" dur="500"/>
                                        <p:tgtEl>
                                          <p:spTgt spid="10086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8648"/>
                                        </p:tgtEl>
                                        <p:attrNameLst>
                                          <p:attrName>style.visibility</p:attrName>
                                        </p:attrNameLst>
                                      </p:cBhvr>
                                      <p:to>
                                        <p:strVal val="visible"/>
                                      </p:to>
                                    </p:set>
                                    <p:animEffect transition="in" filter="dissolve">
                                      <p:cBhvr>
                                        <p:cTn id="17" dur="500"/>
                                        <p:tgtEl>
                                          <p:spTgt spid="1008648"/>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930833"/>
                                        </p:tgtEl>
                                        <p:attrNameLst>
                                          <p:attrName>style.visibility</p:attrName>
                                        </p:attrNameLst>
                                      </p:cBhvr>
                                      <p:to>
                                        <p:strVal val="visible"/>
                                      </p:to>
                                    </p:set>
                                    <p:animEffect transition="in" filter="dissolve">
                                      <p:cBhvr>
                                        <p:cTn id="21"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6" grpId="0"/>
      <p:bldP spid="1008647" grpId="0"/>
      <p:bldP spid="10086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altLang="en-US" smtClean="0"/>
              <a:t>The GM debate</a:t>
            </a:r>
            <a:endParaRPr lang="en-US" altLang="en-US" smtClean="0"/>
          </a:p>
        </p:txBody>
      </p:sp>
      <p:pic>
        <p:nvPicPr>
          <p:cNvPr id="77827" name="Picture 7"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ShockwaveFlash1JPG" descr="genetech_gmorganisms_d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77831" name="ShockwaveFlash1" r:id="rId2" imgW="8699400" imgH="5308560"/>
        </mc:Choice>
        <mc:Fallback>
          <p:control name="ShockwaveFlash1" r:id="rId2" imgW="8699400" imgH="5308560">
            <p:pic>
              <p:nvPicPr>
                <p:cNvPr id="77829"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altLang="en-US" smtClean="0"/>
              <a:t>Opinions on GM organisms</a:t>
            </a:r>
            <a:endParaRPr lang="en-US" altLang="en-US" smtClean="0"/>
          </a:p>
        </p:txBody>
      </p:sp>
      <p:pic>
        <p:nvPicPr>
          <p:cNvPr id="79875" name="Picture 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ShockwaveFlash1JPG" descr="genetech_gmviews_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79879" name="ShockwaveFlash1" r:id="rId2" imgW="8699400" imgH="5308560"/>
        </mc:Choice>
        <mc:Fallback>
          <p:control name="ShockwaveFlash1" r:id="rId2" imgW="8699400" imgH="5308560">
            <p:pic>
              <p:nvPicPr>
                <p:cNvPr id="79877"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altLang="en-US" smtClean="0"/>
              <a:t>Genetic modification: you vote</a:t>
            </a:r>
            <a:endParaRPr lang="en-US" altLang="en-US" smtClean="0"/>
          </a:p>
        </p:txBody>
      </p:sp>
      <p:pic>
        <p:nvPicPr>
          <p:cNvPr id="81923" name="Picture 6"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ShockwaveFlash1JPG" descr="genetech_piechart_g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81927" name="ShockwaveFlash11" r:id="rId2" imgW="8699400" imgH="5308560"/>
        </mc:Choice>
        <mc:Fallback>
          <p:control name="ShockwaveFlash11" r:id="rId2" imgW="8699400" imgH="5308560">
            <p:pic>
              <p:nvPicPr>
                <p:cNvPr id="81925" name="ShockwaveFlash1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Why clone organisms?</a:t>
            </a:r>
            <a:endParaRPr lang="en-US" altLang="en-US" smtClean="0"/>
          </a:p>
        </p:txBody>
      </p:sp>
      <p:sp>
        <p:nvSpPr>
          <p:cNvPr id="1025028" name="Text Box 4"/>
          <p:cNvSpPr txBox="1">
            <a:spLocks noChangeArrowheads="1"/>
          </p:cNvSpPr>
          <p:nvPr/>
        </p:nvSpPr>
        <p:spPr bwMode="auto">
          <a:xfrm>
            <a:off x="358775" y="1822450"/>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Farm animals or crop plants with desirable features can be cloned, ensuring a constant food supply and high productivity. </a:t>
            </a:r>
            <a:endParaRPr lang="en-US" altLang="en-US" i="0"/>
          </a:p>
        </p:txBody>
      </p:sp>
      <p:sp>
        <p:nvSpPr>
          <p:cNvPr id="1025031" name="Text Box 7"/>
          <p:cNvSpPr txBox="1">
            <a:spLocks noChangeArrowheads="1"/>
          </p:cNvSpPr>
          <p:nvPr/>
        </p:nvSpPr>
        <p:spPr bwMode="auto">
          <a:xfrm>
            <a:off x="5362575" y="3506788"/>
            <a:ext cx="36163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It is thought that reproductive cloning could also help to increase numbers of rare or endangered species.</a:t>
            </a:r>
            <a:endParaRPr lang="en-US" altLang="en-US" i="0"/>
          </a:p>
        </p:txBody>
      </p:sp>
      <p:sp>
        <p:nvSpPr>
          <p:cNvPr id="14341" name="Text Box 10"/>
          <p:cNvSpPr txBox="1">
            <a:spLocks noChangeArrowheads="1"/>
          </p:cNvSpPr>
          <p:nvPr/>
        </p:nvSpPr>
        <p:spPr bwMode="auto">
          <a:xfrm>
            <a:off x="358775" y="781050"/>
            <a:ext cx="8715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GB" altLang="en-US" i="0"/>
              <a:t>Scientists can use genetic technologies to clone whole organisms; this is known as </a:t>
            </a:r>
            <a:r>
              <a:rPr lang="en-GB" altLang="en-US" b="1" i="0">
                <a:solidFill>
                  <a:srgbClr val="10BC45"/>
                </a:solidFill>
              </a:rPr>
              <a:t>reproductive cloning</a:t>
            </a:r>
            <a:r>
              <a:rPr lang="en-GB" altLang="en-US" i="0"/>
              <a:t>. </a:t>
            </a:r>
            <a:endParaRPr lang="en-US" altLang="en-US" i="0"/>
          </a:p>
        </p:txBody>
      </p:sp>
      <p:pic>
        <p:nvPicPr>
          <p:cNvPr id="1025036" name="Picture 12" descr="banteng"/>
          <p:cNvPicPr>
            <a:picLocks noChangeAspect="1" noChangeArrowheads="1"/>
          </p:cNvPicPr>
          <p:nvPr/>
        </p:nvPicPr>
        <p:blipFill>
          <a:blip r:embed="rId3">
            <a:extLst>
              <a:ext uri="{28A0092B-C50C-407E-A947-70E740481C1C}">
                <a14:useLocalDpi xmlns:a14="http://schemas.microsoft.com/office/drawing/2010/main" val="0"/>
              </a:ext>
            </a:extLst>
          </a:blip>
          <a:srcRect l="4201" t="9209" r="3200"/>
          <a:stretch>
            <a:fillRect/>
          </a:stretch>
        </p:blipFill>
        <p:spPr bwMode="auto">
          <a:xfrm>
            <a:off x="358775" y="2884488"/>
            <a:ext cx="46053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notes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028"/>
                                        </p:tgtEl>
                                        <p:attrNameLst>
                                          <p:attrName>style.visibility</p:attrName>
                                        </p:attrNameLst>
                                      </p:cBhvr>
                                      <p:to>
                                        <p:strVal val="visible"/>
                                      </p:to>
                                    </p:set>
                                    <p:animEffect transition="in" filter="dissolve">
                                      <p:cBhvr>
                                        <p:cTn id="7" dur="500"/>
                                        <p:tgtEl>
                                          <p:spTgt spid="1025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5031"/>
                                        </p:tgtEl>
                                        <p:attrNameLst>
                                          <p:attrName>style.visibility</p:attrName>
                                        </p:attrNameLst>
                                      </p:cBhvr>
                                      <p:to>
                                        <p:strVal val="visible"/>
                                      </p:to>
                                    </p:set>
                                    <p:animEffect transition="in" filter="dissolve">
                                      <p:cBhvr>
                                        <p:cTn id="12" dur="500"/>
                                        <p:tgtEl>
                                          <p:spTgt spid="1025031"/>
                                        </p:tgtEl>
                                      </p:cBhvr>
                                    </p:animEffect>
                                  </p:childTnLst>
                                </p:cTn>
                              </p:par>
                              <p:par>
                                <p:cTn id="13" presetID="9" presetClass="entr" presetSubtype="0" fill="hold" nodeType="withEffect">
                                  <p:stCondLst>
                                    <p:cond delay="0"/>
                                  </p:stCondLst>
                                  <p:childTnLst>
                                    <p:set>
                                      <p:cBhvr>
                                        <p:cTn id="14" dur="1" fill="hold">
                                          <p:stCondLst>
                                            <p:cond delay="0"/>
                                          </p:stCondLst>
                                        </p:cTn>
                                        <p:tgtEl>
                                          <p:spTgt spid="1025036"/>
                                        </p:tgtEl>
                                        <p:attrNameLst>
                                          <p:attrName>style.visibility</p:attrName>
                                        </p:attrNameLst>
                                      </p:cBhvr>
                                      <p:to>
                                        <p:strVal val="visible"/>
                                      </p:to>
                                    </p:set>
                                    <p:animEffect transition="in" filter="dissolve">
                                      <p:cBhvr>
                                        <p:cTn id="15" dur="500"/>
                                        <p:tgtEl>
                                          <p:spTgt spid="1025036"/>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930833"/>
                                        </p:tgtEl>
                                        <p:attrNameLst>
                                          <p:attrName>style.visibility</p:attrName>
                                        </p:attrNameLst>
                                      </p:cBhvr>
                                      <p:to>
                                        <p:strVal val="visible"/>
                                      </p:to>
                                    </p:set>
                                    <p:animEffect transition="in" filter="dissolve">
                                      <p:cBhvr>
                                        <p:cTn id="19"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8" grpId="0"/>
      <p:bldP spid="10250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eaLnBrk="1" hangingPunct="1"/>
            <a:r>
              <a:rPr lang="en-GB" altLang="en-US" smtClean="0"/>
              <a:t>Glossary</a:t>
            </a:r>
          </a:p>
        </p:txBody>
      </p:sp>
      <p:pic>
        <p:nvPicPr>
          <p:cNvPr id="83971" name="Picture 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ShockwaveFlash1JPG" descr="genetech_gloss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83975" name="ShockwaveFlash1" r:id="rId2" imgW="8699400" imgH="5308560"/>
        </mc:Choice>
        <mc:Fallback>
          <p:control name="ShockwaveFlash1" r:id="rId2" imgW="8699400" imgH="5308560">
            <p:pic>
              <p:nvPicPr>
                <p:cNvPr id="8397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pPr eaLnBrk="1" hangingPunct="1"/>
            <a:r>
              <a:rPr lang="en-GB" altLang="en-US" smtClean="0"/>
              <a:t>What’s the keyword?</a:t>
            </a:r>
          </a:p>
        </p:txBody>
      </p:sp>
      <p:pic>
        <p:nvPicPr>
          <p:cNvPr id="86019" name="Picture 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ShockwaveFlash1JPG" descr="genetech_mcspel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86023" name="ShockwaveFlash11" r:id="rId2" imgW="8699400" imgH="5308560"/>
        </mc:Choice>
        <mc:Fallback>
          <p:control name="ShockwaveFlash11" r:id="rId2" imgW="8699400" imgH="5308560">
            <p:pic>
              <p:nvPicPr>
                <p:cNvPr id="86021" name="ShockwaveFlash1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pPr eaLnBrk="1" hangingPunct="1"/>
            <a:r>
              <a:rPr lang="en-GB" altLang="en-US" smtClean="0"/>
              <a:t>Multiple-choice quiz</a:t>
            </a:r>
          </a:p>
        </p:txBody>
      </p:sp>
      <p:pic>
        <p:nvPicPr>
          <p:cNvPr id="88067" name="Picture 4"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ShockwaveFlash1JPG" descr="genetech_Reviewable_MC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88070" name="ShockwaveFlash1" r:id="rId2" imgW="8699400" imgH="5308560"/>
        </mc:Choice>
        <mc:Fallback>
          <p:control name="ShockwaveFlash1" r:id="rId2" imgW="8699400" imgH="5308560">
            <p:pic>
              <p:nvPicPr>
                <p:cNvPr id="88068"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Producing animal clones</a:t>
            </a:r>
            <a:endParaRPr lang="en-US" altLang="en-US" smtClean="0"/>
          </a:p>
        </p:txBody>
      </p:sp>
      <p:pic>
        <p:nvPicPr>
          <p:cNvPr id="16387" name="Picture 7"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ShockwaveFlash1JPG" descr="genetech1_nucleartransfer_anim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6391" name="ShockwaveFlash1" r:id="rId2" imgW="8699400" imgH="5308560"/>
        </mc:Choice>
        <mc:Fallback>
          <p:control name="ShockwaveFlash1" r:id="rId2" imgW="8699400" imgH="5308560">
            <p:pic>
              <p:nvPicPr>
                <p:cNvPr id="16389"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Somatic cell nuclear transfer</a:t>
            </a:r>
            <a:endParaRPr lang="en-US" altLang="en-US" smtClean="0"/>
          </a:p>
        </p:txBody>
      </p:sp>
      <p:pic>
        <p:nvPicPr>
          <p:cNvPr id="18435" name="Picture 7"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ShockwaveFlash1JPG" descr="genetech_cloning_truefal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8439" name="ShockwaveFlash1" r:id="rId2" imgW="8699400" imgH="5308560"/>
        </mc:Choice>
        <mc:Fallback>
          <p:control name="ShockwaveFlash1" r:id="rId2" imgW="8699400" imgH="5308560">
            <p:pic>
              <p:nvPicPr>
                <p:cNvPr id="18437"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Natural clones in plants</a:t>
            </a:r>
            <a:endParaRPr lang="en-US" altLang="en-US" smtClean="0"/>
          </a:p>
        </p:txBody>
      </p:sp>
      <p:sp>
        <p:nvSpPr>
          <p:cNvPr id="20483" name="Rectangle 14"/>
          <p:cNvSpPr>
            <a:spLocks noChangeArrowheads="1"/>
          </p:cNvSpPr>
          <p:nvPr/>
        </p:nvSpPr>
        <p:spPr bwMode="auto">
          <a:xfrm>
            <a:off x="358775" y="781050"/>
            <a:ext cx="8496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US" altLang="en-US" i="0"/>
              <a:t>Some plants are able to naturally produce genetically identical offspring. Adult plant cells are </a:t>
            </a:r>
            <a:r>
              <a:rPr lang="en-US" altLang="en-US" b="1" i="0">
                <a:solidFill>
                  <a:srgbClr val="10BC45"/>
                </a:solidFill>
              </a:rPr>
              <a:t>totipotent</a:t>
            </a:r>
            <a:r>
              <a:rPr lang="en-US" altLang="en-US" i="0"/>
              <a:t>, meaning that each cell has the capacity to regenerate the entire plant.</a:t>
            </a:r>
          </a:p>
        </p:txBody>
      </p:sp>
      <p:pic>
        <p:nvPicPr>
          <p:cNvPr id="930833" name="Picture 1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9925" name="Text Box 21"/>
          <p:cNvSpPr txBox="1">
            <a:spLocks noChangeArrowheads="1"/>
          </p:cNvSpPr>
          <p:nvPr/>
        </p:nvSpPr>
        <p:spPr bwMode="auto">
          <a:xfrm>
            <a:off x="3621088" y="2130425"/>
            <a:ext cx="55229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i="0"/>
              <a:t>The </a:t>
            </a:r>
            <a:r>
              <a:rPr lang="en-US" altLang="en-US" b="1" i="0"/>
              <a:t>English elm</a:t>
            </a:r>
            <a:r>
              <a:rPr lang="en-US" altLang="en-US" i="0"/>
              <a:t> can reproduce by </a:t>
            </a:r>
            <a:r>
              <a:rPr lang="en-US" altLang="en-US" b="1" i="0">
                <a:solidFill>
                  <a:srgbClr val="10BC45"/>
                </a:solidFill>
              </a:rPr>
              <a:t>vegetative propagation</a:t>
            </a:r>
            <a:r>
              <a:rPr lang="en-US" altLang="en-US" i="0"/>
              <a:t> – asexual reproduction that involves producing new plants from existing vegetative structures. Root suckers or basal sprouts can form from the roots of elm trees, when they are under stress. </a:t>
            </a:r>
          </a:p>
        </p:txBody>
      </p:sp>
      <p:pic>
        <p:nvPicPr>
          <p:cNvPr id="1019926" name="Picture 22" descr="elms"/>
          <p:cNvPicPr>
            <a:picLocks noChangeAspect="1" noChangeArrowheads="1"/>
          </p:cNvPicPr>
          <p:nvPr/>
        </p:nvPicPr>
        <p:blipFill>
          <a:blip r:embed="rId4">
            <a:extLst>
              <a:ext uri="{28A0092B-C50C-407E-A947-70E740481C1C}">
                <a14:useLocalDpi xmlns:a14="http://schemas.microsoft.com/office/drawing/2010/main" val="0"/>
              </a:ext>
            </a:extLst>
          </a:blip>
          <a:srcRect b="23056"/>
          <a:stretch>
            <a:fillRect/>
          </a:stretch>
        </p:blipFill>
        <p:spPr bwMode="auto">
          <a:xfrm>
            <a:off x="473075" y="2036763"/>
            <a:ext cx="29225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9927" name="Text Box 23"/>
          <p:cNvSpPr txBox="1">
            <a:spLocks noChangeArrowheads="1"/>
          </p:cNvSpPr>
          <p:nvPr/>
        </p:nvSpPr>
        <p:spPr bwMode="auto">
          <a:xfrm>
            <a:off x="358775" y="4941888"/>
            <a:ext cx="8785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r>
              <a:rPr lang="en-US" altLang="en-US" i="0"/>
              <a:t>If the tree cannot withstand its current environmental conditions it still has a chance of survival, because the basal sprouts can allow the organism to regrow metres from the original tree.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30833"/>
                                        </p:tgtEl>
                                        <p:attrNameLst>
                                          <p:attrName>style.visibility</p:attrName>
                                        </p:attrNameLst>
                                      </p:cBhvr>
                                      <p:to>
                                        <p:strVal val="visible"/>
                                      </p:to>
                                    </p:set>
                                    <p:animEffect transition="in" filter="dissolve">
                                      <p:cBhvr>
                                        <p:cTn id="7" dur="500"/>
                                        <p:tgtEl>
                                          <p:spTgt spid="930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9925"/>
                                        </p:tgtEl>
                                        <p:attrNameLst>
                                          <p:attrName>style.visibility</p:attrName>
                                        </p:attrNameLst>
                                      </p:cBhvr>
                                      <p:to>
                                        <p:strVal val="visible"/>
                                      </p:to>
                                    </p:set>
                                    <p:animEffect transition="in" filter="dissolve">
                                      <p:cBhvr>
                                        <p:cTn id="12" dur="500"/>
                                        <p:tgtEl>
                                          <p:spTgt spid="1019925"/>
                                        </p:tgtEl>
                                      </p:cBhvr>
                                    </p:animEffect>
                                  </p:childTnLst>
                                </p:cTn>
                              </p:par>
                              <p:par>
                                <p:cTn id="13" presetID="22" presetClass="entr" presetSubtype="2" fill="hold" nodeType="withEffect">
                                  <p:stCondLst>
                                    <p:cond delay="0"/>
                                  </p:stCondLst>
                                  <p:childTnLst>
                                    <p:set>
                                      <p:cBhvr>
                                        <p:cTn id="14" dur="1" fill="hold">
                                          <p:stCondLst>
                                            <p:cond delay="0"/>
                                          </p:stCondLst>
                                        </p:cTn>
                                        <p:tgtEl>
                                          <p:spTgt spid="1019926"/>
                                        </p:tgtEl>
                                        <p:attrNameLst>
                                          <p:attrName>style.visibility</p:attrName>
                                        </p:attrNameLst>
                                      </p:cBhvr>
                                      <p:to>
                                        <p:strVal val="visible"/>
                                      </p:to>
                                    </p:set>
                                    <p:animEffect transition="in" filter="wipe(right)">
                                      <p:cBhvr>
                                        <p:cTn id="15" dur="500"/>
                                        <p:tgtEl>
                                          <p:spTgt spid="10199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19927"/>
                                        </p:tgtEl>
                                        <p:attrNameLst>
                                          <p:attrName>style.visibility</p:attrName>
                                        </p:attrNameLst>
                                      </p:cBhvr>
                                      <p:to>
                                        <p:strVal val="visible"/>
                                      </p:to>
                                    </p:set>
                                    <p:animEffect transition="in" filter="dissolve">
                                      <p:cBhvr>
                                        <p:cTn id="20" dur="500"/>
                                        <p:tgtEl>
                                          <p:spTgt spid="101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25" grpId="0"/>
      <p:bldP spid="10199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mtClean="0"/>
              <a:t>Large scale cloning of plants</a:t>
            </a:r>
            <a:endParaRPr lang="en-US" altLang="en-US" smtClean="0"/>
          </a:p>
        </p:txBody>
      </p:sp>
      <p:sp>
        <p:nvSpPr>
          <p:cNvPr id="22531" name="Text Box 5"/>
          <p:cNvSpPr txBox="1">
            <a:spLocks noChangeArrowheads="1"/>
          </p:cNvSpPr>
          <p:nvPr/>
        </p:nvSpPr>
        <p:spPr bwMode="auto">
          <a:xfrm>
            <a:off x="358775" y="781050"/>
            <a:ext cx="850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A plant with highly desirable characteristics, e.g. a high yield crop plant, can be used to produce many more plants with exactly the same genetic composition</a:t>
            </a:r>
            <a:r>
              <a:rPr lang="en-US" altLang="en-US" i="0"/>
              <a:t>.</a:t>
            </a:r>
          </a:p>
        </p:txBody>
      </p:sp>
      <p:sp>
        <p:nvSpPr>
          <p:cNvPr id="1037318" name="Text Box 6"/>
          <p:cNvSpPr txBox="1">
            <a:spLocks noChangeArrowheads="1"/>
          </p:cNvSpPr>
          <p:nvPr/>
        </p:nvSpPr>
        <p:spPr bwMode="auto">
          <a:xfrm>
            <a:off x="358775" y="2225675"/>
            <a:ext cx="45418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A large number of cloned crop plants can be propagated easily, as clones require the same conditions, grow at the same rate and will therefore be ready for harvest at the same time, reducing costs.</a:t>
            </a:r>
            <a:endParaRPr lang="en-US" altLang="en-US" i="0"/>
          </a:p>
        </p:txBody>
      </p:sp>
      <p:sp>
        <p:nvSpPr>
          <p:cNvPr id="1037319" name="Text Box 7"/>
          <p:cNvSpPr txBox="1">
            <a:spLocks noChangeArrowheads="1"/>
          </p:cNvSpPr>
          <p:nvPr/>
        </p:nvSpPr>
        <p:spPr bwMode="auto">
          <a:xfrm>
            <a:off x="358775" y="5259388"/>
            <a:ext cx="4713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i="1">
                <a:solidFill>
                  <a:srgbClr val="010066"/>
                </a:solidFill>
                <a:latin typeface="Arial" panose="020B0604020202020204" pitchFamily="34" charset="0"/>
              </a:defRPr>
            </a:lvl1pPr>
            <a:lvl2pPr marL="742950" indent="-285750">
              <a:spcBef>
                <a:spcPct val="50000"/>
              </a:spcBef>
              <a:defRPr sz="2400" i="1">
                <a:solidFill>
                  <a:srgbClr val="010066"/>
                </a:solidFill>
                <a:latin typeface="Arial" panose="020B0604020202020204" pitchFamily="34" charset="0"/>
              </a:defRPr>
            </a:lvl2pPr>
            <a:lvl3pPr marL="1143000" indent="-228600">
              <a:spcBef>
                <a:spcPct val="50000"/>
              </a:spcBef>
              <a:defRPr sz="2400" i="1">
                <a:solidFill>
                  <a:srgbClr val="010066"/>
                </a:solidFill>
                <a:latin typeface="Arial" panose="020B0604020202020204" pitchFamily="34" charset="0"/>
              </a:defRPr>
            </a:lvl3pPr>
            <a:lvl4pPr marL="1600200" indent="-228600">
              <a:spcBef>
                <a:spcPct val="50000"/>
              </a:spcBef>
              <a:defRPr sz="2400" i="1">
                <a:solidFill>
                  <a:srgbClr val="010066"/>
                </a:solidFill>
                <a:latin typeface="Arial" panose="020B0604020202020204" pitchFamily="34" charset="0"/>
              </a:defRPr>
            </a:lvl4pPr>
            <a:lvl5pPr marL="2057400" indent="-228600">
              <a:spcBef>
                <a:spcPct val="50000"/>
              </a:spcBef>
              <a:defRPr sz="2400" i="1">
                <a:solidFill>
                  <a:srgbClr val="010066"/>
                </a:solidFill>
                <a:latin typeface="Arial" panose="020B0604020202020204" pitchFamily="34" charset="0"/>
              </a:defRPr>
            </a:lvl5pPr>
            <a:lvl6pPr marL="2514600" indent="-228600" eaLnBrk="0" fontAlgn="base" hangingPunct="0">
              <a:spcBef>
                <a:spcPct val="50000"/>
              </a:spcBef>
              <a:spcAft>
                <a:spcPct val="0"/>
              </a:spcAft>
              <a:defRPr sz="2400" i="1">
                <a:solidFill>
                  <a:srgbClr val="010066"/>
                </a:solidFill>
                <a:latin typeface="Arial" panose="020B0604020202020204" pitchFamily="34" charset="0"/>
              </a:defRPr>
            </a:lvl6pPr>
            <a:lvl7pPr marL="2971800" indent="-228600" eaLnBrk="0" fontAlgn="base" hangingPunct="0">
              <a:spcBef>
                <a:spcPct val="50000"/>
              </a:spcBef>
              <a:spcAft>
                <a:spcPct val="0"/>
              </a:spcAft>
              <a:defRPr sz="2400" i="1">
                <a:solidFill>
                  <a:srgbClr val="010066"/>
                </a:solidFill>
                <a:latin typeface="Arial" panose="020B0604020202020204" pitchFamily="34" charset="0"/>
              </a:defRPr>
            </a:lvl7pPr>
            <a:lvl8pPr marL="3429000" indent="-228600" eaLnBrk="0" fontAlgn="base" hangingPunct="0">
              <a:spcBef>
                <a:spcPct val="50000"/>
              </a:spcBef>
              <a:spcAft>
                <a:spcPct val="0"/>
              </a:spcAft>
              <a:defRPr sz="2400" i="1">
                <a:solidFill>
                  <a:srgbClr val="010066"/>
                </a:solidFill>
                <a:latin typeface="Arial" panose="020B0604020202020204" pitchFamily="34" charset="0"/>
              </a:defRPr>
            </a:lvl8pPr>
            <a:lvl9pPr marL="3886200" indent="-228600" eaLnBrk="0" fontAlgn="base" hangingPunct="0">
              <a:spcBef>
                <a:spcPct val="50000"/>
              </a:spcBef>
              <a:spcAft>
                <a:spcPct val="0"/>
              </a:spcAft>
              <a:defRPr sz="2400" i="1">
                <a:solidFill>
                  <a:srgbClr val="010066"/>
                </a:solidFill>
                <a:latin typeface="Arial" panose="020B0604020202020204" pitchFamily="34" charset="0"/>
              </a:defRPr>
            </a:lvl9pPr>
          </a:lstStyle>
          <a:p>
            <a:pPr eaLnBrk="1" hangingPunct="1">
              <a:spcBef>
                <a:spcPct val="0"/>
              </a:spcBef>
            </a:pPr>
            <a:r>
              <a:rPr lang="en-GB" altLang="en-US" i="0"/>
              <a:t>The production of plant clones can occur at any time of the year. </a:t>
            </a:r>
            <a:endParaRPr lang="en-US" altLang="en-US" i="0"/>
          </a:p>
        </p:txBody>
      </p:sp>
      <p:pic>
        <p:nvPicPr>
          <p:cNvPr id="22534" name="Picture 11" descr="plants-cl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2346325"/>
            <a:ext cx="37623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833" name="Picture 17"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7318"/>
                                        </p:tgtEl>
                                        <p:attrNameLst>
                                          <p:attrName>style.visibility</p:attrName>
                                        </p:attrNameLst>
                                      </p:cBhvr>
                                      <p:to>
                                        <p:strVal val="visible"/>
                                      </p:to>
                                    </p:set>
                                    <p:animEffect transition="in" filter="dissolve">
                                      <p:cBhvr>
                                        <p:cTn id="7" dur="500"/>
                                        <p:tgtEl>
                                          <p:spTgt spid="1037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7319"/>
                                        </p:tgtEl>
                                        <p:attrNameLst>
                                          <p:attrName>style.visibility</p:attrName>
                                        </p:attrNameLst>
                                      </p:cBhvr>
                                      <p:to>
                                        <p:strVal val="visible"/>
                                      </p:to>
                                    </p:set>
                                    <p:animEffect transition="in" filter="dissolve">
                                      <p:cBhvr>
                                        <p:cTn id="12" dur="500"/>
                                        <p:tgtEl>
                                          <p:spTgt spid="1037319"/>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0833"/>
                                        </p:tgtEl>
                                        <p:attrNameLst>
                                          <p:attrName>style.visibility</p:attrName>
                                        </p:attrNameLst>
                                      </p:cBhvr>
                                      <p:to>
                                        <p:strVal val="visible"/>
                                      </p:to>
                                    </p:set>
                                    <p:animEffect transition="in" filter="dissolve">
                                      <p:cBhvr>
                                        <p:cTn id="16" dur="500"/>
                                        <p:tgtEl>
                                          <p:spTgt spid="930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8" grpId="0"/>
      <p:bldP spid="10373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Tissue culture</a:t>
            </a:r>
            <a:endParaRPr lang="en-US" altLang="en-US" smtClean="0"/>
          </a:p>
        </p:txBody>
      </p:sp>
      <p:pic>
        <p:nvPicPr>
          <p:cNvPr id="24579" name="Picture 6"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7"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ShockwaveFlash1JPG" descr="genetech1_staticsequence_tiss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4583" name="ShockwaveFlash11" r:id="rId2" imgW="8699400" imgH="5308560"/>
        </mc:Choice>
        <mc:Fallback>
          <p:control name="ShockwaveFlash11" r:id="rId2" imgW="8699400" imgH="5308560">
            <p:pic>
              <p:nvPicPr>
                <p:cNvPr id="24581" name="ShockwaveFlash1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1"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29740</TotalTime>
  <Words>2825</Words>
  <Application>Microsoft Office PowerPoint</Application>
  <PresentationFormat>On-screen Show (4:3)</PresentationFormat>
  <Paragraphs>298</Paragraphs>
  <Slides>42</Slides>
  <Notes>41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42</vt:i4>
      </vt:variant>
    </vt:vector>
  </HeadingPairs>
  <TitlesOfParts>
    <vt:vector size="51" baseType="lpstr">
      <vt:lpstr>Arial</vt:lpstr>
      <vt:lpstr>Wingdings</vt:lpstr>
      <vt:lpstr>Symbol</vt:lpstr>
      <vt:lpstr>Default Design</vt:lpstr>
      <vt:lpstr>Custom Design</vt:lpstr>
      <vt:lpstr>1_Custom Design</vt:lpstr>
      <vt:lpstr>2_Custom Design</vt:lpstr>
      <vt:lpstr>3_Custom Design</vt:lpstr>
      <vt:lpstr>1_Default Design</vt:lpstr>
      <vt:lpstr>PowerPoint Presentation</vt:lpstr>
      <vt:lpstr>PowerPoint Presentation</vt:lpstr>
      <vt:lpstr>What is cloning?</vt:lpstr>
      <vt:lpstr>Why clone organisms?</vt:lpstr>
      <vt:lpstr>Producing animal clones</vt:lpstr>
      <vt:lpstr>Somatic cell nuclear transfer</vt:lpstr>
      <vt:lpstr>Natural clones in plants</vt:lpstr>
      <vt:lpstr>Large scale cloning of plants</vt:lpstr>
      <vt:lpstr>Tissue culture</vt:lpstr>
      <vt:lpstr>Producing plant clones</vt:lpstr>
      <vt:lpstr>Disadvantages of reproductive cloning</vt:lpstr>
      <vt:lpstr>Disadvantages of reproductive cloning</vt:lpstr>
      <vt:lpstr>Therapeutic cloning</vt:lpstr>
      <vt:lpstr>Adult stem cells</vt:lpstr>
      <vt:lpstr>Take a vote: therapeutic cloning</vt:lpstr>
      <vt:lpstr>PowerPoint Presentation</vt:lpstr>
      <vt:lpstr>How is genetic engineering useful?</vt:lpstr>
      <vt:lpstr>Recombinant technology</vt:lpstr>
      <vt:lpstr>Producing DNA copies from mRNA</vt:lpstr>
      <vt:lpstr>Producing DNA copies by cutting DNA</vt:lpstr>
      <vt:lpstr>Which process?</vt:lpstr>
      <vt:lpstr>Bacterial conjugation</vt:lpstr>
      <vt:lpstr>Recombinant bacteria</vt:lpstr>
      <vt:lpstr>Other genetic markers</vt:lpstr>
      <vt:lpstr>Viruses as vectors</vt:lpstr>
      <vt:lpstr>Enzymes in genetic technology</vt:lpstr>
      <vt:lpstr>Genetic engineering: true or false?</vt:lpstr>
      <vt:lpstr>PowerPoint Presentation</vt:lpstr>
      <vt:lpstr>Using technology to modify organisms</vt:lpstr>
      <vt:lpstr>Types of GM crops</vt:lpstr>
      <vt:lpstr>Golden Rice</vt:lpstr>
      <vt:lpstr>The production of Golden Rice</vt:lpstr>
      <vt:lpstr>Using genetically modified bacteria</vt:lpstr>
      <vt:lpstr>Production of drugs</vt:lpstr>
      <vt:lpstr>Xenotransplantation</vt:lpstr>
      <vt:lpstr>The GM debate</vt:lpstr>
      <vt:lpstr>Opinions on GM organisms</vt:lpstr>
      <vt:lpstr>Genetic modification: you vote</vt:lpstr>
      <vt:lpstr>PowerPoint Presentation</vt:lpstr>
      <vt:lpstr>Glossary</vt:lpstr>
      <vt:lpstr>What’s the keyword?</vt:lpstr>
      <vt:lpstr>Multiple-choice quiz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Technologies</dc:title>
  <dc:subject>A2 Biology</dc:subject>
  <dc:creator>Boardworks Ltd</dc:creator>
  <cp:lastModifiedBy>Seran Bradley</cp:lastModifiedBy>
  <cp:revision>976</cp:revision>
  <dcterms:created xsi:type="dcterms:W3CDTF">2003-09-13T07:39:42Z</dcterms:created>
  <dcterms:modified xsi:type="dcterms:W3CDTF">2017-06-05T13:36:36Z</dcterms:modified>
</cp:coreProperties>
</file>