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60" r:id="rId6"/>
    <p:sldId id="261" r:id="rId7"/>
    <p:sldId id="262" r:id="rId8"/>
    <p:sldId id="264" r:id="rId9"/>
    <p:sldId id="269" r:id="rId10"/>
    <p:sldId id="270" r:id="rId11"/>
    <p:sldId id="271" r:id="rId12"/>
    <p:sldId id="265" r:id="rId13"/>
    <p:sldId id="268" r:id="rId14"/>
    <p:sldId id="272" r:id="rId15"/>
    <p:sldId id="273" r:id="rId16"/>
    <p:sldId id="274" r:id="rId17"/>
    <p:sldId id="275" r:id="rId18"/>
    <p:sldId id="276"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E7B326-16A0-4428-9BCA-073D914AF8DC}" type="datetimeFigureOut">
              <a:rPr lang="en-GB" smtClean="0"/>
              <a:t>16/03/2016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A24A46-DF45-48C5-82CB-8A869B8FABCF}" type="slidenum">
              <a:rPr lang="en-GB" smtClean="0"/>
              <a:t>‹#›</a:t>
            </a:fld>
            <a:endParaRPr lang="en-GB" dirty="0"/>
          </a:p>
        </p:txBody>
      </p:sp>
    </p:spTree>
    <p:extLst>
      <p:ext uri="{BB962C8B-B14F-4D97-AF65-F5344CB8AC3E}">
        <p14:creationId xmlns:p14="http://schemas.microsoft.com/office/powerpoint/2010/main" val="290007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E7B326-16A0-4428-9BCA-073D914AF8DC}" type="datetimeFigureOut">
              <a:rPr lang="en-GB" smtClean="0"/>
              <a:t>16/03/2016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A24A46-DF45-48C5-82CB-8A869B8FABCF}" type="slidenum">
              <a:rPr lang="en-GB" smtClean="0"/>
              <a:t>‹#›</a:t>
            </a:fld>
            <a:endParaRPr lang="en-GB" dirty="0"/>
          </a:p>
        </p:txBody>
      </p:sp>
    </p:spTree>
    <p:extLst>
      <p:ext uri="{BB962C8B-B14F-4D97-AF65-F5344CB8AC3E}">
        <p14:creationId xmlns:p14="http://schemas.microsoft.com/office/powerpoint/2010/main" val="3812711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E7B326-16A0-4428-9BCA-073D914AF8DC}" type="datetimeFigureOut">
              <a:rPr lang="en-GB" smtClean="0"/>
              <a:t>16/03/2016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A24A46-DF45-48C5-82CB-8A869B8FABCF}" type="slidenum">
              <a:rPr lang="en-GB" smtClean="0"/>
              <a:t>‹#›</a:t>
            </a:fld>
            <a:endParaRPr lang="en-GB" dirty="0"/>
          </a:p>
        </p:txBody>
      </p:sp>
    </p:spTree>
    <p:extLst>
      <p:ext uri="{BB962C8B-B14F-4D97-AF65-F5344CB8AC3E}">
        <p14:creationId xmlns:p14="http://schemas.microsoft.com/office/powerpoint/2010/main" val="95556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E7B326-16A0-4428-9BCA-073D914AF8DC}" type="datetimeFigureOut">
              <a:rPr lang="en-GB" smtClean="0"/>
              <a:t>16/03/2016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A24A46-DF45-48C5-82CB-8A869B8FABCF}" type="slidenum">
              <a:rPr lang="en-GB" smtClean="0"/>
              <a:t>‹#›</a:t>
            </a:fld>
            <a:endParaRPr lang="en-GB" dirty="0"/>
          </a:p>
        </p:txBody>
      </p:sp>
    </p:spTree>
    <p:extLst>
      <p:ext uri="{BB962C8B-B14F-4D97-AF65-F5344CB8AC3E}">
        <p14:creationId xmlns:p14="http://schemas.microsoft.com/office/powerpoint/2010/main" val="118792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E7B326-16A0-4428-9BCA-073D914AF8DC}" type="datetimeFigureOut">
              <a:rPr lang="en-GB" smtClean="0"/>
              <a:t>16/03/2016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A24A46-DF45-48C5-82CB-8A869B8FABCF}" type="slidenum">
              <a:rPr lang="en-GB" smtClean="0"/>
              <a:t>‹#›</a:t>
            </a:fld>
            <a:endParaRPr lang="en-GB" dirty="0"/>
          </a:p>
        </p:txBody>
      </p:sp>
    </p:spTree>
    <p:extLst>
      <p:ext uri="{BB962C8B-B14F-4D97-AF65-F5344CB8AC3E}">
        <p14:creationId xmlns:p14="http://schemas.microsoft.com/office/powerpoint/2010/main" val="191909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E7B326-16A0-4428-9BCA-073D914AF8DC}" type="datetimeFigureOut">
              <a:rPr lang="en-GB" smtClean="0"/>
              <a:t>16/03/2016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5A24A46-DF45-48C5-82CB-8A869B8FABCF}" type="slidenum">
              <a:rPr lang="en-GB" smtClean="0"/>
              <a:t>‹#›</a:t>
            </a:fld>
            <a:endParaRPr lang="en-GB" dirty="0"/>
          </a:p>
        </p:txBody>
      </p:sp>
    </p:spTree>
    <p:extLst>
      <p:ext uri="{BB962C8B-B14F-4D97-AF65-F5344CB8AC3E}">
        <p14:creationId xmlns:p14="http://schemas.microsoft.com/office/powerpoint/2010/main" val="411508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E7B326-16A0-4428-9BCA-073D914AF8DC}" type="datetimeFigureOut">
              <a:rPr lang="en-GB" smtClean="0"/>
              <a:t>16/03/2016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5A24A46-DF45-48C5-82CB-8A869B8FABCF}" type="slidenum">
              <a:rPr lang="en-GB" smtClean="0"/>
              <a:t>‹#›</a:t>
            </a:fld>
            <a:endParaRPr lang="en-GB" dirty="0"/>
          </a:p>
        </p:txBody>
      </p:sp>
    </p:spTree>
    <p:extLst>
      <p:ext uri="{BB962C8B-B14F-4D97-AF65-F5344CB8AC3E}">
        <p14:creationId xmlns:p14="http://schemas.microsoft.com/office/powerpoint/2010/main" val="68533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E7B326-16A0-4428-9BCA-073D914AF8DC}" type="datetimeFigureOut">
              <a:rPr lang="en-GB" smtClean="0"/>
              <a:t>16/03/2016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5A24A46-DF45-48C5-82CB-8A869B8FABCF}" type="slidenum">
              <a:rPr lang="en-GB" smtClean="0"/>
              <a:t>‹#›</a:t>
            </a:fld>
            <a:endParaRPr lang="en-GB" dirty="0"/>
          </a:p>
        </p:txBody>
      </p:sp>
    </p:spTree>
    <p:extLst>
      <p:ext uri="{BB962C8B-B14F-4D97-AF65-F5344CB8AC3E}">
        <p14:creationId xmlns:p14="http://schemas.microsoft.com/office/powerpoint/2010/main" val="239992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7B326-16A0-4428-9BCA-073D914AF8DC}" type="datetimeFigureOut">
              <a:rPr lang="en-GB" smtClean="0"/>
              <a:t>16/03/2016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5A24A46-DF45-48C5-82CB-8A869B8FABCF}" type="slidenum">
              <a:rPr lang="en-GB" smtClean="0"/>
              <a:t>‹#›</a:t>
            </a:fld>
            <a:endParaRPr lang="en-GB" dirty="0"/>
          </a:p>
        </p:txBody>
      </p:sp>
    </p:spTree>
    <p:extLst>
      <p:ext uri="{BB962C8B-B14F-4D97-AF65-F5344CB8AC3E}">
        <p14:creationId xmlns:p14="http://schemas.microsoft.com/office/powerpoint/2010/main" val="245432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E7B326-16A0-4428-9BCA-073D914AF8DC}" type="datetimeFigureOut">
              <a:rPr lang="en-GB" smtClean="0"/>
              <a:t>16/03/2016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5A24A46-DF45-48C5-82CB-8A869B8FABCF}" type="slidenum">
              <a:rPr lang="en-GB" smtClean="0"/>
              <a:t>‹#›</a:t>
            </a:fld>
            <a:endParaRPr lang="en-GB" dirty="0"/>
          </a:p>
        </p:txBody>
      </p:sp>
    </p:spTree>
    <p:extLst>
      <p:ext uri="{BB962C8B-B14F-4D97-AF65-F5344CB8AC3E}">
        <p14:creationId xmlns:p14="http://schemas.microsoft.com/office/powerpoint/2010/main" val="425944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E7B326-16A0-4428-9BCA-073D914AF8DC}" type="datetimeFigureOut">
              <a:rPr lang="en-GB" smtClean="0"/>
              <a:t>16/03/2016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5A24A46-DF45-48C5-82CB-8A869B8FABCF}" type="slidenum">
              <a:rPr lang="en-GB" smtClean="0"/>
              <a:t>‹#›</a:t>
            </a:fld>
            <a:endParaRPr lang="en-GB" dirty="0"/>
          </a:p>
        </p:txBody>
      </p:sp>
    </p:spTree>
    <p:extLst>
      <p:ext uri="{BB962C8B-B14F-4D97-AF65-F5344CB8AC3E}">
        <p14:creationId xmlns:p14="http://schemas.microsoft.com/office/powerpoint/2010/main" val="76783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7B326-16A0-4428-9BCA-073D914AF8DC}" type="datetimeFigureOut">
              <a:rPr lang="en-GB" smtClean="0"/>
              <a:t>16/03/2016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24A46-DF45-48C5-82CB-8A869B8FABCF}" type="slidenum">
              <a:rPr lang="en-GB" smtClean="0"/>
              <a:t>‹#›</a:t>
            </a:fld>
            <a:endParaRPr lang="en-GB" dirty="0"/>
          </a:p>
        </p:txBody>
      </p:sp>
    </p:spTree>
    <p:extLst>
      <p:ext uri="{BB962C8B-B14F-4D97-AF65-F5344CB8AC3E}">
        <p14:creationId xmlns:p14="http://schemas.microsoft.com/office/powerpoint/2010/main" val="718476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Haemoglobin</a:t>
            </a:r>
            <a:endParaRPr lang="en-GB" dirty="0"/>
          </a:p>
        </p:txBody>
      </p:sp>
    </p:spTree>
    <p:extLst>
      <p:ext uri="{BB962C8B-B14F-4D97-AF65-F5344CB8AC3E}">
        <p14:creationId xmlns:p14="http://schemas.microsoft.com/office/powerpoint/2010/main" val="2747358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terms for your glossary</a:t>
            </a:r>
            <a:endParaRPr lang="en-GB" dirty="0"/>
          </a:p>
        </p:txBody>
      </p:sp>
      <p:sp>
        <p:nvSpPr>
          <p:cNvPr id="3" name="Content Placeholder 2"/>
          <p:cNvSpPr>
            <a:spLocks noGrp="1"/>
          </p:cNvSpPr>
          <p:nvPr>
            <p:ph idx="1"/>
          </p:nvPr>
        </p:nvSpPr>
        <p:spPr/>
        <p:txBody>
          <a:bodyPr/>
          <a:lstStyle/>
          <a:p>
            <a:r>
              <a:rPr lang="en-GB" dirty="0" smtClean="0"/>
              <a:t>Affinity </a:t>
            </a:r>
          </a:p>
          <a:p>
            <a:r>
              <a:rPr lang="en-GB" dirty="0" smtClean="0"/>
              <a:t>Saturation </a:t>
            </a:r>
          </a:p>
          <a:p>
            <a:r>
              <a:rPr lang="en-GB" dirty="0" smtClean="0"/>
              <a:t>Partial pressure </a:t>
            </a:r>
          </a:p>
          <a:p>
            <a:r>
              <a:rPr lang="en-GB" dirty="0" smtClean="0"/>
              <a:t>Loading / association</a:t>
            </a:r>
          </a:p>
          <a:p>
            <a:r>
              <a:rPr lang="en-GB" dirty="0" smtClean="0"/>
              <a:t>Unloading / dissociation</a:t>
            </a:r>
          </a:p>
          <a:p>
            <a:endParaRPr lang="en-GB" dirty="0" smtClean="0"/>
          </a:p>
          <a:p>
            <a:endParaRPr lang="en-GB" dirty="0"/>
          </a:p>
        </p:txBody>
      </p:sp>
    </p:spTree>
    <p:extLst>
      <p:ext uri="{BB962C8B-B14F-4D97-AF65-F5344CB8AC3E}">
        <p14:creationId xmlns:p14="http://schemas.microsoft.com/office/powerpoint/2010/main" val="1500516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47" y="702219"/>
            <a:ext cx="7886700" cy="4351338"/>
          </a:xfrm>
        </p:spPr>
        <p:txBody>
          <a:bodyPr>
            <a:noAutofit/>
          </a:bodyPr>
          <a:lstStyle/>
          <a:p>
            <a:r>
              <a:rPr lang="en-GB" sz="3200" b="1" dirty="0" smtClean="0"/>
              <a:t>Partial Pressure of O</a:t>
            </a:r>
            <a:r>
              <a:rPr lang="en-GB" sz="3200" b="1" baseline="-25000" dirty="0" smtClean="0"/>
              <a:t>2</a:t>
            </a:r>
            <a:r>
              <a:rPr lang="en-GB" sz="3200" b="1" dirty="0" smtClean="0"/>
              <a:t>:</a:t>
            </a:r>
            <a:r>
              <a:rPr lang="en-GB" sz="3200" dirty="0" smtClean="0"/>
              <a:t> The partial pressure of oxygen (pO</a:t>
            </a:r>
            <a:r>
              <a:rPr lang="en-GB" sz="3200" baseline="-25000" dirty="0" smtClean="0"/>
              <a:t>2</a:t>
            </a:r>
            <a:r>
              <a:rPr lang="en-GB" sz="3200" dirty="0" smtClean="0"/>
              <a:t>) is a measure of oxygen concentration. pO</a:t>
            </a:r>
            <a:r>
              <a:rPr lang="en-GB" sz="3200" baseline="-25000" dirty="0" smtClean="0"/>
              <a:t>2</a:t>
            </a:r>
            <a:r>
              <a:rPr lang="en-GB" sz="3200" dirty="0" smtClean="0"/>
              <a:t> will be high in the lungs, and lower in body tissues such as muscle.</a:t>
            </a:r>
          </a:p>
          <a:p>
            <a:endParaRPr lang="en-GB" sz="3200" dirty="0" smtClean="0"/>
          </a:p>
          <a:p>
            <a:r>
              <a:rPr lang="en-GB" sz="3200" dirty="0" smtClean="0"/>
              <a:t>Haemoglobin's </a:t>
            </a:r>
            <a:r>
              <a:rPr lang="en-GB" sz="3200" b="1" u="sng" dirty="0" smtClean="0"/>
              <a:t>affinity</a:t>
            </a:r>
            <a:r>
              <a:rPr lang="en-GB" sz="3200" dirty="0" smtClean="0"/>
              <a:t> for oxygen depends on the pO</a:t>
            </a:r>
            <a:r>
              <a:rPr lang="en-GB" sz="3200" baseline="-25000" dirty="0" smtClean="0"/>
              <a:t>2</a:t>
            </a:r>
            <a:r>
              <a:rPr lang="en-GB" sz="3200" dirty="0" smtClean="0"/>
              <a:t>. Oxygen combines with haemoglobin to form </a:t>
            </a:r>
            <a:r>
              <a:rPr lang="en-GB" sz="3200" dirty="0" err="1" smtClean="0"/>
              <a:t>oxyhaemoglobin</a:t>
            </a:r>
            <a:r>
              <a:rPr lang="en-GB" sz="3200" dirty="0" smtClean="0"/>
              <a:t> where there's a high pO</a:t>
            </a:r>
            <a:r>
              <a:rPr lang="en-GB" sz="3200" baseline="-25000" dirty="0" smtClean="0"/>
              <a:t>2</a:t>
            </a:r>
            <a:r>
              <a:rPr lang="en-GB" sz="3200" dirty="0" smtClean="0"/>
              <a:t>, and </a:t>
            </a:r>
            <a:r>
              <a:rPr lang="en-GB" sz="3200" dirty="0" err="1" smtClean="0"/>
              <a:t>oxyhaemoglobin</a:t>
            </a:r>
            <a:r>
              <a:rPr lang="en-GB" sz="3200" dirty="0" smtClean="0"/>
              <a:t> breaks down to haemoglobin and oxygen where there's a lower pO</a:t>
            </a:r>
            <a:r>
              <a:rPr lang="en-GB" sz="3200" baseline="-25000" dirty="0" smtClean="0"/>
              <a:t>2</a:t>
            </a:r>
            <a:r>
              <a:rPr lang="en-GB" sz="3200" dirty="0" smtClean="0"/>
              <a:t>.</a:t>
            </a:r>
          </a:p>
          <a:p>
            <a:pPr>
              <a:buNone/>
            </a:pPr>
            <a:endParaRPr lang="en-GB" sz="3200" dirty="0"/>
          </a:p>
        </p:txBody>
      </p:sp>
    </p:spTree>
    <p:extLst>
      <p:ext uri="{BB962C8B-B14F-4D97-AF65-F5344CB8AC3E}">
        <p14:creationId xmlns:p14="http://schemas.microsoft.com/office/powerpoint/2010/main" val="3157173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Knowledge Check</a:t>
            </a:r>
            <a:endParaRPr lang="en-GB"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GB" sz="3200" dirty="0" smtClean="0"/>
              <a:t>There </a:t>
            </a:r>
            <a:r>
              <a:rPr lang="en-GB" sz="3200" dirty="0"/>
              <a:t>is less oxygen at high altitudes than at sea level. People living at high altitudes have more red blood cells than people living at sea level. Explain the advantage of this to people living at high altitude. (2)</a:t>
            </a:r>
          </a:p>
          <a:p>
            <a:endParaRPr lang="en-GB" sz="3200" dirty="0"/>
          </a:p>
        </p:txBody>
      </p:sp>
    </p:spTree>
    <p:extLst>
      <p:ext uri="{BB962C8B-B14F-4D97-AF65-F5344CB8AC3E}">
        <p14:creationId xmlns:p14="http://schemas.microsoft.com/office/powerpoint/2010/main" val="2805957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78823"/>
            <a:ext cx="7886700" cy="5798140"/>
          </a:xfrm>
        </p:spPr>
        <p:txBody>
          <a:bodyPr>
            <a:normAutofit/>
          </a:bodyPr>
          <a:lstStyle/>
          <a:p>
            <a:pPr marL="514350" lvl="0" indent="-514350">
              <a:buFont typeface="+mj-lt"/>
              <a:buAutoNum type="arabicPeriod"/>
            </a:pPr>
            <a:r>
              <a:rPr lang="en-GB" dirty="0" smtClean="0"/>
              <a:t>There </a:t>
            </a:r>
            <a:r>
              <a:rPr lang="en-GB" dirty="0"/>
              <a:t>is less oxygen at high altitudes than at sea level. People living at high altitudes have more red blood cells than people living at sea level. Explain the advantage of this to people living at high altitude. (</a:t>
            </a:r>
            <a:r>
              <a:rPr lang="en-GB" dirty="0" smtClean="0"/>
              <a:t>2)</a:t>
            </a:r>
          </a:p>
          <a:p>
            <a:pPr marL="971550" lvl="1" indent="-514350">
              <a:buFont typeface="+mj-lt"/>
              <a:buAutoNum type="arabicPeriod"/>
            </a:pPr>
            <a:r>
              <a:rPr lang="en-GB" sz="3600" dirty="0" smtClean="0"/>
              <a:t>More haemoglobin;</a:t>
            </a:r>
          </a:p>
          <a:p>
            <a:pPr marL="971550" lvl="1" indent="-514350">
              <a:buFont typeface="+mj-lt"/>
              <a:buAutoNum type="arabicPeriod"/>
            </a:pPr>
            <a:r>
              <a:rPr lang="en-GB" sz="3600" dirty="0" smtClean="0"/>
              <a:t>So </a:t>
            </a:r>
            <a:r>
              <a:rPr lang="en-GB" sz="3600" dirty="0"/>
              <a:t>can load/pick up more oxygen (in the lungs);</a:t>
            </a:r>
          </a:p>
          <a:p>
            <a:endParaRPr lang="en-GB" sz="3200" dirty="0"/>
          </a:p>
        </p:txBody>
      </p:sp>
    </p:spTree>
    <p:extLst>
      <p:ext uri="{BB962C8B-B14F-4D97-AF65-F5344CB8AC3E}">
        <p14:creationId xmlns:p14="http://schemas.microsoft.com/office/powerpoint/2010/main" val="832949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935163"/>
          <a:ext cx="8229600" cy="42062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endParaRPr lang="en-GB" sz="3600" dirty="0"/>
                    </a:p>
                  </a:txBody>
                  <a:tcPr/>
                </a:tc>
                <a:tc>
                  <a:txBody>
                    <a:bodyPr/>
                    <a:lstStyle/>
                    <a:p>
                      <a:r>
                        <a:rPr lang="en-GB" sz="3600" dirty="0" smtClean="0"/>
                        <a:t>Lungs</a:t>
                      </a:r>
                      <a:endParaRPr lang="en-GB" sz="3600" dirty="0"/>
                    </a:p>
                  </a:txBody>
                  <a:tcPr/>
                </a:tc>
                <a:tc>
                  <a:txBody>
                    <a:bodyPr/>
                    <a:lstStyle/>
                    <a:p>
                      <a:r>
                        <a:rPr lang="en-GB" sz="3600" dirty="0" smtClean="0"/>
                        <a:t>Tissues</a:t>
                      </a:r>
                      <a:endParaRPr lang="en-GB" sz="3600" dirty="0"/>
                    </a:p>
                  </a:txBody>
                  <a:tcPr/>
                </a:tc>
                <a:extLst>
                  <a:ext uri="{0D108BD9-81ED-4DB2-BD59-A6C34878D82A}">
                    <a16:rowId xmlns:a16="http://schemas.microsoft.com/office/drawing/2014/main" xmlns="" val="10000"/>
                  </a:ext>
                </a:extLst>
              </a:tr>
              <a:tr h="370840">
                <a:tc>
                  <a:txBody>
                    <a:bodyPr/>
                    <a:lstStyle/>
                    <a:p>
                      <a:r>
                        <a:rPr lang="en-GB" sz="3600" dirty="0" smtClean="0"/>
                        <a:t>Partial</a:t>
                      </a:r>
                      <a:r>
                        <a:rPr lang="en-GB" sz="3600" baseline="0" dirty="0" smtClean="0"/>
                        <a:t> pressure of O2</a:t>
                      </a:r>
                      <a:endParaRPr lang="en-GB" sz="3600" dirty="0"/>
                    </a:p>
                  </a:txBody>
                  <a:tcPr/>
                </a:tc>
                <a:tc>
                  <a:txBody>
                    <a:bodyPr/>
                    <a:lstStyle/>
                    <a:p>
                      <a:endParaRPr lang="en-GB" sz="3600" dirty="0"/>
                    </a:p>
                  </a:txBody>
                  <a:tcPr/>
                </a:tc>
                <a:tc>
                  <a:txBody>
                    <a:bodyPr/>
                    <a:lstStyle/>
                    <a:p>
                      <a:endParaRPr lang="en-GB" sz="3600" dirty="0"/>
                    </a:p>
                  </a:txBody>
                  <a:tcPr/>
                </a:tc>
                <a:extLst>
                  <a:ext uri="{0D108BD9-81ED-4DB2-BD59-A6C34878D82A}">
                    <a16:rowId xmlns:a16="http://schemas.microsoft.com/office/drawing/2014/main" xmlns="" val="10001"/>
                  </a:ext>
                </a:extLst>
              </a:tr>
              <a:tr h="370840">
                <a:tc>
                  <a:txBody>
                    <a:bodyPr/>
                    <a:lstStyle/>
                    <a:p>
                      <a:r>
                        <a:rPr lang="en-GB" sz="3600" dirty="0" err="1" smtClean="0"/>
                        <a:t>Hb</a:t>
                      </a:r>
                      <a:r>
                        <a:rPr lang="en-GB" sz="3600" dirty="0" smtClean="0"/>
                        <a:t> affinity for O2</a:t>
                      </a:r>
                      <a:endParaRPr lang="en-GB" sz="3600" dirty="0"/>
                    </a:p>
                  </a:txBody>
                  <a:tcPr/>
                </a:tc>
                <a:tc>
                  <a:txBody>
                    <a:bodyPr/>
                    <a:lstStyle/>
                    <a:p>
                      <a:endParaRPr lang="en-GB" sz="3600" dirty="0"/>
                    </a:p>
                  </a:txBody>
                  <a:tcPr/>
                </a:tc>
                <a:tc>
                  <a:txBody>
                    <a:bodyPr/>
                    <a:lstStyle/>
                    <a:p>
                      <a:endParaRPr lang="en-GB" sz="3600" dirty="0"/>
                    </a:p>
                  </a:txBody>
                  <a:tcPr/>
                </a:tc>
                <a:extLst>
                  <a:ext uri="{0D108BD9-81ED-4DB2-BD59-A6C34878D82A}">
                    <a16:rowId xmlns:a16="http://schemas.microsoft.com/office/drawing/2014/main" xmlns="" val="10002"/>
                  </a:ext>
                </a:extLst>
              </a:tr>
              <a:tr h="370840">
                <a:tc>
                  <a:txBody>
                    <a:bodyPr/>
                    <a:lstStyle/>
                    <a:p>
                      <a:r>
                        <a:rPr lang="en-GB" sz="3600" dirty="0" err="1" smtClean="0"/>
                        <a:t>Hb</a:t>
                      </a:r>
                      <a:r>
                        <a:rPr lang="en-GB" sz="3600" dirty="0" smtClean="0"/>
                        <a:t> </a:t>
                      </a:r>
                      <a:r>
                        <a:rPr lang="en-GB" sz="3600" dirty="0" err="1" smtClean="0"/>
                        <a:t>satuartion</a:t>
                      </a:r>
                      <a:r>
                        <a:rPr lang="en-GB" sz="3600" dirty="0" smtClean="0"/>
                        <a:t> </a:t>
                      </a:r>
                      <a:endParaRPr lang="en-GB" sz="3600" dirty="0"/>
                    </a:p>
                  </a:txBody>
                  <a:tcPr/>
                </a:tc>
                <a:tc>
                  <a:txBody>
                    <a:bodyPr/>
                    <a:lstStyle/>
                    <a:p>
                      <a:endParaRPr lang="en-GB" sz="3600" dirty="0"/>
                    </a:p>
                  </a:txBody>
                  <a:tcPr/>
                </a:tc>
                <a:tc>
                  <a:txBody>
                    <a:bodyPr/>
                    <a:lstStyle/>
                    <a:p>
                      <a:endParaRPr lang="en-GB" sz="36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37654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935163"/>
          <a:ext cx="8229600" cy="42062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endParaRPr lang="en-GB" sz="3600" dirty="0"/>
                    </a:p>
                  </a:txBody>
                  <a:tcPr/>
                </a:tc>
                <a:tc>
                  <a:txBody>
                    <a:bodyPr/>
                    <a:lstStyle/>
                    <a:p>
                      <a:r>
                        <a:rPr lang="en-GB" sz="3600" dirty="0" smtClean="0"/>
                        <a:t>Lungs</a:t>
                      </a:r>
                      <a:endParaRPr lang="en-GB" sz="3600" dirty="0"/>
                    </a:p>
                  </a:txBody>
                  <a:tcPr/>
                </a:tc>
                <a:tc>
                  <a:txBody>
                    <a:bodyPr/>
                    <a:lstStyle/>
                    <a:p>
                      <a:r>
                        <a:rPr lang="en-GB" sz="3600" dirty="0" smtClean="0"/>
                        <a:t>Tissues</a:t>
                      </a:r>
                      <a:endParaRPr lang="en-GB" sz="3600" dirty="0"/>
                    </a:p>
                  </a:txBody>
                  <a:tcPr/>
                </a:tc>
                <a:extLst>
                  <a:ext uri="{0D108BD9-81ED-4DB2-BD59-A6C34878D82A}">
                    <a16:rowId xmlns:a16="http://schemas.microsoft.com/office/drawing/2014/main" xmlns="" val="10000"/>
                  </a:ext>
                </a:extLst>
              </a:tr>
              <a:tr h="370840">
                <a:tc>
                  <a:txBody>
                    <a:bodyPr/>
                    <a:lstStyle/>
                    <a:p>
                      <a:r>
                        <a:rPr lang="en-GB" sz="3600" dirty="0" smtClean="0"/>
                        <a:t>Partial</a:t>
                      </a:r>
                      <a:r>
                        <a:rPr lang="en-GB" sz="3600" baseline="0" dirty="0" smtClean="0"/>
                        <a:t> pressure of O2</a:t>
                      </a:r>
                      <a:endParaRPr lang="en-GB" sz="3600" dirty="0"/>
                    </a:p>
                  </a:txBody>
                  <a:tcPr/>
                </a:tc>
                <a:tc>
                  <a:txBody>
                    <a:bodyPr/>
                    <a:lstStyle/>
                    <a:p>
                      <a:r>
                        <a:rPr lang="en-GB" sz="3600" dirty="0" smtClean="0"/>
                        <a:t>High</a:t>
                      </a:r>
                      <a:endParaRPr lang="en-GB" sz="3600" dirty="0"/>
                    </a:p>
                  </a:txBody>
                  <a:tcPr/>
                </a:tc>
                <a:tc>
                  <a:txBody>
                    <a:bodyPr/>
                    <a:lstStyle/>
                    <a:p>
                      <a:r>
                        <a:rPr lang="en-GB" sz="3600" dirty="0" smtClean="0"/>
                        <a:t>Low</a:t>
                      </a:r>
                      <a:endParaRPr lang="en-GB" sz="3600" dirty="0"/>
                    </a:p>
                  </a:txBody>
                  <a:tcPr/>
                </a:tc>
                <a:extLst>
                  <a:ext uri="{0D108BD9-81ED-4DB2-BD59-A6C34878D82A}">
                    <a16:rowId xmlns:a16="http://schemas.microsoft.com/office/drawing/2014/main" xmlns="" val="10001"/>
                  </a:ext>
                </a:extLst>
              </a:tr>
              <a:tr h="370840">
                <a:tc>
                  <a:txBody>
                    <a:bodyPr/>
                    <a:lstStyle/>
                    <a:p>
                      <a:r>
                        <a:rPr lang="en-GB" sz="3600" dirty="0" err="1" smtClean="0"/>
                        <a:t>Hb</a:t>
                      </a:r>
                      <a:r>
                        <a:rPr lang="en-GB" sz="3600" dirty="0" smtClean="0"/>
                        <a:t> affinity for O2</a:t>
                      </a:r>
                      <a:endParaRPr lang="en-GB" sz="3600" dirty="0"/>
                    </a:p>
                  </a:txBody>
                  <a:tcPr/>
                </a:tc>
                <a:tc>
                  <a:txBody>
                    <a:bodyPr/>
                    <a:lstStyle/>
                    <a:p>
                      <a:r>
                        <a:rPr lang="en-GB" sz="3600" dirty="0" smtClean="0"/>
                        <a:t>High</a:t>
                      </a:r>
                      <a:endParaRPr lang="en-GB" sz="3600" dirty="0"/>
                    </a:p>
                  </a:txBody>
                  <a:tcPr/>
                </a:tc>
                <a:tc>
                  <a:txBody>
                    <a:bodyPr/>
                    <a:lstStyle/>
                    <a:p>
                      <a:r>
                        <a:rPr lang="en-GB" sz="3600" dirty="0" smtClean="0"/>
                        <a:t>Low</a:t>
                      </a:r>
                      <a:endParaRPr lang="en-GB" sz="3600" dirty="0"/>
                    </a:p>
                  </a:txBody>
                  <a:tcPr/>
                </a:tc>
                <a:extLst>
                  <a:ext uri="{0D108BD9-81ED-4DB2-BD59-A6C34878D82A}">
                    <a16:rowId xmlns:a16="http://schemas.microsoft.com/office/drawing/2014/main" xmlns="" val="10002"/>
                  </a:ext>
                </a:extLst>
              </a:tr>
              <a:tr h="370840">
                <a:tc>
                  <a:txBody>
                    <a:bodyPr/>
                    <a:lstStyle/>
                    <a:p>
                      <a:r>
                        <a:rPr lang="en-GB" sz="3600" dirty="0" err="1" smtClean="0"/>
                        <a:t>Hb</a:t>
                      </a:r>
                      <a:r>
                        <a:rPr lang="en-GB" sz="3600" dirty="0" smtClean="0"/>
                        <a:t> </a:t>
                      </a:r>
                      <a:r>
                        <a:rPr lang="en-GB" sz="3600" dirty="0" err="1" smtClean="0"/>
                        <a:t>satuartion</a:t>
                      </a:r>
                      <a:r>
                        <a:rPr lang="en-GB" sz="3600" dirty="0" smtClean="0"/>
                        <a:t> </a:t>
                      </a:r>
                      <a:endParaRPr lang="en-GB" sz="3600" dirty="0"/>
                    </a:p>
                  </a:txBody>
                  <a:tcPr/>
                </a:tc>
                <a:tc>
                  <a:txBody>
                    <a:bodyPr/>
                    <a:lstStyle/>
                    <a:p>
                      <a:r>
                        <a:rPr lang="en-GB" sz="3600" dirty="0" smtClean="0"/>
                        <a:t>High</a:t>
                      </a:r>
                      <a:endParaRPr lang="en-GB" sz="3600" dirty="0"/>
                    </a:p>
                  </a:txBody>
                  <a:tcPr/>
                </a:tc>
                <a:tc>
                  <a:txBody>
                    <a:bodyPr/>
                    <a:lstStyle/>
                    <a:p>
                      <a:r>
                        <a:rPr lang="en-GB" sz="3600" dirty="0" smtClean="0"/>
                        <a:t>Low </a:t>
                      </a:r>
                      <a:endParaRPr lang="en-GB" sz="36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404034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219200"/>
          </a:xfrm>
        </p:spPr>
        <p:txBody>
          <a:bodyPr>
            <a:normAutofit/>
          </a:bodyPr>
          <a:lstStyle/>
          <a:p>
            <a:r>
              <a:rPr lang="en-GB" sz="4000" dirty="0" smtClean="0"/>
              <a:t>Describe how haemoglobin loads and unloads oxygen in the blood.  (4)</a:t>
            </a:r>
            <a:endParaRPr lang="en-GB" sz="4000" dirty="0"/>
          </a:p>
        </p:txBody>
      </p:sp>
      <p:sp>
        <p:nvSpPr>
          <p:cNvPr id="3" name="Content Placeholder 2"/>
          <p:cNvSpPr>
            <a:spLocks noGrp="1"/>
          </p:cNvSpPr>
          <p:nvPr>
            <p:ph idx="1"/>
          </p:nvPr>
        </p:nvSpPr>
        <p:spPr>
          <a:xfrm>
            <a:off x="457200" y="2057400"/>
            <a:ext cx="8229600" cy="4267200"/>
          </a:xfrm>
        </p:spPr>
        <p:txBody>
          <a:bodyPr>
            <a:normAutofit lnSpcReduction="10000"/>
          </a:bodyPr>
          <a:lstStyle/>
          <a:p>
            <a:pPr marL="514350" indent="-514350">
              <a:buFont typeface="+mj-lt"/>
              <a:buAutoNum type="arabicPeriod"/>
            </a:pPr>
            <a:r>
              <a:rPr lang="en-GB" dirty="0" smtClean="0"/>
              <a:t>Oxygen loads onto haemoglobin at high partial pressure.</a:t>
            </a:r>
          </a:p>
          <a:p>
            <a:pPr marL="514350" indent="-514350">
              <a:buFont typeface="+mj-lt"/>
              <a:buAutoNum type="arabicPeriod"/>
            </a:pPr>
            <a:r>
              <a:rPr lang="en-GB" dirty="0" smtClean="0"/>
              <a:t>In the lungs haemoglobin has a high affinity for oxygen.</a:t>
            </a:r>
          </a:p>
          <a:p>
            <a:pPr marL="514350" indent="-514350">
              <a:buFont typeface="+mj-lt"/>
              <a:buAutoNum type="arabicPeriod"/>
            </a:pPr>
            <a:r>
              <a:rPr lang="en-GB" dirty="0" smtClean="0"/>
              <a:t>Tissues have a low partial pressure of oxygen as it has been used in respiration. </a:t>
            </a:r>
          </a:p>
          <a:p>
            <a:pPr marL="514350" indent="-514350">
              <a:buFont typeface="+mj-lt"/>
              <a:buAutoNum type="arabicPeriod"/>
            </a:pPr>
            <a:r>
              <a:rPr lang="en-GB" dirty="0" smtClean="0"/>
              <a:t>In tissues haemoglobin has a lower affinity for oxygen.</a:t>
            </a:r>
          </a:p>
          <a:p>
            <a:pPr marL="514350" indent="-514350">
              <a:buFont typeface="+mj-lt"/>
              <a:buAutoNum type="arabicPeriod"/>
            </a:pPr>
            <a:r>
              <a:rPr lang="en-GB" dirty="0" smtClean="0"/>
              <a:t>Haemoglobin unloads oxygen at low partial pressure.</a:t>
            </a:r>
          </a:p>
        </p:txBody>
      </p:sp>
    </p:spTree>
    <p:extLst>
      <p:ext uri="{BB962C8B-B14F-4D97-AF65-F5344CB8AC3E}">
        <p14:creationId xmlns:p14="http://schemas.microsoft.com/office/powerpoint/2010/main" val="142619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normAutofit fontScale="90000"/>
          </a:bodyPr>
          <a:lstStyle/>
          <a:p>
            <a:r>
              <a:rPr lang="en-GB" dirty="0" smtClean="0"/>
              <a:t>Explain how oxygen is loaded, transported and unloaded in the blood. (6)</a:t>
            </a:r>
            <a:endParaRPr lang="en-GB" dirty="0"/>
          </a:p>
        </p:txBody>
      </p:sp>
    </p:spTree>
    <p:extLst>
      <p:ext uri="{BB962C8B-B14F-4D97-AF65-F5344CB8AC3E}">
        <p14:creationId xmlns:p14="http://schemas.microsoft.com/office/powerpoint/2010/main" val="2021515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715000"/>
          </a:xfrm>
        </p:spPr>
        <p:txBody>
          <a:bodyPr>
            <a:normAutofit/>
          </a:bodyPr>
          <a:lstStyle/>
          <a:p>
            <a:pPr marL="514350" indent="-514350">
              <a:buFont typeface="+mj-lt"/>
              <a:buAutoNum type="arabicPeriod"/>
            </a:pPr>
            <a:r>
              <a:rPr lang="en-GB" sz="3200" dirty="0" smtClean="0"/>
              <a:t>Haemoglobin carries oxygen (or has a high affinity for oxygen, or </a:t>
            </a:r>
            <a:r>
              <a:rPr lang="en-GB" sz="3200" dirty="0" err="1" smtClean="0"/>
              <a:t>oxyhaemoglobin</a:t>
            </a:r>
            <a:r>
              <a:rPr lang="en-GB" sz="3200" dirty="0" smtClean="0"/>
              <a:t>; </a:t>
            </a:r>
          </a:p>
          <a:p>
            <a:pPr marL="514350" indent="-514350">
              <a:buFont typeface="+mj-lt"/>
              <a:buAutoNum type="arabicPeriod"/>
            </a:pPr>
            <a:r>
              <a:rPr lang="en-GB" sz="3200" dirty="0" smtClean="0"/>
              <a:t>In red blood cells; </a:t>
            </a:r>
          </a:p>
          <a:p>
            <a:pPr marL="514350" indent="-514350">
              <a:buFont typeface="+mj-lt"/>
              <a:buAutoNum type="arabicPeriod"/>
            </a:pPr>
            <a:r>
              <a:rPr lang="en-GB" sz="3200" dirty="0" smtClean="0"/>
              <a:t>Loading of oxygen takes place in the lungs; </a:t>
            </a:r>
          </a:p>
          <a:p>
            <a:pPr marL="514350" indent="-514350">
              <a:buFont typeface="+mj-lt"/>
              <a:buAutoNum type="arabicPeriod"/>
            </a:pPr>
            <a:r>
              <a:rPr lang="en-GB" sz="3200" dirty="0" smtClean="0"/>
              <a:t>At high p.O2; </a:t>
            </a:r>
          </a:p>
          <a:p>
            <a:pPr marL="514350" indent="-514350">
              <a:buFont typeface="+mj-lt"/>
              <a:buAutoNum type="arabicPeriod"/>
            </a:pPr>
            <a:r>
              <a:rPr lang="en-GB" sz="3200" dirty="0" smtClean="0"/>
              <a:t>Unloads oxygen to respiring cells or tissues; </a:t>
            </a:r>
          </a:p>
          <a:p>
            <a:pPr marL="514350" indent="-514350">
              <a:buFont typeface="+mj-lt"/>
              <a:buAutoNum type="arabicPeriod"/>
            </a:pPr>
            <a:r>
              <a:rPr lang="en-GB" sz="3200" dirty="0" smtClean="0"/>
              <a:t>At low p.O2; </a:t>
            </a:r>
          </a:p>
          <a:p>
            <a:pPr marL="514350" indent="-514350">
              <a:buFont typeface="+mj-lt"/>
              <a:buAutoNum type="arabicPeriod"/>
            </a:pPr>
            <a:r>
              <a:rPr lang="en-GB" sz="3200" dirty="0" smtClean="0"/>
              <a:t>Unloading linked to higher carbon dioxide (concentration);</a:t>
            </a:r>
          </a:p>
          <a:p>
            <a:pPr marL="514350" indent="-514350">
              <a:buFont typeface="+mj-lt"/>
              <a:buAutoNum type="arabicPeriod"/>
            </a:pPr>
            <a:endParaRPr lang="en-GB" dirty="0"/>
          </a:p>
        </p:txBody>
      </p:sp>
    </p:spTree>
    <p:extLst>
      <p:ext uri="{BB962C8B-B14F-4D97-AF65-F5344CB8AC3E}">
        <p14:creationId xmlns:p14="http://schemas.microsoft.com/office/powerpoint/2010/main" val="2368400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708421" y="401211"/>
            <a:ext cx="2907591" cy="646331"/>
          </a:xfrm>
          <a:prstGeom prst="rect">
            <a:avLst/>
          </a:prstGeom>
          <a:noFill/>
          <a:ln w="9525">
            <a:noFill/>
            <a:miter lim="800000"/>
            <a:headEnd/>
            <a:tailEnd/>
          </a:ln>
        </p:spPr>
        <p:txBody>
          <a:bodyPr wrap="none" anchor="ctr">
            <a:spAutoFit/>
          </a:bodyPr>
          <a:lstStyle/>
          <a:p>
            <a:r>
              <a:rPr lang="en-GB" sz="3600" b="1">
                <a:solidFill>
                  <a:schemeClr val="accent2"/>
                </a:solidFill>
              </a:rPr>
              <a:t>Haemocyanin</a:t>
            </a:r>
            <a:r>
              <a:rPr lang="en-GB" sz="3600">
                <a:solidFill>
                  <a:schemeClr val="accent2"/>
                </a:solidFill>
              </a:rPr>
              <a:t> </a:t>
            </a:r>
          </a:p>
        </p:txBody>
      </p:sp>
      <p:sp>
        <p:nvSpPr>
          <p:cNvPr id="10" name="Rectangle 5"/>
          <p:cNvSpPr>
            <a:spLocks noChangeArrowheads="1"/>
          </p:cNvSpPr>
          <p:nvPr/>
        </p:nvSpPr>
        <p:spPr bwMode="auto">
          <a:xfrm>
            <a:off x="4221902" y="4742535"/>
            <a:ext cx="4381500" cy="1754326"/>
          </a:xfrm>
          <a:prstGeom prst="rect">
            <a:avLst/>
          </a:prstGeom>
          <a:noFill/>
          <a:ln w="9525">
            <a:noFill/>
            <a:miter lim="800000"/>
            <a:headEnd/>
            <a:tailEnd/>
          </a:ln>
        </p:spPr>
        <p:txBody>
          <a:bodyPr anchor="ctr">
            <a:spAutoFit/>
          </a:bodyPr>
          <a:lstStyle/>
          <a:p>
            <a:r>
              <a:rPr lang="en-GB" sz="3600" b="1" dirty="0">
                <a:solidFill>
                  <a:schemeClr val="accent2"/>
                </a:solidFill>
              </a:rPr>
              <a:t>crabs, lobsters, snails, octopus have blue blood.</a:t>
            </a:r>
          </a:p>
        </p:txBody>
      </p:sp>
      <p:pic>
        <p:nvPicPr>
          <p:cNvPr id="11" name="Picture 11" descr="heme"/>
          <p:cNvPicPr>
            <a:picLocks noChangeAspect="1" noChangeArrowheads="1"/>
          </p:cNvPicPr>
          <p:nvPr/>
        </p:nvPicPr>
        <p:blipFill>
          <a:blip r:embed="rId2" cstate="print"/>
          <a:srcRect/>
          <a:stretch>
            <a:fillRect/>
          </a:stretch>
        </p:blipFill>
        <p:spPr bwMode="auto">
          <a:xfrm>
            <a:off x="1071834" y="1036320"/>
            <a:ext cx="3000375" cy="2176463"/>
          </a:xfrm>
          <a:prstGeom prst="rect">
            <a:avLst/>
          </a:prstGeom>
          <a:noFill/>
          <a:ln w="9525">
            <a:noFill/>
            <a:miter lim="800000"/>
            <a:headEnd/>
            <a:tailEnd/>
          </a:ln>
        </p:spPr>
      </p:pic>
      <p:sp>
        <p:nvSpPr>
          <p:cNvPr id="12" name="Text Box 19"/>
          <p:cNvSpPr txBox="1">
            <a:spLocks noChangeArrowheads="1"/>
          </p:cNvSpPr>
          <p:nvPr/>
        </p:nvSpPr>
        <p:spPr bwMode="auto">
          <a:xfrm>
            <a:off x="1956071" y="3771583"/>
            <a:ext cx="2444900" cy="646331"/>
          </a:xfrm>
          <a:prstGeom prst="rect">
            <a:avLst/>
          </a:prstGeom>
          <a:noFill/>
          <a:ln w="9525">
            <a:noFill/>
            <a:miter lim="800000"/>
            <a:headEnd/>
            <a:tailEnd/>
          </a:ln>
        </p:spPr>
        <p:txBody>
          <a:bodyPr wrap="none">
            <a:spAutoFit/>
          </a:bodyPr>
          <a:lstStyle/>
          <a:p>
            <a:r>
              <a:rPr lang="en-GB" sz="3600" b="1">
                <a:solidFill>
                  <a:schemeClr val="accent2"/>
                </a:solidFill>
              </a:rPr>
              <a:t>Copper unit</a:t>
            </a:r>
          </a:p>
        </p:txBody>
      </p:sp>
      <p:sp>
        <p:nvSpPr>
          <p:cNvPr id="13" name="Line 20"/>
          <p:cNvSpPr>
            <a:spLocks noChangeShapeType="1"/>
          </p:cNvSpPr>
          <p:nvPr/>
        </p:nvSpPr>
        <p:spPr bwMode="auto">
          <a:xfrm flipH="1">
            <a:off x="2714896" y="2560320"/>
            <a:ext cx="152400" cy="1200150"/>
          </a:xfrm>
          <a:prstGeom prst="line">
            <a:avLst/>
          </a:prstGeom>
          <a:noFill/>
          <a:ln w="9525">
            <a:solidFill>
              <a:schemeClr val="tx1"/>
            </a:solidFill>
            <a:round/>
            <a:headEnd/>
            <a:tailEnd/>
          </a:ln>
        </p:spPr>
        <p:txBody>
          <a:bodyPr/>
          <a:lstStyle/>
          <a:p>
            <a:endParaRPr lang="en-GB" sz="3600"/>
          </a:p>
        </p:txBody>
      </p:sp>
      <p:sp>
        <p:nvSpPr>
          <p:cNvPr id="14" name="Rectangle 13"/>
          <p:cNvSpPr/>
          <p:nvPr/>
        </p:nvSpPr>
        <p:spPr>
          <a:xfrm>
            <a:off x="5505956" y="1201221"/>
            <a:ext cx="2573461"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Fun Fact</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93318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Haemoglobin has ONE job – to carry oxygen around the body</a:t>
            </a:r>
            <a:endParaRPr lang="en-GB" b="1" dirty="0"/>
          </a:p>
        </p:txBody>
      </p:sp>
      <p:sp>
        <p:nvSpPr>
          <p:cNvPr id="4" name="Content Placeholder 3"/>
          <p:cNvSpPr>
            <a:spLocks noGrp="1"/>
          </p:cNvSpPr>
          <p:nvPr>
            <p:ph idx="1"/>
          </p:nvPr>
        </p:nvSpPr>
        <p:spPr>
          <a:xfrm>
            <a:off x="628650" y="2142309"/>
            <a:ext cx="7886700" cy="4034654"/>
          </a:xfrm>
        </p:spPr>
        <p:txBody>
          <a:bodyPr/>
          <a:lstStyle/>
          <a:p>
            <a:r>
              <a:rPr lang="en-GB" dirty="0" smtClean="0"/>
              <a:t>It is a large protein with a quaternary structure</a:t>
            </a:r>
            <a:endParaRPr lang="en-GB" dirty="0"/>
          </a:p>
        </p:txBody>
      </p:sp>
      <p:pic>
        <p:nvPicPr>
          <p:cNvPr id="8" name="Picture 8" descr="Hemoglobin in red blood cells"/>
          <p:cNvPicPr>
            <a:picLocks noChangeAspect="1" noChangeArrowheads="1"/>
          </p:cNvPicPr>
          <p:nvPr/>
        </p:nvPicPr>
        <p:blipFill>
          <a:blip r:embed="rId2" cstate="print"/>
          <a:srcRect/>
          <a:stretch>
            <a:fillRect/>
          </a:stretch>
        </p:blipFill>
        <p:spPr bwMode="auto">
          <a:xfrm>
            <a:off x="3553098" y="2572566"/>
            <a:ext cx="5290458" cy="4056018"/>
          </a:xfrm>
          <a:prstGeom prst="rect">
            <a:avLst/>
          </a:prstGeom>
          <a:noFill/>
          <a:ln w="9525">
            <a:noFill/>
            <a:miter lim="800000"/>
            <a:headEnd/>
            <a:tailEnd/>
          </a:ln>
        </p:spPr>
      </p:pic>
    </p:spTree>
    <p:extLst>
      <p:ext uri="{BB962C8B-B14F-4D97-AF65-F5344CB8AC3E}">
        <p14:creationId xmlns:p14="http://schemas.microsoft.com/office/powerpoint/2010/main" val="3266056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aemoglobin &amp; Oxygen Dissociation Curves - AS Biology">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480150"/>
            <a:ext cx="9116688" cy="5123815"/>
          </a:xfrm>
        </p:spPr>
      </p:pic>
    </p:spTree>
    <p:extLst>
      <p:ext uri="{BB962C8B-B14F-4D97-AF65-F5344CB8AC3E}">
        <p14:creationId xmlns:p14="http://schemas.microsoft.com/office/powerpoint/2010/main" val="29766662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are proteins?</a:t>
            </a:r>
            <a:endParaRPr lang="en-GB" dirty="0"/>
          </a:p>
        </p:txBody>
      </p:sp>
      <p:sp>
        <p:nvSpPr>
          <p:cNvPr id="3" name="Content Placeholder 2"/>
          <p:cNvSpPr>
            <a:spLocks noGrp="1"/>
          </p:cNvSpPr>
          <p:nvPr>
            <p:ph idx="1"/>
          </p:nvPr>
        </p:nvSpPr>
        <p:spPr/>
        <p:txBody>
          <a:bodyPr>
            <a:normAutofit fontScale="92500"/>
          </a:bodyPr>
          <a:lstStyle/>
          <a:p>
            <a:r>
              <a:rPr lang="en-GB" dirty="0" smtClean="0"/>
              <a:t>Proteins are made up of C, H, O, N and some S and P</a:t>
            </a:r>
          </a:p>
          <a:p>
            <a:r>
              <a:rPr lang="en-GB" dirty="0" smtClean="0"/>
              <a:t>Transport proteins such as haemoglobin carry oxygen.</a:t>
            </a:r>
          </a:p>
          <a:p>
            <a:r>
              <a:rPr lang="en-GB" dirty="0" smtClean="0"/>
              <a:t>The monomer molecules making up proteins are called amino acids.</a:t>
            </a:r>
          </a:p>
          <a:p>
            <a:r>
              <a:rPr lang="en-GB" dirty="0" smtClean="0"/>
              <a:t>There are 20 different naturally occurring amino acids.</a:t>
            </a:r>
          </a:p>
          <a:p>
            <a:pPr>
              <a:buNone/>
            </a:pPr>
            <a:r>
              <a:rPr lang="en-GB" dirty="0" smtClean="0"/>
              <a:t>All amino acids have the same general structure:</a:t>
            </a:r>
          </a:p>
          <a:p>
            <a:pPr>
              <a:buFont typeface="Arial" charset="0"/>
              <a:buChar char="•"/>
            </a:pPr>
            <a:r>
              <a:rPr lang="en-GB" dirty="0" smtClean="0"/>
              <a:t>A carboxyl group (-COOH)</a:t>
            </a:r>
          </a:p>
          <a:p>
            <a:pPr>
              <a:buFont typeface="Arial" charset="0"/>
              <a:buChar char="•"/>
            </a:pPr>
            <a:r>
              <a:rPr lang="en-GB" dirty="0" smtClean="0"/>
              <a:t>An amino group (-NH2) attached to a C atom</a:t>
            </a:r>
          </a:p>
          <a:p>
            <a:pPr>
              <a:buFont typeface="Arial" charset="0"/>
              <a:buChar char="•"/>
            </a:pPr>
            <a:r>
              <a:rPr lang="en-GB" dirty="0" smtClean="0"/>
              <a:t>A variable group called R</a:t>
            </a:r>
          </a:p>
          <a:p>
            <a:endParaRPr lang="en-GB" dirty="0" smtClean="0"/>
          </a:p>
          <a:p>
            <a:endParaRPr lang="en-GB" dirty="0" smtClean="0"/>
          </a:p>
          <a:p>
            <a:endParaRPr lang="en-GB" dirty="0" smtClean="0"/>
          </a:p>
          <a:p>
            <a:endParaRPr lang="en-GB" dirty="0" smtClean="0"/>
          </a:p>
          <a:p>
            <a:endParaRPr lang="en-GB" dirty="0" smtClean="0"/>
          </a:p>
          <a:p>
            <a:pPr>
              <a:buNone/>
            </a:pPr>
            <a:endParaRPr lang="en-GB" dirty="0"/>
          </a:p>
        </p:txBody>
      </p:sp>
    </p:spTree>
    <p:extLst>
      <p:ext uri="{BB962C8B-B14F-4D97-AF65-F5344CB8AC3E}">
        <p14:creationId xmlns:p14="http://schemas.microsoft.com/office/powerpoint/2010/main" val="960384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Haemoglobin</a:t>
            </a:r>
            <a:endParaRPr lang="en-GB" dirty="0"/>
          </a:p>
        </p:txBody>
      </p:sp>
      <p:sp>
        <p:nvSpPr>
          <p:cNvPr id="3" name="Content Placeholder 2"/>
          <p:cNvSpPr>
            <a:spLocks noGrp="1"/>
          </p:cNvSpPr>
          <p:nvPr>
            <p:ph idx="1"/>
          </p:nvPr>
        </p:nvSpPr>
        <p:spPr/>
        <p:txBody>
          <a:bodyPr/>
          <a:lstStyle/>
          <a:p>
            <a:pPr>
              <a:buNone/>
            </a:pPr>
            <a:r>
              <a:rPr lang="en-GB" dirty="0" smtClean="0"/>
              <a:t>Haemoglobin is a globular protein.</a:t>
            </a:r>
          </a:p>
          <a:p>
            <a:pPr>
              <a:buNone/>
            </a:pPr>
            <a:r>
              <a:rPr lang="en-GB" dirty="0" smtClean="0"/>
              <a:t>It’s structure is curled up so that hydrophilic side chains face outwards and hydrophobic side chains face inwards.</a:t>
            </a:r>
          </a:p>
          <a:p>
            <a:pPr>
              <a:buNone/>
            </a:pPr>
            <a:r>
              <a:rPr lang="en-GB" dirty="0" smtClean="0"/>
              <a:t>This makes haemoglobin soluble and therefore good for transport in the blood.</a:t>
            </a:r>
            <a:endParaRPr lang="en-GB" dirty="0"/>
          </a:p>
        </p:txBody>
      </p:sp>
    </p:spTree>
    <p:extLst>
      <p:ext uri="{BB962C8B-B14F-4D97-AF65-F5344CB8AC3E}">
        <p14:creationId xmlns:p14="http://schemas.microsoft.com/office/powerpoint/2010/main" val="1678544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Quaternary = four parts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1223" y="1807667"/>
            <a:ext cx="6154239" cy="4469150"/>
          </a:xfrm>
        </p:spPr>
      </p:pic>
    </p:spTree>
    <p:extLst>
      <p:ext uri="{BB962C8B-B14F-4D97-AF65-F5344CB8AC3E}">
        <p14:creationId xmlns:p14="http://schemas.microsoft.com/office/powerpoint/2010/main" val="203382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9258" t="40804" r="38856" b="29732"/>
          <a:stretch/>
        </p:blipFill>
        <p:spPr>
          <a:xfrm>
            <a:off x="5747658" y="4514776"/>
            <a:ext cx="3095896" cy="2343224"/>
          </a:xfrm>
          <a:prstGeom prst="rect">
            <a:avLst/>
          </a:prstGeom>
        </p:spPr>
      </p:pic>
      <p:sp>
        <p:nvSpPr>
          <p:cNvPr id="5" name="Title 4"/>
          <p:cNvSpPr>
            <a:spLocks noGrp="1"/>
          </p:cNvSpPr>
          <p:nvPr>
            <p:ph type="title"/>
          </p:nvPr>
        </p:nvSpPr>
        <p:spPr>
          <a:xfrm>
            <a:off x="471896" y="248194"/>
            <a:ext cx="8214904" cy="6426925"/>
          </a:xfrm>
        </p:spPr>
        <p:txBody>
          <a:bodyPr anchor="t">
            <a:noAutofit/>
          </a:bodyPr>
          <a:lstStyle/>
          <a:p>
            <a:r>
              <a:rPr lang="en-GB" sz="3200" b="1" dirty="0" smtClean="0">
                <a:latin typeface="+mn-lt"/>
              </a:rPr>
              <a:t>1 haemoglobin can carry 4O</a:t>
            </a:r>
            <a:r>
              <a:rPr lang="en-GB" sz="3200" b="1" baseline="-25000" dirty="0" smtClean="0">
                <a:latin typeface="+mn-lt"/>
              </a:rPr>
              <a:t>2</a:t>
            </a:r>
            <a:r>
              <a:rPr lang="en-GB" sz="3200" baseline="-25000" dirty="0" smtClean="0">
                <a:latin typeface="+mn-lt"/>
              </a:rPr>
              <a:t/>
            </a:r>
            <a:br>
              <a:rPr lang="en-GB" sz="3200" baseline="-25000" dirty="0" smtClean="0">
                <a:latin typeface="+mn-lt"/>
              </a:rPr>
            </a:br>
            <a:r>
              <a:rPr lang="en-GB" sz="3200" baseline="-25000" dirty="0" smtClean="0">
                <a:latin typeface="+mn-lt"/>
              </a:rPr>
              <a:t/>
            </a:r>
            <a:br>
              <a:rPr lang="en-GB" sz="3200" baseline="-25000" dirty="0" smtClean="0">
                <a:latin typeface="+mn-lt"/>
              </a:rPr>
            </a:br>
            <a:r>
              <a:rPr lang="en-GB" sz="2800" dirty="0" smtClean="0">
                <a:latin typeface="+mn-lt"/>
              </a:rPr>
              <a:t>It’s quite tricky for the first oxygen molecule to bind, but once it has bound the haemoglobin undergoes a </a:t>
            </a:r>
            <a:r>
              <a:rPr lang="en-GB" sz="2800" u="sng" dirty="0" smtClean="0">
                <a:latin typeface="+mn-lt"/>
              </a:rPr>
              <a:t>conformational change</a:t>
            </a:r>
            <a:r>
              <a:rPr lang="en-GB" sz="2800" dirty="0" smtClean="0">
                <a:latin typeface="+mn-lt"/>
              </a:rPr>
              <a:t> of shape. </a:t>
            </a:r>
            <a:br>
              <a:rPr lang="en-GB" sz="2800" dirty="0" smtClean="0">
                <a:latin typeface="+mn-lt"/>
              </a:rPr>
            </a:br>
            <a:r>
              <a:rPr lang="en-GB" sz="2800" dirty="0">
                <a:latin typeface="+mn-lt"/>
              </a:rPr>
              <a:t/>
            </a:r>
            <a:br>
              <a:rPr lang="en-GB" sz="2800" dirty="0">
                <a:latin typeface="+mn-lt"/>
              </a:rPr>
            </a:br>
            <a:r>
              <a:rPr lang="en-GB" sz="2800" dirty="0" smtClean="0">
                <a:latin typeface="+mn-lt"/>
              </a:rPr>
              <a:t>This makes it much easier for the 2 subsequent oxygen molecules to bind.</a:t>
            </a:r>
            <a:br>
              <a:rPr lang="en-GB" sz="2800" dirty="0" smtClean="0">
                <a:latin typeface="+mn-lt"/>
              </a:rPr>
            </a:br>
            <a:r>
              <a:rPr lang="en-GB" sz="2800" dirty="0" smtClean="0">
                <a:latin typeface="+mn-lt"/>
              </a:rPr>
              <a:t/>
            </a:r>
            <a:br>
              <a:rPr lang="en-GB" sz="2800" dirty="0" smtClean="0">
                <a:latin typeface="+mn-lt"/>
              </a:rPr>
            </a:br>
            <a:r>
              <a:rPr lang="en-GB" sz="2800" dirty="0" smtClean="0">
                <a:latin typeface="+mn-lt"/>
              </a:rPr>
              <a:t>The last (fourth) oxygen molecule does not bind as easily. This is because the haemoglobin is </a:t>
            </a:r>
            <a:r>
              <a:rPr lang="en-GB" sz="2800" u="sng" dirty="0" smtClean="0">
                <a:latin typeface="+mn-lt"/>
              </a:rPr>
              <a:t>saturated</a:t>
            </a:r>
            <a:r>
              <a:rPr lang="en-GB" sz="2800" dirty="0" smtClean="0">
                <a:latin typeface="+mn-lt"/>
              </a:rPr>
              <a:t> with oxygen molecules.</a:t>
            </a:r>
            <a:endParaRPr lang="en-GB" sz="3200" baseline="-25000" dirty="0">
              <a:latin typeface="+mn-lt"/>
            </a:endParaRPr>
          </a:p>
        </p:txBody>
      </p:sp>
    </p:spTree>
    <p:extLst>
      <p:ext uri="{BB962C8B-B14F-4D97-AF65-F5344CB8AC3E}">
        <p14:creationId xmlns:p14="http://schemas.microsoft.com/office/powerpoint/2010/main" val="1993889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4755" y="3403095"/>
            <a:ext cx="2097949" cy="1309322"/>
          </a:xfrm>
          <a:prstGeom prst="rect">
            <a:avLst/>
          </a:prstGeom>
        </p:spPr>
      </p:pic>
      <p:pic>
        <p:nvPicPr>
          <p:cNvPr id="14" name="Picture 13"/>
          <p:cNvPicPr>
            <a:picLocks noChangeAspect="1"/>
          </p:cNvPicPr>
          <p:nvPr/>
        </p:nvPicPr>
        <p:blipFill rotWithShape="1">
          <a:blip r:embed="rId3"/>
          <a:srcRect l="39258" t="40804" r="38856" b="29732"/>
          <a:stretch/>
        </p:blipFill>
        <p:spPr>
          <a:xfrm>
            <a:off x="2508070" y="3251036"/>
            <a:ext cx="4506685" cy="3411022"/>
          </a:xfrm>
          <a:prstGeom prst="rect">
            <a:avLst/>
          </a:prstGeom>
        </p:spPr>
      </p:pic>
      <p:sp>
        <p:nvSpPr>
          <p:cNvPr id="8" name="TextBox 7"/>
          <p:cNvSpPr txBox="1"/>
          <p:nvPr/>
        </p:nvSpPr>
        <p:spPr>
          <a:xfrm>
            <a:off x="0" y="751508"/>
            <a:ext cx="8908869" cy="1323439"/>
          </a:xfrm>
          <a:prstGeom prst="rect">
            <a:avLst/>
          </a:prstGeom>
          <a:noFill/>
        </p:spPr>
        <p:txBody>
          <a:bodyPr wrap="square" rtlCol="0">
            <a:spAutoFit/>
          </a:bodyPr>
          <a:lstStyle/>
          <a:p>
            <a:pPr algn="ctr"/>
            <a:r>
              <a:rPr lang="en-GB" sz="8000" b="1" dirty="0" err="1" smtClean="0">
                <a:solidFill>
                  <a:srgbClr val="FF0000"/>
                </a:solidFill>
              </a:rPr>
              <a:t>Hb</a:t>
            </a:r>
            <a:r>
              <a:rPr lang="en-GB" sz="8000" b="1" dirty="0" smtClean="0">
                <a:solidFill>
                  <a:srgbClr val="FF0000"/>
                </a:solidFill>
              </a:rPr>
              <a:t>  +  4O</a:t>
            </a:r>
            <a:r>
              <a:rPr lang="en-GB" sz="8000" b="1" baseline="-25000" dirty="0" smtClean="0">
                <a:solidFill>
                  <a:srgbClr val="FF0000"/>
                </a:solidFill>
              </a:rPr>
              <a:t>2</a:t>
            </a:r>
            <a:r>
              <a:rPr lang="en-GB" sz="8000" b="1" dirty="0" smtClean="0">
                <a:solidFill>
                  <a:srgbClr val="FF0000"/>
                </a:solidFill>
              </a:rPr>
              <a:t>  </a:t>
            </a:r>
            <a:r>
              <a:rPr lang="en-GB" sz="8000" b="1" dirty="0" smtClean="0">
                <a:solidFill>
                  <a:srgbClr val="FF0000"/>
                </a:solidFill>
                <a:effectLst/>
              </a:rPr>
              <a:t>⇌  HbO</a:t>
            </a:r>
            <a:r>
              <a:rPr lang="en-GB" sz="8000" b="1" baseline="-25000" dirty="0" smtClean="0">
                <a:solidFill>
                  <a:srgbClr val="FF0000"/>
                </a:solidFill>
                <a:effectLst/>
              </a:rPr>
              <a:t>8</a:t>
            </a:r>
            <a:endParaRPr lang="en-GB" sz="8000" b="1" baseline="-25000" dirty="0">
              <a:solidFill>
                <a:srgbClr val="FF0000"/>
              </a:solidFill>
            </a:endParaRPr>
          </a:p>
        </p:txBody>
      </p:sp>
      <p:sp>
        <p:nvSpPr>
          <p:cNvPr id="9" name="TextBox 8"/>
          <p:cNvSpPr txBox="1"/>
          <p:nvPr/>
        </p:nvSpPr>
        <p:spPr>
          <a:xfrm>
            <a:off x="163286" y="2818320"/>
            <a:ext cx="8745584" cy="584775"/>
          </a:xfrm>
          <a:prstGeom prst="rect">
            <a:avLst/>
          </a:prstGeom>
          <a:noFill/>
        </p:spPr>
        <p:txBody>
          <a:bodyPr wrap="square" rtlCol="0">
            <a:spAutoFit/>
          </a:bodyPr>
          <a:lstStyle/>
          <a:p>
            <a:r>
              <a:rPr lang="en-GB" sz="3200" b="1" dirty="0" smtClean="0"/>
              <a:t>Haemoglobin  +  Oxygen      </a:t>
            </a:r>
            <a:r>
              <a:rPr lang="en-GB" sz="3200" b="1" dirty="0" smtClean="0">
                <a:effectLst/>
              </a:rPr>
              <a:t>⇌      </a:t>
            </a:r>
            <a:r>
              <a:rPr lang="en-GB" sz="3200" b="1" dirty="0" err="1" smtClean="0">
                <a:effectLst/>
              </a:rPr>
              <a:t>Oxyhaemoglobin</a:t>
            </a:r>
            <a:endParaRPr lang="en-GB" sz="3200" b="1" dirty="0"/>
          </a:p>
        </p:txBody>
      </p:sp>
      <p:sp>
        <p:nvSpPr>
          <p:cNvPr id="12" name="TextBox 11"/>
          <p:cNvSpPr txBox="1"/>
          <p:nvPr/>
        </p:nvSpPr>
        <p:spPr>
          <a:xfrm>
            <a:off x="3235234" y="529873"/>
            <a:ext cx="4328160" cy="584775"/>
          </a:xfrm>
          <a:prstGeom prst="rect">
            <a:avLst/>
          </a:prstGeom>
          <a:noFill/>
        </p:spPr>
        <p:txBody>
          <a:bodyPr wrap="square" rtlCol="0">
            <a:spAutoFit/>
          </a:bodyPr>
          <a:lstStyle/>
          <a:p>
            <a:pPr algn="ctr"/>
            <a:r>
              <a:rPr lang="en-GB" sz="3200" i="1" dirty="0" smtClean="0"/>
              <a:t>association OR loading</a:t>
            </a:r>
            <a:endParaRPr lang="en-GB" sz="3200" i="1" dirty="0"/>
          </a:p>
        </p:txBody>
      </p:sp>
      <p:sp>
        <p:nvSpPr>
          <p:cNvPr id="13" name="TextBox 12"/>
          <p:cNvSpPr txBox="1"/>
          <p:nvPr/>
        </p:nvSpPr>
        <p:spPr>
          <a:xfrm>
            <a:off x="3409406" y="2004194"/>
            <a:ext cx="4545874" cy="584775"/>
          </a:xfrm>
          <a:prstGeom prst="rect">
            <a:avLst/>
          </a:prstGeom>
          <a:noFill/>
        </p:spPr>
        <p:txBody>
          <a:bodyPr wrap="square" rtlCol="0">
            <a:spAutoFit/>
          </a:bodyPr>
          <a:lstStyle/>
          <a:p>
            <a:r>
              <a:rPr lang="en-GB" sz="3200" i="1" dirty="0"/>
              <a:t>d</a:t>
            </a:r>
            <a:r>
              <a:rPr lang="en-GB" sz="3200" i="1" dirty="0" smtClean="0"/>
              <a:t>issociation OR unloading</a:t>
            </a:r>
            <a:endParaRPr lang="en-GB" sz="3200" i="1" dirty="0"/>
          </a:p>
        </p:txBody>
      </p:sp>
      <p:pic>
        <p:nvPicPr>
          <p:cNvPr id="17" name="Picture 16"/>
          <p:cNvPicPr>
            <a:picLocks noChangeAspect="1"/>
          </p:cNvPicPr>
          <p:nvPr/>
        </p:nvPicPr>
        <p:blipFill>
          <a:blip r:embed="rId4">
            <a:duotone>
              <a:prstClr val="black"/>
              <a:srgbClr val="FF3399">
                <a:tint val="45000"/>
                <a:satMod val="400000"/>
              </a:srgbClr>
            </a:duotone>
            <a:extLst>
              <a:ext uri="{28A0092B-C50C-407E-A947-70E740481C1C}">
                <a14:useLocalDpi xmlns:a14="http://schemas.microsoft.com/office/drawing/2010/main" val="0"/>
              </a:ext>
            </a:extLst>
          </a:blip>
          <a:stretch>
            <a:fillRect/>
          </a:stretch>
        </p:blipFill>
        <p:spPr>
          <a:xfrm>
            <a:off x="239331" y="3110707"/>
            <a:ext cx="2268739" cy="2330614"/>
          </a:xfrm>
          <a:prstGeom prst="rect">
            <a:avLst/>
          </a:prstGeom>
        </p:spPr>
      </p:pic>
    </p:spTree>
    <p:extLst>
      <p:ext uri="{BB962C8B-B14F-4D97-AF65-F5344CB8AC3E}">
        <p14:creationId xmlns:p14="http://schemas.microsoft.com/office/powerpoint/2010/main" val="1116211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z="2800" smtClean="0">
                <a:solidFill>
                  <a:srgbClr val="FF0000"/>
                </a:solidFill>
              </a:rPr>
              <a:t>Haemoglobin reversibly binds with oxygen so is  a good transporter of oxygen:</a:t>
            </a:r>
            <a:endParaRPr lang="en-US" sz="2800" smtClean="0">
              <a:solidFill>
                <a:srgbClr val="FF0000"/>
              </a:solidFill>
            </a:endParaRPr>
          </a:p>
        </p:txBody>
      </p:sp>
      <p:sp>
        <p:nvSpPr>
          <p:cNvPr id="7171" name="Content Placeholder 2"/>
          <p:cNvSpPr>
            <a:spLocks noGrp="1"/>
          </p:cNvSpPr>
          <p:nvPr>
            <p:ph sz="half" idx="1"/>
          </p:nvPr>
        </p:nvSpPr>
        <p:spPr>
          <a:ln>
            <a:solidFill>
              <a:srgbClr val="FF0000"/>
            </a:solidFill>
          </a:ln>
        </p:spPr>
        <p:txBody>
          <a:bodyPr/>
          <a:lstStyle/>
          <a:p>
            <a:r>
              <a:rPr lang="en-GB" dirty="0" smtClean="0"/>
              <a:t>At the gas exchange surface e.g. lungs:</a:t>
            </a:r>
          </a:p>
          <a:p>
            <a:endParaRPr lang="en-GB" dirty="0" smtClean="0"/>
          </a:p>
          <a:p>
            <a:pPr>
              <a:buFont typeface="Arial" charset="0"/>
              <a:buNone/>
            </a:pPr>
            <a:r>
              <a:rPr lang="en-GB" dirty="0" smtClean="0"/>
              <a:t>     Haemoglobin has a high affinity for O</a:t>
            </a:r>
            <a:r>
              <a:rPr lang="en-GB" sz="1400" dirty="0" smtClean="0"/>
              <a:t>2</a:t>
            </a:r>
            <a:r>
              <a:rPr lang="en-GB" dirty="0" smtClean="0"/>
              <a:t> so O</a:t>
            </a:r>
            <a:r>
              <a:rPr lang="en-GB" sz="1400" dirty="0" smtClean="0"/>
              <a:t>2</a:t>
            </a:r>
            <a:r>
              <a:rPr lang="en-GB" dirty="0" smtClean="0"/>
              <a:t> binds</a:t>
            </a:r>
          </a:p>
          <a:p>
            <a:endParaRPr lang="en-GB" dirty="0" smtClean="0"/>
          </a:p>
          <a:p>
            <a:endParaRPr lang="en-US" dirty="0" smtClean="0"/>
          </a:p>
        </p:txBody>
      </p:sp>
      <p:sp>
        <p:nvSpPr>
          <p:cNvPr id="7172" name="Content Placeholder 3"/>
          <p:cNvSpPr>
            <a:spLocks noGrp="1"/>
          </p:cNvSpPr>
          <p:nvPr>
            <p:ph sz="half" idx="2"/>
          </p:nvPr>
        </p:nvSpPr>
        <p:spPr>
          <a:ln>
            <a:solidFill>
              <a:srgbClr val="FF0000"/>
            </a:solidFill>
          </a:ln>
        </p:spPr>
        <p:txBody>
          <a:bodyPr/>
          <a:lstStyle/>
          <a:p>
            <a:r>
              <a:rPr lang="en-GB" dirty="0" smtClean="0"/>
              <a:t>At the respiring tissues:</a:t>
            </a:r>
          </a:p>
          <a:p>
            <a:endParaRPr lang="en-GB" dirty="0" smtClean="0"/>
          </a:p>
          <a:p>
            <a:endParaRPr lang="en-GB" dirty="0" smtClean="0"/>
          </a:p>
          <a:p>
            <a:pPr>
              <a:buFont typeface="Arial" charset="0"/>
              <a:buNone/>
            </a:pPr>
            <a:r>
              <a:rPr lang="en-GB" dirty="0" smtClean="0"/>
              <a:t>    Haemoglobin has a low affinity for oxygen. The high conc. of CO</a:t>
            </a:r>
            <a:r>
              <a:rPr lang="en-GB" sz="1400" dirty="0" smtClean="0"/>
              <a:t>2 </a:t>
            </a:r>
            <a:r>
              <a:rPr lang="en-GB" dirty="0" smtClean="0"/>
              <a:t>causes haemoglobin to change shape, releasing oxygen.</a:t>
            </a:r>
          </a:p>
        </p:txBody>
      </p:sp>
      <p:pic>
        <p:nvPicPr>
          <p:cNvPr id="7173" name="Picture 4" descr="ANIbloodDrop1C.gif"/>
          <p:cNvPicPr>
            <a:picLocks noChangeAspect="1"/>
          </p:cNvPicPr>
          <p:nvPr/>
        </p:nvPicPr>
        <p:blipFill>
          <a:blip r:embed="rId2" cstate="print"/>
          <a:srcRect/>
          <a:stretch>
            <a:fillRect/>
          </a:stretch>
        </p:blipFill>
        <p:spPr bwMode="auto">
          <a:xfrm>
            <a:off x="0" y="908050"/>
            <a:ext cx="592138" cy="1185863"/>
          </a:xfrm>
          <a:prstGeom prst="rect">
            <a:avLst/>
          </a:prstGeom>
          <a:noFill/>
          <a:ln w="9525">
            <a:noFill/>
            <a:miter lim="800000"/>
            <a:headEnd/>
            <a:tailEnd/>
          </a:ln>
        </p:spPr>
      </p:pic>
    </p:spTree>
    <p:extLst>
      <p:ext uri="{BB962C8B-B14F-4D97-AF65-F5344CB8AC3E}">
        <p14:creationId xmlns:p14="http://schemas.microsoft.com/office/powerpoint/2010/main" val="2579020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603</Words>
  <Application>Microsoft Office PowerPoint</Application>
  <PresentationFormat>On-screen Show (4:3)</PresentationFormat>
  <Paragraphs>82</Paragraphs>
  <Slides>19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Haemoglobin</vt:lpstr>
      <vt:lpstr>Haemoglobin has ONE job – to carry oxygen around the body</vt:lpstr>
      <vt:lpstr>PowerPoint Presentation</vt:lpstr>
      <vt:lpstr>What are proteins?</vt:lpstr>
      <vt:lpstr>Haemoglobin</vt:lpstr>
      <vt:lpstr>Quaternary = four parts</vt:lpstr>
      <vt:lpstr>1 haemoglobin can carry 4O2  It’s quite tricky for the first oxygen molecule to bind, but once it has bound the haemoglobin undergoes a conformational change of shape.   This makes it much easier for the 2 subsequent oxygen molecules to bind.  The last (fourth) oxygen molecule does not bind as easily. This is because the haemoglobin is saturated with oxygen molecules.</vt:lpstr>
      <vt:lpstr>PowerPoint Presentation</vt:lpstr>
      <vt:lpstr>Haemoglobin reversibly binds with oxygen so is  a good transporter of oxygen:</vt:lpstr>
      <vt:lpstr>Key terms for your glossary</vt:lpstr>
      <vt:lpstr>PowerPoint Presentation</vt:lpstr>
      <vt:lpstr>Knowledge Check</vt:lpstr>
      <vt:lpstr>PowerPoint Presentation</vt:lpstr>
      <vt:lpstr>PowerPoint Presentation</vt:lpstr>
      <vt:lpstr>PowerPoint Presentation</vt:lpstr>
      <vt:lpstr>Describe how haemoglobin loads and unloads oxygen in the blood.  (4)</vt:lpstr>
      <vt:lpstr>Explain how oxygen is loaded, transported and unloaded in the blood. (6)</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Haemoglobin</dc:title>
  <dc:creator>Cara Thompson</dc:creator>
  <cp:lastModifiedBy>Seran Bradley</cp:lastModifiedBy>
  <cp:revision>6</cp:revision>
  <dcterms:created xsi:type="dcterms:W3CDTF">2016-03-15T21:57:38Z</dcterms:created>
  <dcterms:modified xsi:type="dcterms:W3CDTF">2016-03-16T11:12:51Z</dcterms:modified>
</cp:coreProperties>
</file>