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2" r:id="rId6"/>
    <p:sldId id="259" r:id="rId7"/>
    <p:sldId id="260" r:id="rId8"/>
    <p:sldId id="264" r:id="rId9"/>
    <p:sldId id="261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069-8F02-4BC1-8AEF-A8820D212EAE}" type="datetimeFigureOut">
              <a:rPr lang="en-US" smtClean="0"/>
              <a:pPr/>
              <a:t>8/31/2014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CFBC-BB97-477B-AD4E-D50ED956DA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069-8F02-4BC1-8AEF-A8820D212EAE}" type="datetimeFigureOut">
              <a:rPr lang="en-US" smtClean="0"/>
              <a:pPr/>
              <a:t>8/31/2014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CFBC-BB97-477B-AD4E-D50ED956DA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069-8F02-4BC1-8AEF-A8820D212EAE}" type="datetimeFigureOut">
              <a:rPr lang="en-US" smtClean="0"/>
              <a:pPr/>
              <a:t>8/31/2014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CFBC-BB97-477B-AD4E-D50ED956DA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069-8F02-4BC1-8AEF-A8820D212EAE}" type="datetimeFigureOut">
              <a:rPr lang="en-US" smtClean="0"/>
              <a:pPr/>
              <a:t>8/31/2014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CFBC-BB97-477B-AD4E-D50ED956DA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069-8F02-4BC1-8AEF-A8820D212EAE}" type="datetimeFigureOut">
              <a:rPr lang="en-US" smtClean="0"/>
              <a:pPr/>
              <a:t>8/31/2014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CFBC-BB97-477B-AD4E-D50ED956DA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069-8F02-4BC1-8AEF-A8820D212EAE}" type="datetimeFigureOut">
              <a:rPr lang="en-US" smtClean="0"/>
              <a:pPr/>
              <a:t>8/31/2014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CFBC-BB97-477B-AD4E-D50ED956DA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069-8F02-4BC1-8AEF-A8820D212EAE}" type="datetimeFigureOut">
              <a:rPr lang="en-US" smtClean="0"/>
              <a:pPr/>
              <a:t>8/31/2014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CFBC-BB97-477B-AD4E-D50ED956DA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069-8F02-4BC1-8AEF-A8820D212EAE}" type="datetimeFigureOut">
              <a:rPr lang="en-US" smtClean="0"/>
              <a:pPr/>
              <a:t>8/31/2014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CFBC-BB97-477B-AD4E-D50ED956DA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069-8F02-4BC1-8AEF-A8820D212EAE}" type="datetimeFigureOut">
              <a:rPr lang="en-US" smtClean="0"/>
              <a:pPr/>
              <a:t>8/31/2014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CFBC-BB97-477B-AD4E-D50ED956DA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069-8F02-4BC1-8AEF-A8820D212EAE}" type="datetimeFigureOut">
              <a:rPr lang="en-US" smtClean="0"/>
              <a:pPr/>
              <a:t>8/31/2014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CFBC-BB97-477B-AD4E-D50ED956DA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069-8F02-4BC1-8AEF-A8820D212EAE}" type="datetimeFigureOut">
              <a:rPr lang="en-US" smtClean="0"/>
              <a:pPr/>
              <a:t>8/31/2014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EECFBC-BB97-477B-AD4E-D50ED956DA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371069-8F02-4BC1-8AEF-A8820D212EAE}" type="datetimeFigureOut">
              <a:rPr lang="en-US" smtClean="0"/>
              <a:pPr/>
              <a:t>8/31/2014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EECFBC-BB97-477B-AD4E-D50ED956DA5B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56992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9600" dirty="0" smtClean="0"/>
              <a:t>Homeostasis and negative feedback</a:t>
            </a:r>
            <a:endParaRPr lang="en-GB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Positive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en-GB" dirty="0" smtClean="0"/>
              <a:t>Less common</a:t>
            </a:r>
          </a:p>
          <a:p>
            <a:r>
              <a:rPr lang="en-GB" dirty="0" smtClean="0"/>
              <a:t>Response is to increase the original change</a:t>
            </a:r>
            <a:endParaRPr lang="en-GB" dirty="0"/>
          </a:p>
        </p:txBody>
      </p:sp>
      <p:grpSp>
        <p:nvGrpSpPr>
          <p:cNvPr id="10" name="Group 8"/>
          <p:cNvGrpSpPr/>
          <p:nvPr/>
        </p:nvGrpSpPr>
        <p:grpSpPr>
          <a:xfrm>
            <a:off x="1403648" y="2492896"/>
            <a:ext cx="5609698" cy="3456384"/>
            <a:chOff x="1475656" y="1268760"/>
            <a:chExt cx="5609698" cy="3456384"/>
          </a:xfrm>
        </p:grpSpPr>
        <p:pic>
          <p:nvPicPr>
            <p:cNvPr id="11" name="Picture 2" descr="C:\Users\helenh\Desktop\A LEVEL\OCR A LEVEL BIOLOGY\A2 Biology\Unit 1\Module 1 Comm &amp; Homeostasis\Communication\2 Principles\Negative Feedback Loop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75656" y="1268760"/>
              <a:ext cx="5609698" cy="3431252"/>
            </a:xfrm>
            <a:prstGeom prst="rect">
              <a:avLst/>
            </a:prstGeom>
            <a:noFill/>
          </p:spPr>
        </p:pic>
        <p:sp>
          <p:nvSpPr>
            <p:cNvPr id="12" name="Rectangle 11"/>
            <p:cNvSpPr/>
            <p:nvPr/>
          </p:nvSpPr>
          <p:spPr>
            <a:xfrm>
              <a:off x="1475656" y="1268760"/>
              <a:ext cx="1296144" cy="34563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699792" y="3861048"/>
              <a:ext cx="1296144" cy="864096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</a:rPr>
                <a:t>Effector reacts to increase change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13" idx="0"/>
            </p:cNvCxnSpPr>
            <p:nvPr/>
          </p:nvCxnSpPr>
          <p:spPr>
            <a:xfrm flipV="1">
              <a:off x="3347864" y="2060848"/>
              <a:ext cx="1296144" cy="1800200"/>
            </a:xfrm>
            <a:prstGeom prst="straightConnector1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the worksheet (p28 </a:t>
            </a:r>
            <a:r>
              <a:rPr lang="en-GB" smtClean="0"/>
              <a:t>of green book)</a:t>
            </a: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Enzyme Action and Temperature Regulation</a:t>
            </a:r>
            <a:endParaRPr lang="en-GB" dirty="0" smtClean="0"/>
          </a:p>
          <a:p>
            <a:r>
              <a:rPr lang="en-GB" dirty="0" smtClean="0"/>
              <a:t>As core body temperature rises the increase will affect the activity of enzymes. This can lead to heat exhaustion and even death</a:t>
            </a:r>
          </a:p>
          <a:p>
            <a:pPr>
              <a:buNone/>
            </a:pPr>
            <a:endParaRPr lang="en-GB" dirty="0" smtClean="0"/>
          </a:p>
          <a:p>
            <a:pPr lvl="0"/>
            <a:r>
              <a:rPr lang="en-GB" dirty="0" smtClean="0"/>
              <a:t>Describe the effect of increasing temperature on enzyme action</a:t>
            </a:r>
          </a:p>
          <a:p>
            <a:pPr lvl="0"/>
            <a:r>
              <a:rPr lang="en-GB" dirty="0" smtClean="0"/>
              <a:t>Suggest what actually causes death as the body temperature rises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sz="4000" dirty="0" smtClean="0"/>
              <a:t>Remembering back to GCSE what does the term homeostasis mean?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800" dirty="0" smtClean="0"/>
              <a:t>Homeostasis </a:t>
            </a:r>
            <a:r>
              <a:rPr lang="en-GB" sz="2800" dirty="0" smtClean="0"/>
              <a:t>literally means "</a:t>
            </a:r>
            <a:r>
              <a:rPr lang="en-GB" sz="2800" dirty="0" smtClean="0">
                <a:solidFill>
                  <a:srgbClr val="FF0000"/>
                </a:solidFill>
              </a:rPr>
              <a:t>same state</a:t>
            </a:r>
            <a:r>
              <a:rPr lang="en-GB" sz="2800" dirty="0" smtClean="0"/>
              <a:t>" and it refers to the process of keeping the internal body environment in a steady state. </a:t>
            </a:r>
          </a:p>
          <a:p>
            <a:endParaRPr lang="en-GB" sz="2800" dirty="0" smtClean="0"/>
          </a:p>
          <a:p>
            <a:r>
              <a:rPr lang="en-GB" sz="2800" dirty="0" smtClean="0"/>
              <a:t>The importance of this cannot be over-stressed, and a great deal of the hormone system and autonomic nervous system is dedicated to homeostasis. </a:t>
            </a:r>
          </a:p>
          <a:p>
            <a:pPr>
              <a:buNone/>
            </a:pPr>
            <a:endParaRPr lang="en-GB" sz="13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Homeostasis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Developing your understanding of homeostasis and feedback mechanisms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Define the terms homeostasis, negative feedback and positive feed back</a:t>
            </a:r>
          </a:p>
          <a:p>
            <a:endParaRPr lang="en-GB" sz="2400" dirty="0" smtClean="0"/>
          </a:p>
          <a:p>
            <a:r>
              <a:rPr lang="en-GB" sz="2400" dirty="0" smtClean="0"/>
              <a:t>Explain </a:t>
            </a:r>
            <a:r>
              <a:rPr lang="en-GB" sz="2400" dirty="0" smtClean="0"/>
              <a:t>the principles of homeostasis in terms of receptors, effectors and negative feedback; 	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Homeostasis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From the textbook p6 write a definition of homeostasis</a:t>
            </a:r>
            <a:endParaRPr lang="en-GB" sz="2400" dirty="0" smtClean="0"/>
          </a:p>
          <a:p>
            <a:pPr>
              <a:buNone/>
            </a:pPr>
            <a:endParaRPr lang="en-GB" sz="1300" dirty="0" smtClean="0"/>
          </a:p>
          <a:p>
            <a:r>
              <a:rPr lang="en-GB" sz="2400" dirty="0" smtClean="0"/>
              <a:t>Homeostasis involves </a:t>
            </a:r>
            <a:r>
              <a:rPr lang="en-GB" sz="2400" dirty="0" smtClean="0">
                <a:solidFill>
                  <a:srgbClr val="FF0000"/>
                </a:solidFill>
              </a:rPr>
              <a:t>maintenance of the </a:t>
            </a:r>
            <a:r>
              <a:rPr lang="en-GB" sz="2400" dirty="0" smtClean="0">
                <a:solidFill>
                  <a:srgbClr val="FF0000"/>
                </a:solidFill>
              </a:rPr>
              <a:t>internal environment</a:t>
            </a:r>
            <a:r>
              <a:rPr lang="en-GB" sz="2400" dirty="0" smtClean="0"/>
              <a:t> </a:t>
            </a:r>
            <a:r>
              <a:rPr lang="en-GB" sz="2400" dirty="0" smtClean="0"/>
              <a:t>in a </a:t>
            </a:r>
            <a:r>
              <a:rPr lang="en-GB" sz="2400" dirty="0" smtClean="0">
                <a:solidFill>
                  <a:srgbClr val="FF0000"/>
                </a:solidFill>
              </a:rPr>
              <a:t>constant</a:t>
            </a:r>
            <a:r>
              <a:rPr lang="en-GB" sz="2400" dirty="0" smtClean="0"/>
              <a:t> state despite </a:t>
            </a:r>
            <a:r>
              <a:rPr lang="en-GB" sz="2400" dirty="0" smtClean="0">
                <a:solidFill>
                  <a:srgbClr val="FF0000"/>
                </a:solidFill>
              </a:rPr>
              <a:t>external changes</a:t>
            </a:r>
            <a:r>
              <a:rPr lang="en-GB" sz="2400" dirty="0" smtClean="0"/>
              <a:t>.</a:t>
            </a:r>
          </a:p>
          <a:p>
            <a:pPr>
              <a:buNone/>
            </a:pPr>
            <a:r>
              <a:rPr lang="en-GB" sz="2400" dirty="0" smtClean="0"/>
              <a:t> </a:t>
            </a:r>
            <a:r>
              <a:rPr lang="en-GB" sz="2400" dirty="0" smtClean="0"/>
              <a:t>Examples include:</a:t>
            </a:r>
          </a:p>
          <a:p>
            <a:pPr lvl="1"/>
            <a:r>
              <a:rPr lang="en-GB" sz="2200" dirty="0" smtClean="0"/>
              <a:t>Blood pH</a:t>
            </a:r>
          </a:p>
          <a:p>
            <a:pPr lvl="1"/>
            <a:r>
              <a:rPr lang="en-GB" sz="2200" dirty="0" smtClean="0"/>
              <a:t>Blood carbon dioxide levels</a:t>
            </a:r>
          </a:p>
          <a:p>
            <a:pPr lvl="1"/>
            <a:r>
              <a:rPr lang="en-GB" sz="2200" dirty="0" smtClean="0"/>
              <a:t>Blood glucose concentration</a:t>
            </a:r>
          </a:p>
          <a:p>
            <a:pPr lvl="1"/>
            <a:r>
              <a:rPr lang="en-GB" sz="2200" dirty="0" smtClean="0"/>
              <a:t>Body </a:t>
            </a:r>
            <a:r>
              <a:rPr lang="en-GB" sz="2200" dirty="0" smtClean="0"/>
              <a:t>temperature</a:t>
            </a:r>
          </a:p>
          <a:p>
            <a:pPr lvl="1"/>
            <a:r>
              <a:rPr lang="en-GB" sz="2200" dirty="0" smtClean="0"/>
              <a:t>Blood pressure </a:t>
            </a:r>
            <a:endParaRPr lang="en-GB" sz="2200" dirty="0" smtClean="0"/>
          </a:p>
          <a:p>
            <a:pPr lvl="1"/>
            <a:r>
              <a:rPr lang="en-GB" sz="2200" dirty="0" smtClean="0"/>
              <a:t>Water balance 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185" y="357166"/>
            <a:ext cx="8955628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5572132" y="5143512"/>
            <a:ext cx="3571868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en-GB" dirty="0" smtClean="0"/>
              <a:t>Negative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r>
              <a:rPr lang="en-GB" dirty="0" smtClean="0"/>
              <a:t>All homeostatic mechanisms use </a:t>
            </a:r>
            <a:r>
              <a:rPr lang="en-GB" u="sng" dirty="0" smtClean="0">
                <a:solidFill>
                  <a:srgbClr val="FF0000"/>
                </a:solidFill>
              </a:rPr>
              <a:t>negative feedback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to maintain a constant value. </a:t>
            </a:r>
          </a:p>
          <a:p>
            <a:endParaRPr lang="en-GB" sz="1200" dirty="0" smtClean="0"/>
          </a:p>
          <a:p>
            <a:r>
              <a:rPr lang="en-GB" dirty="0" smtClean="0"/>
              <a:t>Negative feedback means that whenever a change occurs in a system, the change automatically causes a </a:t>
            </a:r>
            <a:r>
              <a:rPr lang="en-GB" u="sng" dirty="0" smtClean="0">
                <a:solidFill>
                  <a:srgbClr val="FF0000"/>
                </a:solidFill>
              </a:rPr>
              <a:t>corrective mechanism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to start, which reverses the original change and brings the system back to normal.</a:t>
            </a:r>
          </a:p>
          <a:p>
            <a:endParaRPr lang="en-GB" sz="1200" dirty="0" smtClean="0"/>
          </a:p>
          <a:p>
            <a:r>
              <a:rPr lang="en-GB" dirty="0" smtClean="0"/>
              <a:t>It also means that the bigger then change the bigger the corrective mechanism.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/>
          <a:lstStyle/>
          <a:p>
            <a:r>
              <a:rPr lang="en-GB" dirty="0" smtClean="0"/>
              <a:t>Negative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89586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So in a system controlled by negative feedback the level is never maintained perfectly, but constantly oscillates about the set point. An efficient homeostatic system minimises the size of the oscillations.</a:t>
            </a:r>
          </a:p>
          <a:p>
            <a:r>
              <a:rPr lang="en-GB" sz="2400" dirty="0" smtClean="0"/>
              <a:t>Minor changes may not cause a response.</a:t>
            </a:r>
            <a:endParaRPr lang="en-GB" sz="2400" dirty="0"/>
          </a:p>
        </p:txBody>
      </p:sp>
      <p:pic>
        <p:nvPicPr>
          <p:cNvPr id="4" name="Picture 3" descr="http://www.mrothery.co.uk/module4/webnotes/Image1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429000"/>
            <a:ext cx="7786742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dirty="0" smtClean="0"/>
              <a:t>Negative feedback loop</a:t>
            </a:r>
            <a:endParaRPr lang="en-GB" dirty="0"/>
          </a:p>
        </p:txBody>
      </p:sp>
      <p:pic>
        <p:nvPicPr>
          <p:cNvPr id="1026" name="Picture 2" descr="C:\Users\helenh\Desktop\A LEVEL\OCR A LEVEL BIOLOGY\A2 Biology\Unit 1\Module 1 Comm &amp; Homeostasis\Communication\2 Principles\Negative Feedback Lo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8760"/>
            <a:ext cx="5609698" cy="3431252"/>
          </a:xfrm>
          <a:prstGeom prst="rect">
            <a:avLst/>
          </a:prstGeom>
          <a:noFill/>
        </p:spPr>
      </p:pic>
      <p:sp>
        <p:nvSpPr>
          <p:cNvPr id="5" name="Flowchart: Process 4"/>
          <p:cNvSpPr/>
          <p:nvPr/>
        </p:nvSpPr>
        <p:spPr>
          <a:xfrm>
            <a:off x="179512" y="5589240"/>
            <a:ext cx="1224136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Stimulus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907704" y="5589240"/>
            <a:ext cx="1296144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Receptor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3491880" y="5517232"/>
            <a:ext cx="2232248" cy="576064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Communication pathway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6012160" y="5517232"/>
            <a:ext cx="1080120" cy="432048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Effector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7524328" y="5517232"/>
            <a:ext cx="1152128" cy="432048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Response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1403648" y="5769260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580112" y="5805264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131840" y="5805264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092280" y="5805264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smtClean="0"/>
              <a:t>Negative feedback loop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4290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Specialised receptors detect changes within the internal conditions </a:t>
            </a:r>
          </a:p>
          <a:p>
            <a:r>
              <a:rPr lang="en-GB" dirty="0" smtClean="0"/>
              <a:t>This information is relayed to a central coordinator that determines the level of response </a:t>
            </a:r>
          </a:p>
          <a:p>
            <a:r>
              <a:rPr lang="en-GB" dirty="0" smtClean="0"/>
              <a:t>The coordinator in turn relays such a decision to the </a:t>
            </a:r>
            <a:r>
              <a:rPr lang="en-GB" dirty="0" err="1" smtClean="0"/>
              <a:t>effector</a:t>
            </a:r>
            <a:r>
              <a:rPr lang="en-GB" dirty="0" smtClean="0"/>
              <a:t> that is specialised to produce the response behaviour </a:t>
            </a:r>
          </a:p>
          <a:p>
            <a:r>
              <a:rPr lang="en-GB" dirty="0" smtClean="0"/>
              <a:t>Notice that this response will modify the internal environment and that these new conditions will in turn become the new stimuli. </a:t>
            </a:r>
          </a:p>
          <a:p>
            <a:r>
              <a:rPr lang="en-GB" dirty="0" smtClean="0"/>
              <a:t>The cycle will continue until conditions are reduced back to within narrow acceptable limits.</a:t>
            </a:r>
          </a:p>
          <a:p>
            <a:r>
              <a:rPr lang="en-GB" dirty="0" smtClean="0"/>
              <a:t>Notice that system works responding to conditions which are lower than and higher than the fixed regulation point. </a:t>
            </a:r>
          </a:p>
          <a:p>
            <a:r>
              <a:rPr lang="en-GB" dirty="0" smtClean="0"/>
              <a:t>Very efficient systems allow very little in the way of undershoot and overshoot.</a:t>
            </a:r>
          </a:p>
          <a:p>
            <a:endParaRPr lang="en-GB" dirty="0"/>
          </a:p>
        </p:txBody>
      </p:sp>
      <p:pic>
        <p:nvPicPr>
          <p:cNvPr id="4" name="Picture 3" descr="http://click4biology.info/c4b/6/images/6.5/feedback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142984"/>
            <a:ext cx="685804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271</TotalTime>
  <Words>451</Words>
  <Application>Microsoft Office PowerPoint</Application>
  <PresentationFormat>On-screen Show (4:3)</PresentationFormat>
  <Paragraphs>60</Paragraphs>
  <Slides>12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Homeostasis and negative feedback</vt:lpstr>
      <vt:lpstr>Starter</vt:lpstr>
      <vt:lpstr>Homeostasis</vt:lpstr>
      <vt:lpstr>Homeostasis</vt:lpstr>
      <vt:lpstr>Slide 5</vt:lpstr>
      <vt:lpstr>Negative feedback</vt:lpstr>
      <vt:lpstr>Negative feedback</vt:lpstr>
      <vt:lpstr>Negative feedback loop</vt:lpstr>
      <vt:lpstr>Negative feedback loop</vt:lpstr>
      <vt:lpstr>Positive feedback</vt:lpstr>
      <vt:lpstr>Task</vt:lpstr>
      <vt:lpstr>Slide 12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Homeostasis</dc:title>
  <dc:creator>Helen Hawke</dc:creator>
  <cp:lastModifiedBy>helenh</cp:lastModifiedBy>
  <cp:revision>7</cp:revision>
  <dcterms:created xsi:type="dcterms:W3CDTF">2010-12-02T17:20:30Z</dcterms:created>
  <dcterms:modified xsi:type="dcterms:W3CDTF">2014-08-31T13:08:21Z</dcterms:modified>
</cp:coreProperties>
</file>