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1" r:id="rId3"/>
    <p:sldId id="258" r:id="rId4"/>
    <p:sldId id="259" r:id="rId5"/>
    <p:sldId id="275" r:id="rId6"/>
    <p:sldId id="260" r:id="rId7"/>
    <p:sldId id="257" r:id="rId8"/>
    <p:sldId id="261" r:id="rId9"/>
    <p:sldId id="265" r:id="rId10"/>
    <p:sldId id="262" r:id="rId11"/>
    <p:sldId id="263" r:id="rId12"/>
    <p:sldId id="277" r:id="rId13"/>
    <p:sldId id="264" r:id="rId14"/>
    <p:sldId id="267" r:id="rId15"/>
    <p:sldId id="280" r:id="rId16"/>
    <p:sldId id="279" r:id="rId17"/>
    <p:sldId id="266" r:id="rId18"/>
    <p:sldId id="269" r:id="rId19"/>
    <p:sldId id="273" r:id="rId20"/>
    <p:sldId id="278" r:id="rId21"/>
    <p:sldId id="268" r:id="rId22"/>
    <p:sldId id="270" r:id="rId23"/>
    <p:sldId id="274" r:id="rId24"/>
    <p:sldId id="272" r:id="rId25"/>
    <p:sldId id="276" r:id="rId26"/>
    <p:sldId id="271" r:id="rId2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07" autoAdjust="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FAEE26B-D892-4DA1-BDDD-3CAB05A0227C}" type="datetimeFigureOut">
              <a:rPr lang="en-GB" smtClean="0"/>
              <a:pPr/>
              <a:t>22/09/2017</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E3C6C1D-097D-4FF9-8FC6-54E5F4FD9EA2}" type="slidenum">
              <a:rPr lang="en-GB" smtClean="0"/>
              <a:pPr/>
              <a:t>‹#›</a:t>
            </a:fld>
            <a:endParaRPr lang="en-GB"/>
          </a:p>
        </p:txBody>
      </p:sp>
    </p:spTree>
    <p:extLst>
      <p:ext uri="{BB962C8B-B14F-4D97-AF65-F5344CB8AC3E}">
        <p14:creationId xmlns:p14="http://schemas.microsoft.com/office/powerpoint/2010/main" val="418808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Exam</a:t>
            </a:r>
            <a:r>
              <a:rPr lang="en-GB" baseline="0" dirty="0" smtClean="0"/>
              <a:t> command words, remember your common errors, look back at your feedback</a:t>
            </a:r>
            <a:endParaRPr lang="en-GB" dirty="0"/>
          </a:p>
        </p:txBody>
      </p:sp>
      <p:sp>
        <p:nvSpPr>
          <p:cNvPr id="4" name="Slide Number Placeholder 3"/>
          <p:cNvSpPr>
            <a:spLocks noGrp="1"/>
          </p:cNvSpPr>
          <p:nvPr>
            <p:ph type="sldNum" sz="quarter" idx="10"/>
          </p:nvPr>
        </p:nvSpPr>
        <p:spPr/>
        <p:txBody>
          <a:bodyPr/>
          <a:lstStyle/>
          <a:p>
            <a:fld id="{FE3C6C1D-097D-4FF9-8FC6-54E5F4FD9EA2}" type="slidenum">
              <a:rPr lang="en-GB" smtClean="0"/>
              <a:pPr/>
              <a:t>6</a:t>
            </a:fld>
            <a:endParaRPr lang="en-GB"/>
          </a:p>
        </p:txBody>
      </p:sp>
    </p:spTree>
    <p:extLst>
      <p:ext uri="{BB962C8B-B14F-4D97-AF65-F5344CB8AC3E}">
        <p14:creationId xmlns:p14="http://schemas.microsoft.com/office/powerpoint/2010/main" val="46260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Key Question: What is the functio</a:t>
            </a:r>
            <a:r>
              <a:rPr lang="en-GB" baseline="0" dirty="0" smtClean="0"/>
              <a:t>n of the kidney?</a:t>
            </a:r>
            <a:endParaRPr lang="en-GB" dirty="0"/>
          </a:p>
        </p:txBody>
      </p:sp>
      <p:sp>
        <p:nvSpPr>
          <p:cNvPr id="4" name="Slide Number Placeholder 3"/>
          <p:cNvSpPr>
            <a:spLocks noGrp="1"/>
          </p:cNvSpPr>
          <p:nvPr>
            <p:ph type="sldNum" sz="quarter" idx="10"/>
          </p:nvPr>
        </p:nvSpPr>
        <p:spPr/>
        <p:txBody>
          <a:bodyPr/>
          <a:lstStyle/>
          <a:p>
            <a:fld id="{FE3C6C1D-097D-4FF9-8FC6-54E5F4FD9EA2}" type="slidenum">
              <a:rPr lang="en-GB" smtClean="0"/>
              <a:pPr/>
              <a:t>8</a:t>
            </a:fld>
            <a:endParaRPr lang="en-GB"/>
          </a:p>
        </p:txBody>
      </p:sp>
    </p:spTree>
    <p:extLst>
      <p:ext uri="{BB962C8B-B14F-4D97-AF65-F5344CB8AC3E}">
        <p14:creationId xmlns:p14="http://schemas.microsoft.com/office/powerpoint/2010/main" val="66016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6D5E922-88C2-43B0-975E-DCBE4F82040D}" type="datetimeFigureOut">
              <a:rPr lang="en-GB" smtClean="0"/>
              <a:pPr/>
              <a:t>22/09/2017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DF7D9E4-9675-4603-BDCF-448D96AF88E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D5E922-88C2-43B0-975E-DCBE4F82040D}" type="datetimeFigureOut">
              <a:rPr lang="en-GB" smtClean="0"/>
              <a:pPr/>
              <a:t>22/09/2017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7D9E4-9675-4603-BDCF-448D96AF88E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6D5E922-88C2-43B0-975E-DCBE4F82040D}" type="datetimeFigureOut">
              <a:rPr lang="en-GB" smtClean="0"/>
              <a:pPr/>
              <a:t>22/09/2017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DF7D9E4-9675-4603-BDCF-448D96AF88E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6D5E922-88C2-43B0-975E-DCBE4F82040D}" type="datetimeFigureOut">
              <a:rPr lang="en-GB" smtClean="0"/>
              <a:pPr/>
              <a:t>22/09/2017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DF7D9E4-9675-4603-BDCF-448D96AF88EC}"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6D5E922-88C2-43B0-975E-DCBE4F82040D}" type="datetimeFigureOut">
              <a:rPr lang="en-GB" smtClean="0"/>
              <a:pPr/>
              <a:t>22/09/2017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DF7D9E4-9675-4603-BDCF-448D96AF88EC}"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6D5E922-88C2-43B0-975E-DCBE4F82040D}" type="datetimeFigureOut">
              <a:rPr lang="en-GB" smtClean="0"/>
              <a:pPr/>
              <a:t>22/09/2017</a:t>
            </a:fld>
            <a:endParaRPr lang="en-GB"/>
          </a:p>
        </p:txBody>
      </p:sp>
      <p:sp>
        <p:nvSpPr>
          <p:cNvPr id="10" name="Slide Number Placeholder 9"/>
          <p:cNvSpPr>
            <a:spLocks noGrp="1"/>
          </p:cNvSpPr>
          <p:nvPr>
            <p:ph type="sldNum" sz="quarter" idx="16"/>
          </p:nvPr>
        </p:nvSpPr>
        <p:spPr/>
        <p:txBody>
          <a:bodyPr rtlCol="0"/>
          <a:lstStyle/>
          <a:p>
            <a:fld id="{FDF7D9E4-9675-4603-BDCF-448D96AF88EC}"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6D5E922-88C2-43B0-975E-DCBE4F82040D}" type="datetimeFigureOut">
              <a:rPr lang="en-GB" smtClean="0"/>
              <a:pPr/>
              <a:t>22/09/2017</a:t>
            </a:fld>
            <a:endParaRPr lang="en-GB"/>
          </a:p>
        </p:txBody>
      </p:sp>
      <p:sp>
        <p:nvSpPr>
          <p:cNvPr id="12" name="Slide Number Placeholder 11"/>
          <p:cNvSpPr>
            <a:spLocks noGrp="1"/>
          </p:cNvSpPr>
          <p:nvPr>
            <p:ph type="sldNum" sz="quarter" idx="16"/>
          </p:nvPr>
        </p:nvSpPr>
        <p:spPr/>
        <p:txBody>
          <a:bodyPr rtlCol="0"/>
          <a:lstStyle/>
          <a:p>
            <a:fld id="{FDF7D9E4-9675-4603-BDCF-448D96AF88EC}"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D5E922-88C2-43B0-975E-DCBE4F82040D}" type="datetimeFigureOut">
              <a:rPr lang="en-GB" smtClean="0"/>
              <a:pPr/>
              <a:t>22/09/2017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DF7D9E4-9675-4603-BDCF-448D96AF88E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E922-88C2-43B0-975E-DCBE4F82040D}" type="datetimeFigureOut">
              <a:rPr lang="en-GB" smtClean="0"/>
              <a:pPr/>
              <a:t>22/09/2017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DF7D9E4-9675-4603-BDCF-448D96AF88E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6D5E922-88C2-43B0-975E-DCBE4F82040D}" type="datetimeFigureOut">
              <a:rPr lang="en-GB" smtClean="0"/>
              <a:pPr/>
              <a:t>22/09/2017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DF7D9E4-9675-4603-BDCF-448D96AF88EC}"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6D5E922-88C2-43B0-975E-DCBE4F82040D}" type="datetimeFigureOut">
              <a:rPr lang="en-GB" smtClean="0"/>
              <a:pPr/>
              <a:t>22/09/2017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DF7D9E4-9675-4603-BDCF-448D96AF88EC}"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D5E922-88C2-43B0-975E-DCBE4F82040D}" type="datetimeFigureOut">
              <a:rPr lang="en-GB" smtClean="0"/>
              <a:pPr/>
              <a:t>22/09/2017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DF7D9E4-9675-4603-BDCF-448D96AF88E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biologymad.com/resources/kidney.sw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uk/url?sa=i&amp;rct=j&amp;q=&amp;esrc=s&amp;source=images&amp;cd=&amp;cad=rja&amp;uact=8&amp;docid=EHFaUIZg8yg-aM&amp;tbnid=pLQ--WytnO5rDM:&amp;ved=0CAUQjRw&amp;url=http://kenpitts.net/bio/human_anat/excretory_notes.htm&amp;ei=KS-gU_WsD7TT7AbBtYGoAw&amp;bvm=bv.68911936,d.ZGU&amp;psig=AFQjCNEag_89bGKpxXcsqkjB7cYFyf-Ldg&amp;ust=140309315094055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uk/url?sa=i&amp;rct=j&amp;q=&amp;esrc=s&amp;source=images&amp;cd=&amp;cad=rja&amp;uact=8&amp;docid=EHFaUIZg8yg-aM&amp;tbnid=pLQ--WytnO5rDM:&amp;ved=0CAUQjRw&amp;url=http://kenpitts.net/bio/human_anat/excretory_notes.htm&amp;ei=KS-gU_WsD7TT7AbBtYGoAw&amp;bvm=bv.68911936,d.ZGU&amp;psig=AFQjCNEag_89bGKpxXcsqkjB7cYFyf-Ldg&amp;ust=140309315094055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Kidney </a:t>
            </a:r>
            <a:r>
              <a:rPr lang="en-GB" dirty="0" err="1" smtClean="0"/>
              <a:t>Ultrastructure</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Ultrastructure</a:t>
            </a:r>
            <a:r>
              <a:rPr lang="en-GB" dirty="0" smtClean="0"/>
              <a:t> of the Kidney</a:t>
            </a:r>
            <a:endParaRPr lang="en-GB" dirty="0"/>
          </a:p>
        </p:txBody>
      </p:sp>
      <p:sp>
        <p:nvSpPr>
          <p:cNvPr id="3" name="Content Placeholder 2"/>
          <p:cNvSpPr>
            <a:spLocks noGrp="1"/>
          </p:cNvSpPr>
          <p:nvPr>
            <p:ph sz="quarter" idx="1"/>
          </p:nvPr>
        </p:nvSpPr>
        <p:spPr/>
        <p:txBody>
          <a:bodyPr/>
          <a:lstStyle/>
          <a:p>
            <a:r>
              <a:rPr lang="en-GB" dirty="0" smtClean="0"/>
              <a:t>You have been given a diagram of the gross and </a:t>
            </a:r>
            <a:r>
              <a:rPr lang="en-GB" dirty="0" err="1" smtClean="0"/>
              <a:t>ultrastructure</a:t>
            </a:r>
            <a:r>
              <a:rPr lang="en-GB" dirty="0" smtClean="0"/>
              <a:t> of the kidney</a:t>
            </a:r>
          </a:p>
          <a:p>
            <a:r>
              <a:rPr lang="en-GB" dirty="0" smtClean="0"/>
              <a:t>Using the yellow coloured post it notes label on what you parts you already know</a:t>
            </a:r>
          </a:p>
          <a:p>
            <a:r>
              <a:rPr lang="en-GB" dirty="0" smtClean="0"/>
              <a:t>Remember if you did triple science at GCSE you are a Specialist!  Support the Additional Science students</a:t>
            </a:r>
            <a:endParaRPr lang="en-GB" dirty="0"/>
          </a:p>
        </p:txBody>
      </p:sp>
      <p:sp>
        <p:nvSpPr>
          <p:cNvPr id="4" name="Content Placeholder 2"/>
          <p:cNvSpPr txBox="1">
            <a:spLocks/>
          </p:cNvSpPr>
          <p:nvPr/>
        </p:nvSpPr>
        <p:spPr>
          <a:xfrm>
            <a:off x="251520" y="6093296"/>
            <a:ext cx="77048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kumimoji="0" lang="en-GB" b="0" i="0" u="none" strike="noStrike" kern="1200" cap="none" spc="0" normalizeH="0" baseline="0" noProof="0" dirty="0" smtClean="0">
                <a:ln>
                  <a:noFill/>
                </a:ln>
                <a:solidFill>
                  <a:schemeClr val="bg1"/>
                </a:solidFill>
                <a:effectLst/>
                <a:uLnTx/>
                <a:uFillTx/>
                <a:latin typeface="+mn-lt"/>
                <a:ea typeface="+mn-ea"/>
                <a:cs typeface="+mn-cs"/>
              </a:rPr>
              <a:t>SC: </a:t>
            </a:r>
            <a:r>
              <a:rPr lang="en-GB" dirty="0" smtClean="0"/>
              <a:t>Describe </a:t>
            </a:r>
            <a:r>
              <a:rPr lang="en-GB" dirty="0">
                <a:solidFill>
                  <a:schemeClr val="tx1"/>
                </a:solidFill>
              </a:rPr>
              <a:t>with the aid of diagrams the detailed structure of the </a:t>
            </a:r>
            <a:r>
              <a:rPr lang="en-GB" dirty="0" err="1">
                <a:solidFill>
                  <a:schemeClr val="tx1"/>
                </a:solidFill>
              </a:rPr>
              <a:t>nephron</a:t>
            </a:r>
            <a:r>
              <a:rPr lang="en-GB" dirty="0">
                <a:solidFill>
                  <a:schemeClr val="tx1"/>
                </a:solidFill>
              </a:rPr>
              <a:t> (E-C</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up to A2 standard</a:t>
            </a:r>
            <a:endParaRPr lang="en-GB" dirty="0"/>
          </a:p>
        </p:txBody>
      </p:sp>
      <p:sp>
        <p:nvSpPr>
          <p:cNvPr id="3" name="Content Placeholder 2"/>
          <p:cNvSpPr>
            <a:spLocks noGrp="1"/>
          </p:cNvSpPr>
          <p:nvPr>
            <p:ph sz="quarter" idx="1"/>
          </p:nvPr>
        </p:nvSpPr>
        <p:spPr/>
        <p:txBody>
          <a:bodyPr/>
          <a:lstStyle/>
          <a:p>
            <a:r>
              <a:rPr lang="en-GB" dirty="0" smtClean="0"/>
              <a:t>Use the sources to add on information about the labels of the structure of the </a:t>
            </a:r>
            <a:r>
              <a:rPr lang="en-GB" dirty="0" err="1" smtClean="0"/>
              <a:t>nephron</a:t>
            </a:r>
            <a:r>
              <a:rPr lang="en-GB" dirty="0" smtClean="0"/>
              <a:t> using the different coloured post it notes</a:t>
            </a:r>
          </a:p>
          <a:p>
            <a:r>
              <a:rPr lang="en-GB" dirty="0" smtClean="0"/>
              <a:t>You have a choice of three sources it is up to you which sources you use (they increase in difficulty).  </a:t>
            </a:r>
          </a:p>
          <a:p>
            <a:r>
              <a:rPr lang="en-GB" dirty="0" smtClean="0"/>
              <a:t>It is up to you how much detail you go into (challenge yourselves!) but you must label all parts.</a:t>
            </a:r>
          </a:p>
          <a:p>
            <a:r>
              <a:rPr lang="en-GB" dirty="0" smtClean="0"/>
              <a:t>Source 3: the link </a:t>
            </a:r>
            <a:r>
              <a:rPr lang="en-GB" dirty="0" smtClean="0"/>
              <a:t>is </a:t>
            </a:r>
            <a:r>
              <a:rPr lang="en-GB" dirty="0">
                <a:hlinkClick r:id="rId2"/>
              </a:rPr>
              <a:t>http://www.biologymad.com</a:t>
            </a:r>
            <a:r>
              <a:rPr lang="en-GB" dirty="0" smtClean="0">
                <a:hlinkClick r:id="rId2"/>
              </a:rPr>
              <a:t>/</a:t>
            </a:r>
          </a:p>
          <a:p>
            <a:pPr marL="0" indent="0">
              <a:buNone/>
            </a:pPr>
            <a:r>
              <a:rPr lang="en-GB" smtClean="0">
                <a:hlinkClick r:id="rId2"/>
              </a:rPr>
              <a:t>resources/kidney.swf</a:t>
            </a:r>
            <a:endParaRPr lang="en-GB" dirty="0"/>
          </a:p>
          <a:p>
            <a:endParaRPr lang="en-GB" dirty="0"/>
          </a:p>
        </p:txBody>
      </p:sp>
      <p:sp>
        <p:nvSpPr>
          <p:cNvPr id="4" name="Content Placeholder 2"/>
          <p:cNvSpPr txBox="1">
            <a:spLocks/>
          </p:cNvSpPr>
          <p:nvPr/>
        </p:nvSpPr>
        <p:spPr>
          <a:xfrm>
            <a:off x="251520" y="6165303"/>
            <a:ext cx="6552728" cy="574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fontScale="92500" lnSpcReduction="10000"/>
          </a:bodyPr>
          <a:lstStyle/>
          <a:p>
            <a:pPr marL="274320" indent="-274320">
              <a:spcBef>
                <a:spcPts val="600"/>
              </a:spcBef>
              <a:buClr>
                <a:schemeClr val="tx2"/>
              </a:buClr>
              <a:buSzPct val="73000"/>
              <a:defRPr/>
            </a:pPr>
            <a:r>
              <a:rPr kumimoji="0" lang="en-GB" b="0" i="0" u="none" strike="noStrike" kern="1200" cap="none" spc="0" normalizeH="0" baseline="0" noProof="0" dirty="0" smtClean="0">
                <a:ln>
                  <a:noFill/>
                </a:ln>
                <a:solidFill>
                  <a:schemeClr val="bg1"/>
                </a:solidFill>
                <a:effectLst/>
                <a:uLnTx/>
                <a:uFillTx/>
                <a:latin typeface="+mn-lt"/>
                <a:ea typeface="+mn-ea"/>
                <a:cs typeface="+mn-cs"/>
              </a:rPr>
              <a:t>SC: </a:t>
            </a:r>
            <a:r>
              <a:rPr lang="en-GB" dirty="0" smtClean="0"/>
              <a:t>Describe </a:t>
            </a:r>
            <a:r>
              <a:rPr lang="en-GB" dirty="0">
                <a:solidFill>
                  <a:schemeClr val="tx1"/>
                </a:solidFill>
              </a:rPr>
              <a:t>with the aid of diagrams the detailed structure of the </a:t>
            </a:r>
            <a:r>
              <a:rPr lang="en-GB" dirty="0" err="1">
                <a:solidFill>
                  <a:schemeClr val="tx1"/>
                </a:solidFill>
              </a:rPr>
              <a:t>nephron</a:t>
            </a:r>
            <a:r>
              <a:rPr lang="en-GB" dirty="0">
                <a:solidFill>
                  <a:schemeClr val="tx1"/>
                </a:solidFill>
              </a:rPr>
              <a:t> (E-C</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436143"/>
            <a:ext cx="1389017" cy="138901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Ultrastructure</a:t>
            </a:r>
            <a:r>
              <a:rPr lang="en-GB" dirty="0" smtClean="0"/>
              <a:t> of the Kidney</a:t>
            </a:r>
            <a:endParaRPr lang="en-GB" dirty="0"/>
          </a:p>
        </p:txBody>
      </p:sp>
      <p:sp>
        <p:nvSpPr>
          <p:cNvPr id="3" name="Content Placeholder 2"/>
          <p:cNvSpPr>
            <a:spLocks noGrp="1"/>
          </p:cNvSpPr>
          <p:nvPr>
            <p:ph sz="quarter" idx="1"/>
          </p:nvPr>
        </p:nvSpPr>
        <p:spPr/>
        <p:txBody>
          <a:bodyPr/>
          <a:lstStyle/>
          <a:p>
            <a:endParaRPr lang="en-GB"/>
          </a:p>
        </p:txBody>
      </p:sp>
      <p:sp>
        <p:nvSpPr>
          <p:cNvPr id="4" name="Content Placeholder 2"/>
          <p:cNvSpPr txBox="1">
            <a:spLocks/>
          </p:cNvSpPr>
          <p:nvPr/>
        </p:nvSpPr>
        <p:spPr>
          <a:xfrm>
            <a:off x="179512" y="6309320"/>
            <a:ext cx="77048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kumimoji="0" lang="en-GB" b="0" i="0" u="none" strike="noStrike" kern="1200" cap="none" spc="0" normalizeH="0" baseline="0" noProof="0" dirty="0" smtClean="0">
                <a:ln>
                  <a:noFill/>
                </a:ln>
                <a:solidFill>
                  <a:schemeClr val="bg1"/>
                </a:solidFill>
                <a:effectLst/>
                <a:uLnTx/>
                <a:uFillTx/>
                <a:latin typeface="+mn-lt"/>
                <a:ea typeface="+mn-ea"/>
                <a:cs typeface="+mn-cs"/>
              </a:rPr>
              <a:t>SC: </a:t>
            </a:r>
            <a:r>
              <a:rPr lang="en-GB" dirty="0" smtClean="0"/>
              <a:t>Describe </a:t>
            </a:r>
            <a:r>
              <a:rPr lang="en-GB" dirty="0">
                <a:solidFill>
                  <a:schemeClr val="tx1"/>
                </a:solidFill>
              </a:rPr>
              <a:t>with the aid of diagrams the detailed structure of the </a:t>
            </a:r>
            <a:r>
              <a:rPr lang="en-GB" dirty="0" err="1">
                <a:solidFill>
                  <a:schemeClr val="tx1"/>
                </a:solidFill>
              </a:rPr>
              <a:t>nephron</a:t>
            </a:r>
            <a:r>
              <a:rPr lang="en-GB" dirty="0">
                <a:solidFill>
                  <a:schemeClr val="tx1"/>
                </a:solidFill>
              </a:rPr>
              <a:t> (E-C</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13314" name="Picture 2" descr="http://kenpitts.net/bio/human_anat/kidney_and_nephron.gif">
            <a:hlinkClick r:id="rId2"/>
          </p:cNvPr>
          <p:cNvPicPr>
            <a:picLocks noChangeAspect="1" noChangeArrowheads="1"/>
          </p:cNvPicPr>
          <p:nvPr/>
        </p:nvPicPr>
        <p:blipFill>
          <a:blip r:embed="rId3" cstate="print"/>
          <a:srcRect/>
          <a:stretch>
            <a:fillRect/>
          </a:stretch>
        </p:blipFill>
        <p:spPr bwMode="auto">
          <a:xfrm>
            <a:off x="611560" y="1628800"/>
            <a:ext cx="7560840" cy="4362494"/>
          </a:xfrm>
          <a:prstGeom prst="rect">
            <a:avLst/>
          </a:prstGeom>
          <a:noFill/>
        </p:spPr>
      </p:pic>
      <p:cxnSp>
        <p:nvCxnSpPr>
          <p:cNvPr id="7" name="Straight Connector 6"/>
          <p:cNvCxnSpPr/>
          <p:nvPr/>
        </p:nvCxnSpPr>
        <p:spPr>
          <a:xfrm flipH="1">
            <a:off x="6228184" y="1700808"/>
            <a:ext cx="21602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76256" y="2276872"/>
            <a:ext cx="72008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55576" y="3861048"/>
            <a:ext cx="1008112"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Answers: </a:t>
            </a:r>
            <a:r>
              <a:rPr lang="en-GB" dirty="0" err="1" smtClean="0"/>
              <a:t>Ultrastructure</a:t>
            </a:r>
            <a:r>
              <a:rPr lang="en-GB" dirty="0" smtClean="0"/>
              <a:t> of the Kidney</a:t>
            </a:r>
            <a:endParaRPr lang="en-GB" dirty="0"/>
          </a:p>
        </p:txBody>
      </p:sp>
      <p:sp>
        <p:nvSpPr>
          <p:cNvPr id="3" name="Content Placeholder 2"/>
          <p:cNvSpPr>
            <a:spLocks noGrp="1"/>
          </p:cNvSpPr>
          <p:nvPr>
            <p:ph sz="quarter" idx="1"/>
          </p:nvPr>
        </p:nvSpPr>
        <p:spPr/>
        <p:txBody>
          <a:bodyPr/>
          <a:lstStyle/>
          <a:p>
            <a:endParaRPr lang="en-GB"/>
          </a:p>
        </p:txBody>
      </p:sp>
      <p:sp>
        <p:nvSpPr>
          <p:cNvPr id="4" name="Content Placeholder 2"/>
          <p:cNvSpPr txBox="1">
            <a:spLocks/>
          </p:cNvSpPr>
          <p:nvPr/>
        </p:nvSpPr>
        <p:spPr>
          <a:xfrm>
            <a:off x="179512" y="6309320"/>
            <a:ext cx="77048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kumimoji="0" lang="en-GB" b="0" i="0" u="none" strike="noStrike" kern="1200" cap="none" spc="0" normalizeH="0" baseline="0" noProof="0" dirty="0" smtClean="0">
                <a:ln>
                  <a:noFill/>
                </a:ln>
                <a:solidFill>
                  <a:schemeClr val="bg1"/>
                </a:solidFill>
                <a:effectLst/>
                <a:uLnTx/>
                <a:uFillTx/>
                <a:latin typeface="+mn-lt"/>
                <a:ea typeface="+mn-ea"/>
                <a:cs typeface="+mn-cs"/>
              </a:rPr>
              <a:t>SC: </a:t>
            </a:r>
            <a:r>
              <a:rPr lang="en-GB" dirty="0" smtClean="0"/>
              <a:t>Describe </a:t>
            </a:r>
            <a:r>
              <a:rPr lang="en-GB" dirty="0">
                <a:solidFill>
                  <a:schemeClr val="tx1"/>
                </a:solidFill>
              </a:rPr>
              <a:t>with the aid of diagrams the detailed structure of the </a:t>
            </a:r>
            <a:r>
              <a:rPr lang="en-GB" dirty="0" err="1">
                <a:solidFill>
                  <a:schemeClr val="tx1"/>
                </a:solidFill>
              </a:rPr>
              <a:t>nephron</a:t>
            </a:r>
            <a:r>
              <a:rPr lang="en-GB" dirty="0">
                <a:solidFill>
                  <a:schemeClr val="tx1"/>
                </a:solidFill>
              </a:rPr>
              <a:t> (E-C</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13314" name="Picture 2" descr="http://kenpitts.net/bio/human_anat/kidney_and_nephron.gif">
            <a:hlinkClick r:id="rId2"/>
          </p:cNvPr>
          <p:cNvPicPr>
            <a:picLocks noChangeAspect="1" noChangeArrowheads="1"/>
          </p:cNvPicPr>
          <p:nvPr/>
        </p:nvPicPr>
        <p:blipFill>
          <a:blip r:embed="rId3" cstate="print"/>
          <a:srcRect/>
          <a:stretch>
            <a:fillRect/>
          </a:stretch>
        </p:blipFill>
        <p:spPr bwMode="auto">
          <a:xfrm>
            <a:off x="611560" y="1628800"/>
            <a:ext cx="7560840" cy="4362494"/>
          </a:xfrm>
          <a:prstGeom prst="rect">
            <a:avLst/>
          </a:prstGeom>
          <a:noFill/>
        </p:spPr>
      </p:pic>
      <p:cxnSp>
        <p:nvCxnSpPr>
          <p:cNvPr id="7" name="Straight Connector 6"/>
          <p:cNvCxnSpPr/>
          <p:nvPr/>
        </p:nvCxnSpPr>
        <p:spPr>
          <a:xfrm flipH="1">
            <a:off x="6228184" y="1700808"/>
            <a:ext cx="216024" cy="576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76256" y="2276872"/>
            <a:ext cx="72008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55576" y="3861048"/>
            <a:ext cx="1008112"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44008" y="1628800"/>
            <a:ext cx="1224136" cy="646331"/>
          </a:xfrm>
          <a:prstGeom prst="rect">
            <a:avLst/>
          </a:prstGeom>
          <a:noFill/>
        </p:spPr>
        <p:txBody>
          <a:bodyPr wrap="square" rtlCol="0">
            <a:spAutoFit/>
          </a:bodyPr>
          <a:lstStyle/>
          <a:p>
            <a:r>
              <a:rPr lang="en-GB" dirty="0" smtClean="0"/>
              <a:t>Bowman’s Capsule</a:t>
            </a:r>
            <a:endParaRPr lang="en-GB" dirty="0"/>
          </a:p>
        </p:txBody>
      </p:sp>
      <p:sp>
        <p:nvSpPr>
          <p:cNvPr id="15" name="TextBox 14"/>
          <p:cNvSpPr txBox="1"/>
          <p:nvPr/>
        </p:nvSpPr>
        <p:spPr>
          <a:xfrm>
            <a:off x="6156176" y="1340768"/>
            <a:ext cx="1224136" cy="369332"/>
          </a:xfrm>
          <a:prstGeom prst="rect">
            <a:avLst/>
          </a:prstGeom>
          <a:noFill/>
        </p:spPr>
        <p:txBody>
          <a:bodyPr wrap="square" rtlCol="0">
            <a:spAutoFit/>
          </a:bodyPr>
          <a:lstStyle/>
          <a:p>
            <a:r>
              <a:rPr lang="en-GB" dirty="0" smtClean="0"/>
              <a:t>PCT</a:t>
            </a:r>
            <a:endParaRPr lang="en-GB" dirty="0"/>
          </a:p>
        </p:txBody>
      </p:sp>
      <p:sp>
        <p:nvSpPr>
          <p:cNvPr id="16" name="TextBox 15"/>
          <p:cNvSpPr txBox="1"/>
          <p:nvPr/>
        </p:nvSpPr>
        <p:spPr>
          <a:xfrm>
            <a:off x="7164288" y="1556792"/>
            <a:ext cx="1224136" cy="369332"/>
          </a:xfrm>
          <a:prstGeom prst="rect">
            <a:avLst/>
          </a:prstGeom>
          <a:noFill/>
        </p:spPr>
        <p:txBody>
          <a:bodyPr wrap="square" rtlCol="0">
            <a:spAutoFit/>
          </a:bodyPr>
          <a:lstStyle/>
          <a:p>
            <a:r>
              <a:rPr lang="en-GB" dirty="0" smtClean="0"/>
              <a:t>Capillaries</a:t>
            </a:r>
            <a:endParaRPr lang="en-GB" dirty="0"/>
          </a:p>
        </p:txBody>
      </p:sp>
      <p:sp>
        <p:nvSpPr>
          <p:cNvPr id="17" name="TextBox 16"/>
          <p:cNvSpPr txBox="1"/>
          <p:nvPr/>
        </p:nvSpPr>
        <p:spPr>
          <a:xfrm>
            <a:off x="7596336" y="1988840"/>
            <a:ext cx="1224136" cy="369332"/>
          </a:xfrm>
          <a:prstGeom prst="rect">
            <a:avLst/>
          </a:prstGeom>
          <a:noFill/>
        </p:spPr>
        <p:txBody>
          <a:bodyPr wrap="square" rtlCol="0">
            <a:spAutoFit/>
          </a:bodyPr>
          <a:lstStyle/>
          <a:p>
            <a:r>
              <a:rPr lang="en-GB" dirty="0" smtClean="0"/>
              <a:t>DCT</a:t>
            </a:r>
            <a:endParaRPr lang="en-GB" dirty="0"/>
          </a:p>
        </p:txBody>
      </p:sp>
      <p:sp>
        <p:nvSpPr>
          <p:cNvPr id="18" name="TextBox 17"/>
          <p:cNvSpPr txBox="1"/>
          <p:nvPr/>
        </p:nvSpPr>
        <p:spPr>
          <a:xfrm>
            <a:off x="7919864" y="4653136"/>
            <a:ext cx="1224136" cy="646331"/>
          </a:xfrm>
          <a:prstGeom prst="rect">
            <a:avLst/>
          </a:prstGeom>
          <a:noFill/>
        </p:spPr>
        <p:txBody>
          <a:bodyPr wrap="square" rtlCol="0">
            <a:spAutoFit/>
          </a:bodyPr>
          <a:lstStyle/>
          <a:p>
            <a:r>
              <a:rPr lang="en-GB" dirty="0" smtClean="0"/>
              <a:t>Collecting Duct</a:t>
            </a:r>
            <a:endParaRPr lang="en-GB" dirty="0"/>
          </a:p>
        </p:txBody>
      </p:sp>
      <p:sp>
        <p:nvSpPr>
          <p:cNvPr id="19" name="TextBox 18"/>
          <p:cNvSpPr txBox="1"/>
          <p:nvPr/>
        </p:nvSpPr>
        <p:spPr>
          <a:xfrm>
            <a:off x="4860032" y="5589240"/>
            <a:ext cx="1224136" cy="646331"/>
          </a:xfrm>
          <a:prstGeom prst="rect">
            <a:avLst/>
          </a:prstGeom>
          <a:noFill/>
        </p:spPr>
        <p:txBody>
          <a:bodyPr wrap="square" rtlCol="0">
            <a:spAutoFit/>
          </a:bodyPr>
          <a:lstStyle/>
          <a:p>
            <a:r>
              <a:rPr lang="en-GB" dirty="0" smtClean="0"/>
              <a:t>Loop of </a:t>
            </a:r>
            <a:r>
              <a:rPr lang="en-GB" dirty="0" err="1" smtClean="0"/>
              <a:t>Henle</a:t>
            </a:r>
            <a:endParaRPr lang="en-GB" dirty="0"/>
          </a:p>
        </p:txBody>
      </p:sp>
      <p:sp>
        <p:nvSpPr>
          <p:cNvPr id="20" name="TextBox 19"/>
          <p:cNvSpPr txBox="1"/>
          <p:nvPr/>
        </p:nvSpPr>
        <p:spPr>
          <a:xfrm>
            <a:off x="3995936" y="5013176"/>
            <a:ext cx="1368152" cy="646331"/>
          </a:xfrm>
          <a:prstGeom prst="rect">
            <a:avLst/>
          </a:prstGeom>
          <a:noFill/>
        </p:spPr>
        <p:txBody>
          <a:bodyPr wrap="square" rtlCol="0">
            <a:spAutoFit/>
          </a:bodyPr>
          <a:lstStyle/>
          <a:p>
            <a:r>
              <a:rPr lang="en-GB" dirty="0" err="1" smtClean="0"/>
              <a:t>Venule</a:t>
            </a:r>
            <a:endParaRPr lang="en-GB" dirty="0" smtClean="0"/>
          </a:p>
          <a:p>
            <a:r>
              <a:rPr lang="en-GB" dirty="0" smtClean="0"/>
              <a:t>Arteriole</a:t>
            </a:r>
            <a:endParaRPr lang="en-GB" dirty="0"/>
          </a:p>
        </p:txBody>
      </p:sp>
      <p:sp>
        <p:nvSpPr>
          <p:cNvPr id="21" name="TextBox 20"/>
          <p:cNvSpPr txBox="1"/>
          <p:nvPr/>
        </p:nvSpPr>
        <p:spPr>
          <a:xfrm>
            <a:off x="3275856" y="4797152"/>
            <a:ext cx="1224136" cy="369332"/>
          </a:xfrm>
          <a:prstGeom prst="rect">
            <a:avLst/>
          </a:prstGeom>
          <a:noFill/>
        </p:spPr>
        <p:txBody>
          <a:bodyPr wrap="square" rtlCol="0">
            <a:spAutoFit/>
          </a:bodyPr>
          <a:lstStyle/>
          <a:p>
            <a:r>
              <a:rPr lang="en-GB" dirty="0" err="1" smtClean="0"/>
              <a:t>Ureter</a:t>
            </a:r>
            <a:endParaRPr lang="en-GB" dirty="0"/>
          </a:p>
        </p:txBody>
      </p:sp>
      <p:sp>
        <p:nvSpPr>
          <p:cNvPr id="22" name="TextBox 21"/>
          <p:cNvSpPr txBox="1"/>
          <p:nvPr/>
        </p:nvSpPr>
        <p:spPr>
          <a:xfrm>
            <a:off x="2843808" y="2708920"/>
            <a:ext cx="1656184" cy="2031325"/>
          </a:xfrm>
          <a:prstGeom prst="rect">
            <a:avLst/>
          </a:prstGeom>
          <a:noFill/>
        </p:spPr>
        <p:txBody>
          <a:bodyPr wrap="square" rtlCol="0">
            <a:spAutoFit/>
          </a:bodyPr>
          <a:lstStyle/>
          <a:p>
            <a:r>
              <a:rPr lang="en-GB" dirty="0" smtClean="0"/>
              <a:t>Renal Artery</a:t>
            </a:r>
          </a:p>
          <a:p>
            <a:endParaRPr lang="en-GB" dirty="0" smtClean="0"/>
          </a:p>
          <a:p>
            <a:endParaRPr lang="en-GB" dirty="0" smtClean="0"/>
          </a:p>
          <a:p>
            <a:endParaRPr lang="en-GB" dirty="0" smtClean="0"/>
          </a:p>
          <a:p>
            <a:endParaRPr lang="en-GB" dirty="0" smtClean="0"/>
          </a:p>
          <a:p>
            <a:r>
              <a:rPr lang="en-GB" dirty="0" smtClean="0"/>
              <a:t> </a:t>
            </a:r>
          </a:p>
          <a:p>
            <a:r>
              <a:rPr lang="en-GB" dirty="0" smtClean="0"/>
              <a:t>       Renal Vein</a:t>
            </a:r>
          </a:p>
        </p:txBody>
      </p:sp>
      <p:sp>
        <p:nvSpPr>
          <p:cNvPr id="23" name="TextBox 22"/>
          <p:cNvSpPr txBox="1"/>
          <p:nvPr/>
        </p:nvSpPr>
        <p:spPr>
          <a:xfrm>
            <a:off x="0" y="2132856"/>
            <a:ext cx="1368152" cy="646331"/>
          </a:xfrm>
          <a:prstGeom prst="rect">
            <a:avLst/>
          </a:prstGeom>
          <a:noFill/>
        </p:spPr>
        <p:txBody>
          <a:bodyPr wrap="square" rtlCol="0">
            <a:spAutoFit/>
          </a:bodyPr>
          <a:lstStyle/>
          <a:p>
            <a:r>
              <a:rPr lang="en-GB" dirty="0" smtClean="0"/>
              <a:t>Cortex</a:t>
            </a:r>
          </a:p>
          <a:p>
            <a:r>
              <a:rPr lang="en-GB" dirty="0" smtClean="0"/>
              <a:t>Pyramid</a:t>
            </a:r>
            <a:endParaRPr lang="en-GB" dirty="0"/>
          </a:p>
        </p:txBody>
      </p:sp>
      <p:sp>
        <p:nvSpPr>
          <p:cNvPr id="24" name="TextBox 23"/>
          <p:cNvSpPr txBox="1"/>
          <p:nvPr/>
        </p:nvSpPr>
        <p:spPr>
          <a:xfrm>
            <a:off x="0" y="5229200"/>
            <a:ext cx="1368152" cy="369332"/>
          </a:xfrm>
          <a:prstGeom prst="rect">
            <a:avLst/>
          </a:prstGeom>
          <a:noFill/>
        </p:spPr>
        <p:txBody>
          <a:bodyPr wrap="square" rtlCol="0">
            <a:spAutoFit/>
          </a:bodyPr>
          <a:lstStyle/>
          <a:p>
            <a:r>
              <a:rPr lang="en-GB" dirty="0" smtClean="0"/>
              <a:t>Renal Pelvis</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Content Placeholder 2"/>
          <p:cNvSpPr>
            <a:spLocks noGrp="1"/>
          </p:cNvSpPr>
          <p:nvPr>
            <p:ph sz="quarter" idx="1"/>
          </p:nvPr>
        </p:nvSpPr>
        <p:spPr>
          <a:xfrm>
            <a:off x="612648" y="1600200"/>
            <a:ext cx="8153400" cy="1252736"/>
          </a:xfrm>
        </p:spPr>
        <p:txBody>
          <a:bodyPr/>
          <a:lstStyle/>
          <a:p>
            <a:pPr lvl="0"/>
            <a:r>
              <a:rPr lang="en-GB" dirty="0" smtClean="0"/>
              <a:t>To understand about the ultra-structure of the Kidney.</a:t>
            </a:r>
          </a:p>
        </p:txBody>
      </p:sp>
      <p:sp>
        <p:nvSpPr>
          <p:cNvPr id="4" name="Title 1"/>
          <p:cNvSpPr txBox="1">
            <a:spLocks/>
          </p:cNvSpPr>
          <p:nvPr/>
        </p:nvSpPr>
        <p:spPr>
          <a:xfrm>
            <a:off x="611560" y="270892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400" dirty="0" smtClean="0">
                <a:solidFill>
                  <a:schemeClr val="tx2"/>
                </a:solidFill>
                <a:latin typeface="+mj-lt"/>
                <a:ea typeface="+mj-ea"/>
                <a:cs typeface="+mj-cs"/>
              </a:rPr>
              <a:t>Success Criteria</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539552" y="3717032"/>
            <a:ext cx="8153400" cy="2952328"/>
          </a:xfrm>
          <a:prstGeom prst="rect">
            <a:avLst/>
          </a:prstGeom>
        </p:spPr>
        <p:txBody>
          <a:bodyPr vert="horz">
            <a:normAutofit/>
          </a:bodyPr>
          <a:lstStyle/>
          <a:p>
            <a:pPr marL="320040" lvl="0" indent="-320040">
              <a:spcBef>
                <a:spcPts val="700"/>
              </a:spcBef>
              <a:buClr>
                <a:schemeClr val="accent2"/>
              </a:buClr>
              <a:buSzPct val="60000"/>
              <a:buFont typeface="Wingdings"/>
              <a:buChar char=""/>
            </a:pPr>
            <a:r>
              <a:rPr lang="en-GB" sz="2900" b="1" dirty="0" smtClean="0"/>
              <a:t>Describe with </a:t>
            </a:r>
            <a:r>
              <a:rPr lang="en-GB" sz="2900" b="1" dirty="0"/>
              <a:t>the aid of diagrams the detailed structure of the </a:t>
            </a:r>
            <a:r>
              <a:rPr lang="en-GB" sz="2900" b="1" dirty="0" err="1"/>
              <a:t>nephron</a:t>
            </a:r>
            <a:r>
              <a:rPr lang="en-GB" sz="2900" b="1" dirty="0"/>
              <a:t> (E-C</a:t>
            </a:r>
            <a:r>
              <a:rPr lang="en-GB" sz="2900" b="1" dirty="0" smtClean="0"/>
              <a:t>)</a:t>
            </a:r>
          </a:p>
          <a:p>
            <a:pPr marL="320040" lvl="0" indent="-320040">
              <a:spcBef>
                <a:spcPts val="700"/>
              </a:spcBef>
              <a:buClr>
                <a:schemeClr val="accent2"/>
              </a:buClr>
              <a:buSzPct val="60000"/>
              <a:buFont typeface="Wingdings"/>
              <a:buChar char=""/>
            </a:pPr>
            <a:r>
              <a:rPr lang="en-GB" sz="2900" dirty="0" smtClean="0"/>
              <a:t>Skill: </a:t>
            </a:r>
            <a:r>
              <a:rPr lang="en-GB" sz="2900" dirty="0"/>
              <a:t>Develop your high power drawing skills (C-A</a:t>
            </a:r>
            <a:r>
              <a:rPr lang="en-GB" sz="2900" dirty="0" smtClean="0"/>
              <a:t>*)</a:t>
            </a:r>
          </a:p>
          <a:p>
            <a:pPr marL="320040" indent="-320040">
              <a:spcBef>
                <a:spcPts val="700"/>
              </a:spcBef>
              <a:buClr>
                <a:schemeClr val="accent2"/>
              </a:buClr>
              <a:buSzPct val="60000"/>
              <a:buFont typeface="Wingdings"/>
              <a:buChar char=""/>
            </a:pPr>
            <a:r>
              <a:rPr lang="en-GB" sz="2900" dirty="0" smtClean="0"/>
              <a:t>Analyse with </a:t>
            </a:r>
            <a:r>
              <a:rPr lang="en-GB" sz="2900" dirty="0"/>
              <a:t>the aid of microscope slides the histology of the kidney (</a:t>
            </a:r>
            <a:r>
              <a:rPr lang="en-GB" sz="2900" dirty="0" smtClean="0"/>
              <a:t>B-A*)</a:t>
            </a:r>
            <a:endParaRPr lang="en-GB" sz="2900" dirty="0"/>
          </a:p>
          <a:p>
            <a:pPr marL="320040" lvl="0" indent="-320040">
              <a:spcBef>
                <a:spcPts val="700"/>
              </a:spcBef>
              <a:buClr>
                <a:schemeClr val="accent2"/>
              </a:buClr>
              <a:buSzPct val="60000"/>
              <a:buFont typeface="Wingdings"/>
              <a:buChar char=""/>
            </a:pPr>
            <a:endParaRPr lang="en-GB" sz="2900" dirty="0" smtClean="0"/>
          </a:p>
          <a:p>
            <a:pPr marL="320040" lvl="0" indent="-320040">
              <a:spcBef>
                <a:spcPts val="700"/>
              </a:spcBef>
              <a:buClr>
                <a:schemeClr val="accent2"/>
              </a:buClr>
              <a:buSzPct val="60000"/>
              <a:buFont typeface="Wingdings"/>
              <a:buChar char=""/>
            </a:pPr>
            <a:endParaRPr kumimoji="0" lang="en-GB"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buNone/>
            </a:pPr>
            <a:r>
              <a:rPr lang="en-GB" dirty="0" smtClean="0"/>
              <a:t>Success Criteria</a:t>
            </a:r>
            <a:endParaRPr lang="en-GB" dirty="0"/>
          </a:p>
          <a:p>
            <a:r>
              <a:rPr lang="en-GB" dirty="0" smtClean="0"/>
              <a:t>Use of a light microscope at high power and low power</a:t>
            </a:r>
          </a:p>
          <a:p>
            <a:r>
              <a:rPr lang="en-GB" dirty="0" smtClean="0"/>
              <a:t>Production of scientific drawings from observations with annotations</a:t>
            </a:r>
          </a:p>
          <a:p>
            <a:pPr marL="0" indent="0">
              <a:buNone/>
            </a:pPr>
            <a:r>
              <a:rPr lang="en-GB" dirty="0" smtClean="0"/>
              <a:t>What your drawings are being assessed on:</a:t>
            </a:r>
          </a:p>
          <a:p>
            <a:r>
              <a:rPr lang="en-GB" dirty="0"/>
              <a:t>A</a:t>
            </a:r>
            <a:r>
              <a:rPr lang="en-GB" dirty="0" smtClean="0"/>
              <a:t>nnotations including descriptive comments</a:t>
            </a:r>
          </a:p>
          <a:p>
            <a:r>
              <a:rPr lang="en-GB" dirty="0" smtClean="0"/>
              <a:t>Correctly labelled &amp;</a:t>
            </a:r>
            <a:r>
              <a:rPr lang="en-GB" dirty="0"/>
              <a:t> l</a:t>
            </a:r>
            <a:r>
              <a:rPr lang="en-GB" dirty="0" smtClean="0"/>
              <a:t>abel lines drawn with a ruler</a:t>
            </a:r>
          </a:p>
          <a:p>
            <a:r>
              <a:rPr lang="en-GB" dirty="0" smtClean="0"/>
              <a:t>Cells drawn to correct proportions</a:t>
            </a:r>
          </a:p>
          <a:p>
            <a:r>
              <a:rPr lang="en-GB" dirty="0" smtClean="0"/>
              <a:t>Clear lines, with no shading, showing a few adjacent cells only</a:t>
            </a:r>
          </a:p>
          <a:p>
            <a:endParaRPr lang="en-GB" dirty="0" smtClean="0"/>
          </a:p>
          <a:p>
            <a:endParaRPr lang="en-GB" dirty="0"/>
          </a:p>
        </p:txBody>
      </p:sp>
      <p:sp>
        <p:nvSpPr>
          <p:cNvPr id="4" name="Title 3"/>
          <p:cNvSpPr>
            <a:spLocks noGrp="1"/>
          </p:cNvSpPr>
          <p:nvPr>
            <p:ph type="title"/>
          </p:nvPr>
        </p:nvSpPr>
        <p:spPr/>
        <p:txBody>
          <a:bodyPr/>
          <a:lstStyle/>
          <a:p>
            <a:r>
              <a:rPr lang="en-GB" dirty="0" smtClean="0"/>
              <a:t>PAG 1</a:t>
            </a:r>
            <a:endParaRPr lang="en-GB" dirty="0"/>
          </a:p>
        </p:txBody>
      </p:sp>
    </p:spTree>
    <p:extLst>
      <p:ext uri="{BB962C8B-B14F-4D97-AF65-F5344CB8AC3E}">
        <p14:creationId xmlns:p14="http://schemas.microsoft.com/office/powerpoint/2010/main" val="316153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Medulla Micrograph</a:t>
            </a:r>
            <a:endParaRPr lang="en-GB" dirty="0"/>
          </a:p>
        </p:txBody>
      </p:sp>
      <p:sp>
        <p:nvSpPr>
          <p:cNvPr id="3" name="Content Placeholder 2"/>
          <p:cNvSpPr>
            <a:spLocks noGrp="1"/>
          </p:cNvSpPr>
          <p:nvPr>
            <p:ph sz="quarter" idx="1"/>
          </p:nvPr>
        </p:nvSpPr>
        <p:spPr/>
        <p:txBody>
          <a:bodyPr/>
          <a:lstStyle/>
          <a:p>
            <a:endParaRPr lang="en-GB"/>
          </a:p>
        </p:txBody>
      </p:sp>
      <p:pic>
        <p:nvPicPr>
          <p:cNvPr id="4" name="Picture 2" descr="http://employee.lsc.edu/faculty/BrianBich/Picture%20Library/Anat-Phys%20II%20(Biol%201141)/Urinary%20System%20Tissues/Unlabeled%20Urinary%20System%20Images/Unlabeled%20Kidney%20Images/Renal%20Medulla%20400X%20-%203.JPG"/>
          <p:cNvPicPr>
            <a:picLocks noChangeAspect="1" noChangeArrowheads="1"/>
          </p:cNvPicPr>
          <p:nvPr/>
        </p:nvPicPr>
        <p:blipFill>
          <a:blip r:embed="rId2" cstate="print"/>
          <a:srcRect/>
          <a:stretch>
            <a:fillRect/>
          </a:stretch>
        </p:blipFill>
        <p:spPr bwMode="auto">
          <a:xfrm>
            <a:off x="611560" y="1628800"/>
            <a:ext cx="7632848" cy="50910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Power Drawings</a:t>
            </a:r>
            <a:endParaRPr lang="en-GB" dirty="0"/>
          </a:p>
        </p:txBody>
      </p:sp>
      <p:sp>
        <p:nvSpPr>
          <p:cNvPr id="3" name="Content Placeholder 2"/>
          <p:cNvSpPr>
            <a:spLocks noGrp="1"/>
          </p:cNvSpPr>
          <p:nvPr>
            <p:ph sz="quarter" idx="1"/>
          </p:nvPr>
        </p:nvSpPr>
        <p:spPr/>
        <p:txBody>
          <a:bodyPr/>
          <a:lstStyle/>
          <a:p>
            <a:r>
              <a:rPr lang="en-GB" dirty="0" smtClean="0"/>
              <a:t>Each group has 3 examples of microscope drawings</a:t>
            </a:r>
          </a:p>
          <a:p>
            <a:pPr lvl="1"/>
            <a:r>
              <a:rPr lang="en-GB" dirty="0" smtClean="0"/>
              <a:t>Circle any mistakes</a:t>
            </a:r>
          </a:p>
          <a:p>
            <a:pPr lvl="1"/>
            <a:r>
              <a:rPr lang="en-GB" dirty="0" smtClean="0"/>
              <a:t>Make corrections</a:t>
            </a:r>
          </a:p>
          <a:p>
            <a:pPr lvl="1"/>
            <a:r>
              <a:rPr lang="en-GB" dirty="0" smtClean="0"/>
              <a:t>Decide which is grade E, C or A</a:t>
            </a:r>
            <a:endParaRPr lang="en-GB" dirty="0"/>
          </a:p>
        </p:txBody>
      </p:sp>
      <p:sp>
        <p:nvSpPr>
          <p:cNvPr id="4" name="Content Placeholder 2"/>
          <p:cNvSpPr txBox="1">
            <a:spLocks/>
          </p:cNvSpPr>
          <p:nvPr/>
        </p:nvSpPr>
        <p:spPr>
          <a:xfrm>
            <a:off x="251520" y="6165304"/>
            <a:ext cx="77048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lang="en-GB" dirty="0" smtClean="0"/>
              <a:t>SC: </a:t>
            </a:r>
            <a:r>
              <a:rPr lang="en-GB" dirty="0"/>
              <a:t>SKILL: Develop </a:t>
            </a:r>
            <a:r>
              <a:rPr lang="en-GB" dirty="0">
                <a:solidFill>
                  <a:schemeClr val="tx1"/>
                </a:solidFill>
              </a:rPr>
              <a:t>your high power drawing skills (C-A</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11266" name="Picture 2" descr="http://employee.lsc.edu/faculty/BrianBich/Picture%20Library/Anat-Phys%20II%20(Biol%201141)/Urinary%20System%20Tissues/Unlabeled%20Urinary%20System%20Images/Unlabeled%20Kidney%20Images/Renal%20Medulla%20400X%20-%203.JPG"/>
          <p:cNvPicPr>
            <a:picLocks noChangeAspect="1" noChangeArrowheads="1"/>
          </p:cNvPicPr>
          <p:nvPr/>
        </p:nvPicPr>
        <p:blipFill>
          <a:blip r:embed="rId2" cstate="print"/>
          <a:srcRect/>
          <a:stretch>
            <a:fillRect/>
          </a:stretch>
        </p:blipFill>
        <p:spPr bwMode="auto">
          <a:xfrm>
            <a:off x="5652120" y="3789040"/>
            <a:ext cx="3240360" cy="216129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Power Mark Scheme [10]</a:t>
            </a:r>
            <a:endParaRPr lang="en-GB"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GB" dirty="0" smtClean="0"/>
              <a:t>Drawn in pencil, no shading </a:t>
            </a:r>
          </a:p>
          <a:p>
            <a:pPr marL="971550" lvl="1" indent="-514350"/>
            <a:r>
              <a:rPr lang="en-GB" dirty="0" smtClean="0"/>
              <a:t>For plant cells: cell walls drawn as single line OR double line, NOT mixing of the two or thick lines drawn</a:t>
            </a:r>
          </a:p>
          <a:p>
            <a:pPr marL="514350" indent="-514350">
              <a:buFont typeface="+mj-lt"/>
              <a:buAutoNum type="arabicPeriod"/>
            </a:pPr>
            <a:r>
              <a:rPr lang="en-GB" dirty="0" smtClean="0"/>
              <a:t>15-20 cells drawn</a:t>
            </a:r>
          </a:p>
          <a:p>
            <a:pPr marL="514350" indent="-514350">
              <a:buFont typeface="+mj-lt"/>
              <a:buAutoNum type="arabicPeriod"/>
            </a:pPr>
            <a:r>
              <a:rPr lang="en-GB" dirty="0" smtClean="0"/>
              <a:t>All cells drawn are complete</a:t>
            </a:r>
          </a:p>
          <a:p>
            <a:pPr marL="514350" indent="-514350">
              <a:buFont typeface="+mj-lt"/>
              <a:buAutoNum type="arabicPeriod"/>
            </a:pPr>
            <a:r>
              <a:rPr lang="en-GB" dirty="0" smtClean="0"/>
              <a:t>Drawing takes up at least 50% of the space</a:t>
            </a:r>
          </a:p>
          <a:p>
            <a:pPr marL="514350" indent="-514350">
              <a:buFont typeface="+mj-lt"/>
              <a:buAutoNum type="arabicPeriod"/>
            </a:pPr>
            <a:r>
              <a:rPr lang="en-GB" dirty="0" smtClean="0"/>
              <a:t>Proportionate</a:t>
            </a:r>
          </a:p>
          <a:p>
            <a:pPr marL="514350" indent="-514350">
              <a:buFont typeface="+mj-lt"/>
              <a:buAutoNum type="arabicPeriod"/>
            </a:pPr>
            <a:endParaRPr lang="en-GB" dirty="0" smtClean="0"/>
          </a:p>
          <a:p>
            <a:pPr marL="514350" indent="-514350">
              <a:buFont typeface="+mj-lt"/>
              <a:buAutoNum type="arabicPeriod"/>
            </a:pPr>
            <a:r>
              <a:rPr lang="en-GB" dirty="0" smtClean="0"/>
              <a:t>Informative Title</a:t>
            </a:r>
          </a:p>
          <a:p>
            <a:pPr marL="514350" indent="-514350">
              <a:buFont typeface="+mj-lt"/>
              <a:buAutoNum type="arabicPeriod"/>
            </a:pPr>
            <a:r>
              <a:rPr lang="en-GB" dirty="0" smtClean="0"/>
              <a:t>Scale given</a:t>
            </a:r>
          </a:p>
          <a:p>
            <a:pPr marL="514350" indent="-514350">
              <a:buFont typeface="+mj-lt"/>
              <a:buAutoNum type="arabicPeriod"/>
            </a:pPr>
            <a:r>
              <a:rPr lang="en-GB" dirty="0" smtClean="0"/>
              <a:t>Label lines drawn with ruler in pencil</a:t>
            </a:r>
          </a:p>
          <a:p>
            <a:pPr marL="514350" indent="-514350">
              <a:buFont typeface="+mj-lt"/>
              <a:buAutoNum type="arabicPeriod"/>
            </a:pPr>
            <a:r>
              <a:rPr lang="en-GB" dirty="0" smtClean="0"/>
              <a:t>Label lines pointing to correct section</a:t>
            </a:r>
          </a:p>
          <a:p>
            <a:pPr marL="514350" indent="-514350">
              <a:buFont typeface="+mj-lt"/>
              <a:buAutoNum type="arabicPeriod"/>
            </a:pPr>
            <a:r>
              <a:rPr lang="en-GB" dirty="0" smtClean="0"/>
              <a:t>Annotations included written in pen</a:t>
            </a:r>
          </a:p>
          <a:p>
            <a:endParaRPr lang="en-GB" dirty="0" smtClean="0"/>
          </a:p>
          <a:p>
            <a:endParaRPr lang="en-GB" dirty="0"/>
          </a:p>
        </p:txBody>
      </p:sp>
      <p:sp>
        <p:nvSpPr>
          <p:cNvPr id="4" name="Content Placeholder 2"/>
          <p:cNvSpPr txBox="1">
            <a:spLocks/>
          </p:cNvSpPr>
          <p:nvPr/>
        </p:nvSpPr>
        <p:spPr>
          <a:xfrm>
            <a:off x="251520" y="6165304"/>
            <a:ext cx="77048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lang="en-GB" dirty="0" smtClean="0"/>
              <a:t>SC: </a:t>
            </a:r>
            <a:r>
              <a:rPr lang="en-GB" dirty="0"/>
              <a:t>SKILL: Develop </a:t>
            </a:r>
            <a:r>
              <a:rPr lang="en-GB" dirty="0">
                <a:solidFill>
                  <a:schemeClr val="tx1"/>
                </a:solidFill>
              </a:rPr>
              <a:t>your high power drawing skills (C-A</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descr="http://employee.lsc.edu/faculty/BrianBich/Picture%20Library/Anat-Phys%20II%20(Biol%201141)/Urinary%20System%20Tissues/Unlabeled%20Urinary%20System%20Images/Unlabeled%20Kidney%20Images/Renal%20Medulla%20400X%20-%203.JPG"/>
          <p:cNvPicPr>
            <a:picLocks noChangeAspect="1" noChangeArrowheads="1"/>
          </p:cNvPicPr>
          <p:nvPr/>
        </p:nvPicPr>
        <p:blipFill>
          <a:blip r:embed="rId2" cstate="print"/>
          <a:srcRect/>
          <a:stretch>
            <a:fillRect/>
          </a:stretch>
        </p:blipFill>
        <p:spPr bwMode="auto">
          <a:xfrm>
            <a:off x="5580112" y="3789040"/>
            <a:ext cx="3108396" cy="20732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Content Placeholder 2"/>
          <p:cNvSpPr>
            <a:spLocks noGrp="1"/>
          </p:cNvSpPr>
          <p:nvPr>
            <p:ph sz="quarter" idx="1"/>
          </p:nvPr>
        </p:nvSpPr>
        <p:spPr>
          <a:xfrm>
            <a:off x="612648" y="1600200"/>
            <a:ext cx="8153400" cy="1252736"/>
          </a:xfrm>
        </p:spPr>
        <p:txBody>
          <a:bodyPr/>
          <a:lstStyle/>
          <a:p>
            <a:pPr lvl="0"/>
            <a:r>
              <a:rPr lang="en-GB" dirty="0" smtClean="0"/>
              <a:t>To understand about the ultra-structure of the Kidney.</a:t>
            </a:r>
          </a:p>
        </p:txBody>
      </p:sp>
      <p:sp>
        <p:nvSpPr>
          <p:cNvPr id="4" name="Title 1"/>
          <p:cNvSpPr txBox="1">
            <a:spLocks/>
          </p:cNvSpPr>
          <p:nvPr/>
        </p:nvSpPr>
        <p:spPr>
          <a:xfrm>
            <a:off x="611560" y="270892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400" dirty="0" smtClean="0">
                <a:solidFill>
                  <a:schemeClr val="tx2"/>
                </a:solidFill>
                <a:latin typeface="+mj-lt"/>
                <a:ea typeface="+mj-ea"/>
                <a:cs typeface="+mj-cs"/>
              </a:rPr>
              <a:t>Success Criteria</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323528" y="3905672"/>
            <a:ext cx="8604448" cy="2763688"/>
          </a:xfrm>
          <a:prstGeom prst="rect">
            <a:avLst/>
          </a:prstGeom>
        </p:spPr>
        <p:txBody>
          <a:bodyPr vert="horz">
            <a:normAutofit/>
          </a:bodyPr>
          <a:lstStyle/>
          <a:p>
            <a:pPr marL="320040" lvl="0" indent="-320040">
              <a:spcBef>
                <a:spcPts val="700"/>
              </a:spcBef>
              <a:buClr>
                <a:schemeClr val="accent2"/>
              </a:buClr>
              <a:buSzPct val="60000"/>
              <a:buFont typeface="Wingdings"/>
              <a:buChar char=""/>
            </a:pPr>
            <a:r>
              <a:rPr lang="en-GB" sz="2900" dirty="0" smtClean="0"/>
              <a:t>Describe with </a:t>
            </a:r>
            <a:r>
              <a:rPr lang="en-GB" sz="2900" dirty="0"/>
              <a:t>the aid of diagrams the detailed structure of the </a:t>
            </a:r>
            <a:r>
              <a:rPr lang="en-GB" sz="2900" dirty="0" err="1"/>
              <a:t>nephron</a:t>
            </a:r>
            <a:r>
              <a:rPr lang="en-GB" sz="2900" dirty="0"/>
              <a:t> (E-C</a:t>
            </a:r>
            <a:r>
              <a:rPr lang="en-GB" sz="2900" dirty="0" smtClean="0"/>
              <a:t>)</a:t>
            </a:r>
          </a:p>
          <a:p>
            <a:pPr marL="320040" lvl="0" indent="-320040">
              <a:spcBef>
                <a:spcPts val="700"/>
              </a:spcBef>
              <a:buClr>
                <a:schemeClr val="accent2"/>
              </a:buClr>
              <a:buSzPct val="60000"/>
              <a:buFont typeface="Wingdings"/>
              <a:buChar char=""/>
            </a:pPr>
            <a:r>
              <a:rPr lang="en-GB" sz="2900" b="1" dirty="0" smtClean="0"/>
              <a:t>Skill: </a:t>
            </a:r>
            <a:r>
              <a:rPr lang="en-GB" sz="2900" b="1" dirty="0"/>
              <a:t>Develop your high power drawing skills (C-A</a:t>
            </a:r>
            <a:r>
              <a:rPr lang="en-GB" sz="2900" b="1" dirty="0" smtClean="0"/>
              <a:t>*)</a:t>
            </a:r>
          </a:p>
          <a:p>
            <a:pPr marL="320040" indent="-320040">
              <a:spcBef>
                <a:spcPts val="700"/>
              </a:spcBef>
              <a:buClr>
                <a:schemeClr val="accent2"/>
              </a:buClr>
              <a:buSzPct val="60000"/>
              <a:buFont typeface="Wingdings"/>
              <a:buChar char=""/>
            </a:pPr>
            <a:r>
              <a:rPr lang="en-GB" sz="2900" dirty="0" smtClean="0"/>
              <a:t>Analyse with </a:t>
            </a:r>
            <a:r>
              <a:rPr lang="en-GB" sz="2900" dirty="0"/>
              <a:t>the aid of microscope slides the histology of the kidney (</a:t>
            </a:r>
            <a:r>
              <a:rPr lang="en-GB" sz="2900" dirty="0" smtClean="0"/>
              <a:t>B-A*)</a:t>
            </a:r>
          </a:p>
          <a:p>
            <a:pPr marL="320040" lvl="0" indent="-320040">
              <a:spcBef>
                <a:spcPts val="700"/>
              </a:spcBef>
              <a:buClr>
                <a:schemeClr val="accent2"/>
              </a:buClr>
              <a:buSzPct val="60000"/>
              <a:buFont typeface="Wingdings"/>
              <a:buChar char=""/>
            </a:pPr>
            <a:endParaRPr kumimoji="0" lang="en-GB"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Spec</a:t>
            </a:r>
            <a:endParaRPr lang="en-GB"/>
          </a:p>
        </p:txBody>
      </p:sp>
      <p:sp>
        <p:nvSpPr>
          <p:cNvPr id="3" name="Content Placeholder 2"/>
          <p:cNvSpPr>
            <a:spLocks noGrp="1"/>
          </p:cNvSpPr>
          <p:nvPr>
            <p:ph sz="quarter" idx="1"/>
          </p:nvPr>
        </p:nvSpPr>
        <p:spPr/>
        <p:txBody>
          <a:bodyPr>
            <a:normAutofit lnSpcReduction="10000"/>
          </a:bodyPr>
          <a:lstStyle/>
          <a:p>
            <a:r>
              <a:rPr lang="en-GB" dirty="0"/>
              <a:t>(c) (</a:t>
            </a:r>
            <a:r>
              <a:rPr lang="en-GB" dirty="0" err="1"/>
              <a:t>i</a:t>
            </a:r>
            <a:r>
              <a:rPr lang="en-GB" dirty="0"/>
              <a:t>) the structure, mechanisms of action and functions of the mammalian kidney (ii) the dissection, examination and drawing of the external and internal structure of the kidney (iii) the examination and drawing of stained sections to show the histology of nephrons </a:t>
            </a:r>
          </a:p>
          <a:p>
            <a:pPr lvl="1"/>
            <a:r>
              <a:rPr lang="en-GB" dirty="0"/>
              <a:t>To include the gross structure and histology of the kidney including the detailed structure of a nephron and its associated blood vessels AND the processes of ultrafiltration, selective reabsorption and the production of urine. PAG1, PAG2</a:t>
            </a:r>
          </a:p>
          <a:p>
            <a:endParaRPr lang="en-GB" dirty="0"/>
          </a:p>
        </p:txBody>
      </p:sp>
    </p:spTree>
    <p:extLst>
      <p:ext uri="{BB962C8B-B14F-4D97-AF65-F5344CB8AC3E}">
        <p14:creationId xmlns:p14="http://schemas.microsoft.com/office/powerpoint/2010/main" val="952978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Cortex Micrograph</a:t>
            </a:r>
            <a:endParaRPr lang="en-GB" dirty="0"/>
          </a:p>
        </p:txBody>
      </p:sp>
      <p:sp>
        <p:nvSpPr>
          <p:cNvPr id="3" name="Content Placeholder 2"/>
          <p:cNvSpPr>
            <a:spLocks noGrp="1"/>
          </p:cNvSpPr>
          <p:nvPr>
            <p:ph sz="quarter" idx="1"/>
          </p:nvPr>
        </p:nvSpPr>
        <p:spPr/>
        <p:txBody>
          <a:bodyPr/>
          <a:lstStyle/>
          <a:p>
            <a:endParaRPr lang="en-GB"/>
          </a:p>
        </p:txBody>
      </p:sp>
      <p:pic>
        <p:nvPicPr>
          <p:cNvPr id="4" name="Picture 6" descr="http://www.dartmouth.edu/~anatomy/Histo/lab_5/renal/DMS151/08.gif"/>
          <p:cNvPicPr>
            <a:picLocks noChangeAspect="1" noChangeArrowheads="1"/>
          </p:cNvPicPr>
          <p:nvPr/>
        </p:nvPicPr>
        <p:blipFill>
          <a:blip r:embed="rId2" cstate="print"/>
          <a:srcRect/>
          <a:stretch>
            <a:fillRect/>
          </a:stretch>
        </p:blipFill>
        <p:spPr bwMode="auto">
          <a:xfrm>
            <a:off x="971600" y="1628800"/>
            <a:ext cx="7200800" cy="500455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Power Drawing Skill</a:t>
            </a:r>
            <a:endParaRPr lang="en-GB" dirty="0"/>
          </a:p>
        </p:txBody>
      </p:sp>
      <p:sp>
        <p:nvSpPr>
          <p:cNvPr id="3" name="Content Placeholder 2"/>
          <p:cNvSpPr>
            <a:spLocks noGrp="1"/>
          </p:cNvSpPr>
          <p:nvPr>
            <p:ph sz="quarter" idx="1"/>
          </p:nvPr>
        </p:nvSpPr>
        <p:spPr/>
        <p:txBody>
          <a:bodyPr/>
          <a:lstStyle/>
          <a:p>
            <a:r>
              <a:rPr lang="en-GB" dirty="0" smtClean="0"/>
              <a:t>Remind your self of your personalised SC</a:t>
            </a:r>
          </a:p>
          <a:p>
            <a:r>
              <a:rPr lang="en-GB" dirty="0" smtClean="0"/>
              <a:t>Look back at your Self/Peer &amp; Teacher assessment and remind yourself of your targets for high power</a:t>
            </a:r>
          </a:p>
          <a:p>
            <a:r>
              <a:rPr lang="en-GB" dirty="0" smtClean="0"/>
              <a:t>Complete the past paper style question</a:t>
            </a:r>
            <a:endParaRPr lang="en-GB" dirty="0"/>
          </a:p>
        </p:txBody>
      </p:sp>
      <p:sp>
        <p:nvSpPr>
          <p:cNvPr id="4" name="Content Placeholder 2"/>
          <p:cNvSpPr txBox="1">
            <a:spLocks/>
          </p:cNvSpPr>
          <p:nvPr/>
        </p:nvSpPr>
        <p:spPr>
          <a:xfrm>
            <a:off x="251520" y="5805264"/>
            <a:ext cx="770485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lang="en-GB" dirty="0" smtClean="0"/>
              <a:t>SC: </a:t>
            </a:r>
            <a:r>
              <a:rPr lang="en-GB" dirty="0"/>
              <a:t>SKILL: Develop </a:t>
            </a:r>
            <a:r>
              <a:rPr lang="en-GB" dirty="0">
                <a:solidFill>
                  <a:schemeClr val="tx1"/>
                </a:solidFill>
              </a:rPr>
              <a:t>your high power drawing skills (C-A</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ts val="600"/>
              </a:spcBef>
              <a:buClr>
                <a:schemeClr val="tx2"/>
              </a:buClr>
              <a:buSzPct val="73000"/>
              <a:defRPr/>
            </a:pPr>
            <a:r>
              <a:rPr lang="en-GB" dirty="0" smtClean="0"/>
              <a:t>SC: </a:t>
            </a:r>
            <a:r>
              <a:rPr lang="en-GB" dirty="0"/>
              <a:t>Analyse </a:t>
            </a:r>
            <a:r>
              <a:rPr lang="en-GB" dirty="0">
                <a:solidFill>
                  <a:schemeClr val="tx1"/>
                </a:solidFill>
              </a:rPr>
              <a:t>with the aid of microscope slides the histology of the kidney (</a:t>
            </a:r>
            <a:r>
              <a:rPr lang="en-GB" dirty="0" smtClean="0">
                <a:solidFill>
                  <a:schemeClr val="tx1"/>
                </a:solidFill>
              </a:rPr>
              <a:t>B-A*)</a:t>
            </a:r>
            <a:endParaRPr lang="en-GB" dirty="0">
              <a:solidFill>
                <a:schemeClr val="tx1"/>
              </a:solidFill>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
        <p:nvSpPr>
          <p:cNvPr id="5122" name="AutoShape 2" descr="data:image/jpeg;base64,/9j/4AAQSkZJRgABAQAAAQABAAD/2wCEAAkGBxMTEhUUExQVFhUXGR8YGBgYGB0aHBsaGBocHR8ZGhodHCggGB0lGxwaIjEhJykrLi4uGh8zODMsNygtLisBCgoKDg0OGxAQGzQmICYvNDQvNCw0LywsLCwsLCwsLCw0LC8sLCwsLCwsLCwsLDQsLCwsLCwsLCwsLCwsLCwsLP/AABEIALYBFAMBIgACEQEDEQH/xAAaAAADAAMBAAAAAAAAAAAAAAADBAUAAQIG/8QAPBAAAQIEBAQDBgYBBAEFAAAAAQIRAAMhMQQSQVEFImFxgZHwEzKhscHhBhQjQtHxUjNicoIVFiVDkqL/xAAZAQADAQEBAAAAAAAAAAAAAAABAgMABAX/xAAtEQACAgICAgEEAQEJAAAAAAAAAQIRAyESMUFRIgQTYfBxkSMyM0JigaGx8f/aAAwDAQACEQMRAD8AwImqIYpA7C/bUNAcZKzZSUEKdiTyt4PWLU3BkkEGgLs0MzsMlV4pyousyTTR5z89MlsAaDo4ijw/ihV7zCl2jMZwyqsgYluoPhAZeBUAfaIH/U/N4fTRe8c1tHXFMSSQygQRRIo5HeOuEygvmWMoTQmwU/zjJWBItKseXxuemsPyMJMKU5gEkXA70PSA2qoEpRUeKJ+LxalqLcoT7vXb7xOWhThTjMS7E2GoB2j0f5AJBBSdSTfrWJ6pWmUs+VmoX1faCmvA2OcV/dJ8mWUrcOWDvckE2B7w3hwuoXRNwSQ51bpdopYaRKSxvT4aRxMCMyWDZiACah622jXZnOxnAYVDWDeA8xDSsOK0pTbe0REpZyAeZiSxG47ilYJIUsqUMxKQzAlW1zvA4kpY23dh+McOllNGSvQppWEZIyqBUFEqFWDED/Jn5a7Qz7M5HKTf/HURyZ1RyBRo7iztYg7UfSMvQ8U0qbsoJ4hLyuFA5eU6V6xMxszOoD3XJfejVGjQ4oyAnMxY3Ac2+9X6QlOwqVLzOf47G/xjJIGOCu1YylClj9NTFvgD1hnCCc3NlLUdqnvo8T0yJiVDKSU65q7+PoQyJi/3LIFxRqHTSM0CcL9DOMSsJ94J/wCIr2rEudOQCxUDViL+b9do3JkiYsVmFQN1avsWionh6U6JO7+rwOgax9kqWKqLP219VhbFSQFBQYFV3e22wirPwzlk0f14QDiElUuWCSzdfDWCmOpK9G5ExiZagSDbydu0ClYVAKgmYz/tJ03pUCh1gH5g0UKqTuLtQnxijh8KmYCsOkkgkhrgeYgPQJrjt/rJ2NwSSXKVAjV3szMb7QlOweViotWn33iziUlKgDUkM5FO9bloX4msqCct3Dtr2gpsaEnoT/WZgSW6N4QbAcICHUskk1u8UcJJKJaUqOYtXrX+IPiEhq0gOTIyyvqOhKVMlgOPlWkBnY9ABrQbwpxeXMpkoNXt4xKngKXlopBAJIYAiraOR3pGUUx4YIy2Uf8AzCVKylL7E2p6+Bgsr2SnoAP4vSIuJSkAqWQkZgRl95TUY0O+ghnDKRyjMUvzMaONiLiC4qtDSwpLQadgAEPLVS93prWJeMwWZpqTQ36RYw6CijAJL00bUNCgyy1qZThTEg0CXtGQIuSfsky5ZAASzdYyLnsFaFIHrpG43If7qGxODg5lKIND7t9OojuXxRYUVKzNbLy0baGuHYNGULAq7NfxbWA42UhSSoUIu4A8RBtNgXBvi0OSeIl+aoFbaeMOysdLNLRHwSgmWXY7P1e0cCUk81jdx0gcUB4IttF8cQlBOYqYdrt0hiXi5ZAOYV+ceTWEqDJYgnUG+urw3h5Sc+VSiAWYGwKbERnBAf0qqyzjcYGITUgO1n6VhNOHI51a2BplG3nqYbRIA6kN/fbyhPHzkkh2JSCUpdna97iMvwLBVpAR+ooc1D+3ZSau4v8AKLEuZJ5Q6X01rEGWpSiGcpqCCN/pBsLLSkj96hrsDtBasrLE35PQjIdU9RGLQpNQAa1a5c/xWISFBJogVvV/H4QzInqAfPmDsx5SBr0VC8SDwNeSuygK/wBxwgBYqgjuPTROlYiYUhRLNtUKBsxJ9PBsLxEuAphuCzv4GBxFeKSF+IYYSqj3TpW2wELyi67UZ8z02IO2nxi3jVAyyoaaXiHgUijqcVbRwa1ho9FsUm4uxpTsyWJ02BfWBeytnqSWtZ2o2z7xygKyqABSQogEdrnYdIGlJCnWoigzHRwWYJ6/WDQ3HyUcKnKPdYuwc6b9IWxc4uEpOdRoGsGvXx6wjMUSaUDGoBIbatjU/CHuFS5YALgq7tQGBVbFcOPyYyvBZUULnXX53hTicnOoAG2mlIpYrEpFUqSTUAA3PgaWhXhmGKUqXM95mrYPp3q3hCr2Si2vkxPHNKCJSE51qoSdNy1nvtAJM5UlfMGBLMKu/wAjfygOE47h0KUqZMzzTZCEqUsjRkBz8oNxHEzZuGVN9jMkLCuVMzKVFNOYpdk3PK70g3Tofmk+D37KPEE5kBSbAv4PE4odcvb+NYWw87F+zSUMost0ECgzobV39nnI0e8cYj8wllsDldLJAcD9Ny2apPPfYeIWtGh8XxLaqrYgtlBB+nSBzFuSAbeEI4CbiFrSVFIBAUpq8zVAcukOzU/yeKagk+6Q+wPxEAitPZCx0xSEsQVAv/1/mJmKkOkLlpGZmSSLA3LO1o9JNw6n6eB+MIYvBKKkkEhIdxv0h0zrxzSI2KwpUlyc2wNS77jTpHXDsKS8yYALW6A0cehFLB8NSr3QQAX6WaGcRlACUZVJHLlfUQb8I0sv+VCs2RmSlQpqNPEnRh84UxUgLlqSkDNc6kt1a5iukE8pZv506wliCkUTlJFHuX8OkKRi3dEGauuo6CMjrFyxm96NxRJHcuNHrsLiZQRkKmatA5rAsRiJWTKmuj/PwtAcXwtaKsFA3I/u0cIl5bJJrYlh3hUl4IxhBvkmalkZBQ1J02h/C4IZXSCa1L26jeFp6lEDms9Alr6Q5wnFezfPreM+tDS5cW12GwuBSv8Aa3YEdlO9j1gfEJQQsZiC4oW9NFaTiJbZgQks2voxPxrKU4UFE9GbrAi3ZHHKTns4RiCz5XLBJO7GgPZyYbm8KUsZiwoaXqRvAOHSRSoJeuhp9I9E1IEnXQmWfGXxPKS0rTylDNYvQ9tRrFHhsgEFW1wf411gPFGJdFlVBalLl/CGMGciCxLktuHvDPotJtwteRiZgEKoKU2/mEMfhEoYAkkV6DwijicUqUj2ikqUXDoTU1LU3qfKPK4njPtJi80kukswU9nonldRcEeRtCxeyWGT5U3oqTE5gnKlkgME7AU+hgcuUgLcs9GI7N/ELTcWouUAPlB5SVBjc2BNA1hAMBi1LNUMlIuTexDctbnUN4QyZeLT+KLJKiCnNd3p5U9XgiUhAT7rMK+Ww1jiUoNmZ31SC7dY5xizY1SWANsvWtmcefnhePg7mIVnIEuhqojcm5+MamLdQDAVAr2NtvGDYfMLKBqGfb+beTwtxXKUAhiHYm/S2sZCrujWNk5QVLLIyswIqrVOj9D8oVxnE0SZJnTpOVCQApRUbaActSTpA0nMT7wsXLkENp/iQ9usZjcSmYPZzZIWgEBJUxdg1iGBjUx3jlX6hThPHjPQlWCwa1KUHzLVkQk2LrVVTf7EnYGKUvgeInBsXiCAf/iw/wCmhtjM99fgUwHgi5clYShKUX5EBhUh+gj05nJJcHv46CkJJNHLlhJPZ5r8PYWThipMuWEAliwA0u9y8G4zjEKRkSxzUAIJc6+DQwvB+0UVKCkAPQGpftSO04KWhmQ50zGpc2SIbRV8OSfkBwtWQlJNSKeukMDDqr18lDrsYRmDJldASeY8vuguLk1cxdw68yQele8CXsXK6+S8kNEnmUOYuaBIfQblmG8I8QUhJCUOSmwG/fpFPGhklAOUrJBYVJJ+EEw2HTLTVIDXU1f5MFPyN9ytiMjHqBaYCxs/awhozE5agAbXr6pEychEyY6Q4Fy5+Rhgyl5colki4Jp/dYDSBOEXT6CLWSCQzEhiNQBAFS6kjcF7aWgjTAAVgDoFDzG5hKZNWqqRTs6iBtGoCj6OsZOCQ9ievwiOUlSxlUzG3c18YPiFOpyKAFvtHPDQCcwuRb7QyVKzojDhFhpktDnlvt9oyB5Sanl2GbSNRuJGj2iiFW0MIYxLZmcjtDuJxKUAE81WobdevjC87iEsihqRp66QkUyWJSu0icspo9DHBQAQ4J18oZJBTudA0akpDDOG9aRQ7k6BongGttAL+doIZhY0ABFh7zm3N26ecECQXAFBvtuTHCkFn327xjUmFkTmAarJY6kHqbmGvzayWdhS9iNWH89YAiUMtWIIB2ru4huRISu5er0GtvKA6JSjHti2JIIASQwtlDDwF/OKuCRyhLUAc7kn6/eCy+GJTZ83f5Q1kYZj66QjdkMmWLVROVIoegLb21MeIxcid+YUULypEtISoqpnKlg8n7ixTdtDHs8XjEJSXNx8GiLJlJVmUonLo1D2p0pBihsMXxbZCOCxAUAJhFQ/MokJBWQM37mzCp8RFLHfhb8zMCxiMVLGUDLLmBKbmuUoNa3j0WGmSi3L2aHEKDMAANYDYJ5GtJHjp/4WKDkRj8bmDO8yWaHp7J94z/0nPo2PxDPXMJZp0/TqekehRLRMUsdADcOC+oruI7MwJSahCBSuwpTYCNQN9I88v8NzyD/7hP8AGXK+JCQY8/8Aij8P4xXsUDFOQoqK8gSEgC5aqn2NNTHrcdiipWSWpWZBY5bZnACTpctDGDOclMxnYEp30fs/qsNVIoocVbeiRwrh6hLZU0zFs2ZXulW4Bej9dIZXgFl2UCAR4b9fWkOY5pKkEZcpIS1mzOKAdT8I1xCSUn2kv3iwVrmA+xMGyim21Xk6yyithLcipKQyR3LgPbcxn5SStXKtaCnQFh4ixiVMUPZhCXlpLoNAWckpIOlS+2hGxOHYqWkEqLNy5ibtau143H0K8UqbTZVUtUtCgpnd/wDkPpQVeB8NQFI9opJdXjT+Ibmpzyt73r876wvwpBMpiRymjbaU8bQngg38X/Owq5SJks0GWvw17iE+DAgLCi/M47HTwh3iEwJlkC7U+ppCPBZICD/iQFDxfftG8MVf4bAY5WSYTSpcHo2gjMfLM0BJKgDs4frBeJSMxIqHT38o4TilyUstJKAwCrE/QQV0U8JrsHIwihRJDndy3fTq0CRwckOuatSnuCzd4JM4gVOmWgi+oqRvs9IGZs4AgABxQkv5VtG2D5/wE/8AFy3dSXaoJL/1SEfyoE4oSCEhLvoC0dKxcwHnWGVQU+AI9UgKcQEl6qUzBrV1MGmPGGTe7I+IWateMwzuD8vVo2vCuS6aG/XpBEyiB0tDnc6qhuWh3J3pQCkZA5PEQkMWHeNQjRxvFOx9MlRAUQcqtTT4GDSpSQOWWVNq5p0YfzB8HIXPVmmlgLJG38xfkJAoKNGcqEyZnHT7POzJSnU4CEkDKWJIJGo2gSpoRlBILlnYkONOjx6aaoB3iNO9mpL5cwJOlAesFOxseVvsIhUk+8kp8aQsSHYJ5flBuGyCsByQm2Rg4h2Zgk1ZwY10x+cYumS5hOhoNIr8GzUcU1cQnIlGWrZ6ubVhidjSLlnjPehslyXFFqZOSCHNdI1OnpTUnyrEDETFKKdWYb6/NqQ0jALUQSWTtqzU7faE4pdnM8EYq5MXnsskqonUmlHtHM5bnKBygRQx8vlASzbAehE1NCLkbfX1vDo6cbtWGwSHDigEFkrmEMCSSpq7am/q0DK3FCzH16pDPDlgqobC0Zgn02x+YhIchICjlST4gB/OJk1CAVTA5DMSkuKGpLWIIPZjFWaBlJJZmPlWIWOJKhlIZnWD7qkvWtklj8YWJHCvyaShMyYt8pSwBBJdyxLnX9p102jiaUonksc2W6Q5YFhlqwuY2rD5UpMoADKxzKISBcWuK/GN8QUEzZcwWL1L0BAANKbQ50eaNSpYUJiFErKQASRXcUGxJr6CkvFlIlpSEmhDPV07H67tDmDlhJUwBASwU4JLE0J2B+kAw8giyaVUQsOsFzba7jtG0HRqR+pmZRQxYpLApKdtCDTzhOZh15ymgSVf4hn3I7/ODCeQoqShagpAAOWoBVcuxZi/hG5iD7QjMQaKvs1ANjrB6G6LfClHmSQwDEePoQnOPsZhL5UPStKm584awdJgLu9L/SB8dwpUygpm0I3+tIn5ONV9yn0zqZiUrSRqXA01Y3jJKUkc1S5DDYFgOlojhRsagKpcHud62AEWhMylQuCAodMzuB5P4xmqBOPHSOcUyVA9D684lyZZmKK1pKqsxZm06CKeKSoodqDfbtE/BziglMxBIuk2DefxjRDBfHXYbEYIFKlS/wBNVnalOm0IJmLUk5yQARUMMzV0r4QzjZ61hpYLGlbDraulIVxAypRKNNT3NoKGhF9P/wAE5iFTCSOV6P20MUJODCAwLEjr8doZRhgkAOd2F3PaO5yeUuQnfeA34FnlvS6J2LCSGYdR9BCCkCiTTp0jfEMWzJlOwo9zfzhNGB1Ki5NHc1FdoZI6IQ4x26OpuHD0bxjIKlIb957AH6xqDsbml5PQcEmgAhQYbqNXHeH53Ek1CKqBa2+vaICJJ5rHMNAxfd4qYcJSl10LWFT47+cK0uzmniV2wqEKU5BNbPTy3jSMEWKlqrqE2HyjDiySMiATuoOfAC0BxOLme6WG4b7RlY0YTvWjj8yUq5fP12hnDcRqUTjQ0BAZu5tG+F8Nd1kmtgfnDuMwAKXHv7tfpGbXQ05474v+oIrrkUAQRQtpvC+Jw8svVwKtf4QJC8oUDXLXfWwEd4BaVTFZkuBUEWNKBxdhSDVBpx2mG4XiEJD2JOUPvsARD+P4gEsA2Y2H21iPNmBlF5gAqHTVzsdW+AjjDJK1JVWiSxUNaX7htdDG4rsDxqT5MqjBrmJdalBSjQFL5fLSJ06SULOZ6VFGDd9TFzAcTQUgKWCoOCe3akJcXny1KBcGrA1vsRATd0JinNSprQqA4cXg3DVgGorYkAkkeELSCVJChRzr3huSAguS5cMQaA3sL6eDQWWntUVSlJSHqCa+hEKZhUcqaqlaEKADVNWIBGjVvFvCzhNTMygBiR7zgltRRv4iJNwSgmYUlaL5bFsrgcpfa9j0gRIYXTaujiaACrM7AAghQqz8o0Cqt1gc5R9igEAEHdhQ0sLsRSlY2EJmOAkBeZOdx/t5i73YlNLNakbmpQEBkKUAp2SX1YN0DCnSsMdHo64dISgNdYDZrd6CxJDnwhbGyFguFkBSnIDEspgGelCx84J+VS5ABHOFm9zemla9YbwskJJQTmCiSgKuKAt21jX5M3TsRwkxllSGtlmkmtHOlBd/F4HjZJWEzEpzB3BBa5oxsQz06xrOpPtKAFhzEcmaxTq1tfLdyRPzqbIsAB/9rmjXqRG/JpadoX4fIWmclwFKaqvdYKNQEgsbXIi3jpYWoA0bmHf+ngWB4ZlUZhUS9gQKDp94YnrFSBpQmjGlKVF9evaEk7ZyZJ8p2jyy1nPXKEgl3qWSWN7RfTiH5hZgBEviUhybUtlFG1B6FQMLcP41KC0yEBc9alssyhmTKCiHVNU7JAOjv0gyqrK5aceTKGK40kJU9SAeUA1ye0fS36a69IRHGEoltnUz0zJpzFQoSKhwryhjjOEEoAoQgqWopKigroZcwnlSQa1B05lHWIPEfbLAPsEpYFkZFACkzlKn/UBNXSB7zawhGHdeCth+MhRAclRTmSClnTXmdqChr1G4gWIlKV+okApuWennWDcCw+cIWtKQtKAgZQQAmlAFVDkA12G0GxMtUleZLsbgmjeV4daZWEuMqXYieJkhhRrE69oTkzFzGTV3azehFLFYFExWZLAXY6HUdIxBTIb9yjS3phBtFVOCXxWwM5CZXKKqZ6CpMJYXDquCr/Ig6v3iniUJOYqJKmcgadusTkT0ooAs9LmMhU21+TFrKaJCAOpaMhuRIDc5c9mYbRqDa9CXEdVKEpJJ94m16nxhaWupzF3v0HaO509SiULc5SzkNGSkA0y31H8Rv5LwXxtlvhAdFGv5Q8ZeY1A+PxaJ2BKZRIUodnqLGHZPEEnWJs48kZOTaDpTlDEh/L6xM4vNWaA8o6/O8M4rEB0kMW0fXfrE2bMLMdYMV5KYcbvkzWDypBLBRNtR3pYw7LxC1iiUlulYUwGHAIz8rpenWHDLZQBU3Wgfr9Hgsrk43+RdUwh8yQNrj4dYDMnAp1Q+xaorQ6CnX5xRSEpYEO4fcEaVjrF4cLQGAppTehjWgKcfRPJQUORlBb3ku7nVLg30eGJqwQcmVqMoO53cafGECpTm6jbKGpW9Y6kpNkPmA6BD7ZRe/wAoah2q2NyV8r+8R11/qDpWGcBrdS51haTiEkMpORf+NgT/AFtGlE+DVDXfrAo1WxrANKmLWS4WwUwsEiim17aQ/jklSCuUQXrehB1Bq0R5KVJUMoYD1SHOH4oSjlJZKnZJNjcgbBq5fKA15I5IO+S7JUsZZrrVmd6quEXLCzAsLPUQ3LSnLlRVIS6SGYEEjIGLuG7RWXJQpilbAkEhnBtHMrAADkOtdPIDq53cxnIzzJ/ggrnnMMpKg5bL7oB90KbmFr93h1M0KYtzJemhLB2JYGusGXwpJzcwckFbFjTqdG16GNypCQGSCXetAAegIcxm0NLJFrRFTIcFCksSXWk8zkjcFgbVtSK2FlBFEJFQzM1nYffQMIMqSp3b+PXqsYkqNR4KHkzv4NGbsE8nJBpozLTyklJqXbK++7jSPKY/8ZYf2k2XISqdNlqyZEBwTQklZGRCQSUuT+0s8ehXNBOVWtDuQaEbi8T8D+G8FKmEypMpKilgEAhTa5qsQ4EKQ4uLV9HmsRhcVimViVZEGvsZJKAx0XMFV/8AVh309X+H5ctCfZoSlAFQlIAHkIdxGEC+XKUhI5T3vTaIEj9Obmcu9QelDDJJo6EoZINLv9o9PMQwLB4ncRUMo3BqO4P1aHJ88irhiPjEHE8RBLe6kqYOzkj5B4SKbIYccm7CSJ4QASMtgU9DuzvFNQBBBqDbV4gzQhWYBwbE27Dv1ihwnFEpylswD0dg/U+qw0lobNDVol5yiYUUAsHqDu4jnFjbyNW6dop8Zki4AfyiWpKlAc2UjUAEdngrZSErSkIlKlApylyQCymA6iHBICNlH9yqCnTesHwyABuo3LN8Kw7hMEnLmYFShUkXANB2+8FsGTIkhT2E0gEFgRbbo71jUVAgbeG0ZE+TIfdfoW/EWGbnFDa9n1hCWvLRRAVZxFjigMxWQFsozE3etiNKa9YlHClayBpbwiqetnX9O/hTO5CAtwSO5ceUPowDpAC/L5R1gsElHKouo9LHvreBzJBlquS/k0C/QXPk6izaES6qC1PZik6U39UgZmAKDh3+EaC0hb3bQHSK8mcFAKISPCM3RpScV7J3EpyuXkYiwe4jrDYuahCVGqCNTT7XraHeIyytBIDlL+W8S8KsoV7tNep7b/xGVNGg1KFUPypqZoJYpID5Xowb00OYRRzP0Dk/1aI+DnJTMVRRTW+x9eUPTOJggiWkjf7QGhJ430lr/ozGBPtRlNCQD3tT7RqSyMVkWwS3JepYe9pHOGwqLqqqhAexBd33cCkOY3DJmpux0UPkf56xrXQrkl8X1VB+IIlqQVECmv08YlYVZKggAZW6Wf4faAzpM05UK91L6guerdILw7KFe97tD4xkqQ0IKMHuyrhyAsJA5Wu1NbHzibjZGSaVE65kg7Wo1rt4neK0uagVep2ev9xN4jilKUAAGFAaE1uYC7J4+XIXE8VVLIuxIfTbQtux7wRWPXkKcoU/n52hZaCVg5SzMDpR9GionC5n0Nu8M6LycEtiuCXNVWgVQkEsd2OhaoudYzFzpqXLJCdg6vNj7sLzppQptfv68oYxeJPKSDXUBwLX/mNRnHd0qOBxCYby0FxVlOG2A1+8GRj5rf6fYjQ9tIWTxUIACQkCzmtdLXeDjiU4hwgKsKUckaQK/Ako/wClf1OMHxPMrKuWx2ZnPjBeHYmWpWVsppRzp6tHa8c1Jspg5D9N6wjxHDhCvaIqlUagJRlqqv8AOi2A4Yku9S2nqkRePYVI57A1P8mPP/iD8W4iXisIiTLUqXmPtm/eCk8qdylIUqlyAOh9BxmZnSMhrsTcbtCx7EwxlHJs79sPy+Y1oK+HzidxjDpTLlF2yjUA5nGvx9ND/D0Z5Kknt36tEnGfq5EzQeRQYtdiwBo32hl2Ugqm16YyJKjWoTrW9NtoWkqMtQIcjMaKHMQfi1/hD3tKnlNOle/UQSasqlZ8p5SOhym/lfwjWaTG1qchJDgi8Q+J4TIXSOtnPURW4diUlLO7Fq0pCX4iysC/9eBgLTojjtT4gsFNzK7DsKiKGEUS4It9dojYNQuSRq4pF3DAkPuL79Y0jfUR4s7aMjpu3rwjImcpJkzpjEpyizgvbUhrkBm0gOExYSql+zwOZNIoFMfnGsJhio1TUByQHBpbppF6PU4qKbfkuS+eoYufHrSCYyQFS6EnK/yibI4iEAhhTenlu8DXxSYQ4LA0rt5QvF2TWKfK0YkMxagpFlCkrACTbTWJWDkF+Y0XUGOvy5QqpPf1ekF7KTSk6srSuU7EO+3l6uY44oySk8ofT7RntkEPnIbVgfIQDiOJlkUDqTR/5EKuyEIvmmIomjOp0gix1F6ljSlIYRJmrSctn00jUvCBMsq0UQw6btFbDyUiXQ5X1fUwzdFp5FFaJi+FrbmKX7/aNpkGUoqYOAxfY1aKYwSs2Z3283hXjU2yTVveLXNoHK9CRyub49mphCwVJKkhLFVbkANlv2PaJmHmklWUgAs4NDmq3Z4Zwv8ApKRmYroCbwvMwgTlDpcVo9To/brDL0UguNxMmYggOSQn3crVd2dg9I4VPUcoCiKk1YZg2gb3X8bR3h8TkNZaVZS9KEPdt3bS8Zi8UlajkSBcqdwxp1a20Gh1d00UMDPSkOsurb6V0hubxAPlIbqGp0jz2GU4ueY1fb6f1DaFB0pFW+DnX1pCuIk8UW7YX31ElsouegNYebMCC1C6e28Kzp6USk5RzKLMaeYq1vTwPAYlRLmgt5XPa0ASVyV+jvEYVAr6pGYfHezDKPJQJNz0OzudI1LBnqKP2hw42s1fmIHjOGGUy6G58Wvd7AwfwwWn8ZFfELEwZQe9PL40iVjkrSSMyWNEhQoD4C3jAEBUsJBI/wA3tymum0MLxYWN60NK0dwYFUJGHHro8vxqSPzGEyt/qzNriRM+bGKE2YohkgAijmvfrCXG5n62FbKGmksRQE4ebVRsd2GxihPBUDlIGpL3BFCNBDLs6IZPf7op8PJEt02Cvjb5wVeHSpT0OrdR94FgZwqlRYKb/wC0NTMG1fjaEfZzZHUnYjxF0FwHFqEfWOMPNy3IKSKgNYwxjkgAVcGlainq0T5OEM5yySwZwW6Nt/UZdDxpx+XRxiJgc5FFn9CFFzkzCAkqLFyHAHrpF+Xw5ALZAAGY5iaxHxWGGbkobO25hk0GGSL0gSixAFUg1e+8V8BjUHlBL9dIkYiWwLEAmpPro0C4cSFCpceqGNVoOTGpxs9UBGQnLxo1Yketo1EuLOHgxHGy0JVylzAcNiVDmD0LW+PaGOHYNZcqIbUxT9hLlpzUtpq+0VtdHe8kY/HtiecTA68uUA5nFXNQQW30/iAKxCW5E03NftHa1p9mH/et/ARTwmDlFLDu0a0uzNxx7a0SJYWUuSL1uaQ3hZ9Mikkpdgdjuk/OK+HwYBOqToRrEzi82uRLAgUrqaxrvQscqyS4pGsRh2pmDHzgMtaEnNc9berwzg+dRLZiT84oTOHSlkHKBlNG6RrrsMsij8ZCGJmzJiAySqtsthWrhn013gAJpmLdIuy1JACRQDTWrCAYzh6FqzORQCmt2eApInDOlqqRMkTikOlXxpB0yFKBUtYOoAq3fSGBwdBSACRV+h8O0BxcoSzyvpfaNafQ/wBxSdR7Jy51a029eMPy0hSSSCTdhdoTHOQWbpR+zvTwiiMObpKTr2Z7wWUyOkgWJwSVD9MgHUa/z/fWEsZgiUgLBDa6/cGKWQ2JqS57uC77d+m8GXJK5SqVqR2qWfpGUqEjlcas8/gpBWoh0guogBzmfVOg7dIoTMJNSihZ/eLNa5MKIlPYlOVqgt8fCKJlTVhjNcO+xb/E0+MFspkk770I4KWSKJ/crWwNQa3eGZWFSAtwXSgJc0DLNu9DDGCw5lKUkJNefMC7k0PQecJY4kjKTmBXlUSS3KBUN1HZyYF29E+XJ0uizwWSEyxTx+nwgXGyVJCQCQo3D08qiCSsalCAmr22rfsISXip0z3UsHrVqbvvCbuznUXz5P8A5AKxZUkuFJAYe7dIow1vCS5GVgE52uaE11I1pHa5JqFKCnAYlVaN4RJkY+cqYVoQlSM6w4BFEZwBmJq7J5rB6vD9HSvj0C/EqgibgXUT+s5B/wB0pfhS0UkTSDUFQZgxDCtQ3QwvKWqcEhUpBDKVmykZSAGYKUSD7wf/AGf7g2pqMUEuuSMpGZ0JIqcqq8/NcvY0eNaFjNJ0x5eLSkioNdGp4Xi5hsXnoadY8jg8aWzTUFK6OlnIzAHKN2L06RbwyX+h+UCS0NlxqUQnEZZdntYHfd9IXkzfZkpYpAbSg1fZq3EP8QS6c2oFvvE0pSEBKikECqX0LmhgLonCnFJnWLxkyrkBL06jUNeFZqJimZKwd2YR3hMYlKklYcEMkgeR6G/jFDHcWSgAJ5ifj2g9dI24uoxJU5JA5m0d7eA00vCYo9GYlm2+sPTcOzzJlFEFkb/8hAsBIcnWCVg6TZMMxRqFU7fzGR6BfDg9A3iIyDzQVnxjWEqAPA+WsIcWxbzMo90UZ9obwUxy1uvTW/T5wjjAgzKGm8LHsniX9pbGMQsCSkEElyaQzwWebHXxMTuIKBISDS1Ib4dMAoILWh5R/s3+R7i/EFIYAEPrEoBaiVqL7bt6p5xviM4qUADQCo9eqxiVqAKUlyWvYeXjBSpBxxUYKuw2FnkKfTvF9eOSEv8AaPKppQXJ9UgwJUakZdfDxgONgyYozabLRxyBcC7u945OPlpLAFiN6eUTZCRdSeVqOQTdhQUOp8fI5kqmPlRToBApE1jh5KKOIIKglJvB8VhytDUca7teIUjhq8wI5XNX6fKL8lQSkEnxMK1XRLJGMGnBnnkJTUE5TprX00YVKlqJC8zCjeBtr2hjGLll1JBcmpoBHGBkBahVopfk6+Vq30UpU8lOcgsbDV2uKfCD4WcWWVKcCxto9PONflgAUqPL+0bVhXii2ASk8tiB9Ynp6ORJTdIlYqYHYFyatanaO5Ss3KHG3rWAFH7hzPqwtFHhE9BUxuPVtO0Uekds3ULR3NwawOUudat3DwOUVBkrZxpRtW7aRTSpkqzOGoOvbeJvEwQsUo13hU7OaE3J0wUnCqIAQGGv9nrBTgZ9Uknvm303PaO8NNXKJBDgmj7dIcl8TQqhoRd6+UZtmlKfhWiHjeGqNAQyC5d8pAFQa9fgNI85iZAlJAM1TB2IQf282ZXNdqHS1Br67EYkFDILu9T5aaRJThEzKLQ4qK2Lhj8IPfZaKclcjzxy+0WkTVjLblIA5lOkF2BCZZBcHNU3MWsJi0ECVMnn3v01ZS4JmLSSeZk5VKyg2DJ0hyThpaMxMgZBc3Kgc1x/2VWvvHcwtKwaGKkoqFkpejVdtxV3GpgONkZYuXYzi/w0QyhMCiGLEGpGZ8rLYPmFGPu9YJhZ/o7Rr806QQSK6m1HBI2JheUylEgl6Vb/APIVcjpBS0PjTiuLK6pmZKgaEVH8d4SJNKdwR9e0P4RR9mCQHa/rpCCpYLqJVy9XDGlRrCrsnHyBxMsO1N72b5wwcAoAEFJUBQFgQ/VjAsyAkEVDEdWhzDzUrYk1yswu8FsaTklojYv2gUnOXP7npBcKpKF5j4x1xfP7RKgCKMU/I3bzhaaphq56WgrorH5RSPTIIIcW9dIyPO4biC0pAB+3SMhPts5X9LO9DchwmYRdm+MSJN1aEvXtG4yKLydeF9/vgYmSj/kdK/aC4acyo3GQCva2YlROdX+P9Q3hlMk0DtfvGRkMyUvQsocw11B1asGlIGQtvG4yMx2tGSpmYxdwYyJ3JftQRkZCTOb6jqgy15A6ub18BETHcUKgzAJe0bjIENm+mhFrk+wE0t3+39Q3Jw5y5n+MZGQ76K5HSVGLxBs+kcEVr3aMjICNVdAVkvysAAwHUa/ON8JQTMNs1yWudSfO0ZGQ3hmk6gywtAzblBdz4GEOJzHmetIyMia7IYdy/wBijjEgsCTlzWHn8nHjEnBS0zRyuHuVXPlGRkFdNgg2oNofl8KA18o5mcKJUGWQm7Mx8wfTRkZCOTsh96fsHjsAU5VJmKDGzuC4qCDeg8DHSEomJUhIKSA7jdTl/OMjIN6Kpt4+XlEgycqgm5J97Wm+8Fm8PycxUWsAPXxjUZDybRdzfJI7GOyMlnBoO8LzZhKwkUzg1GhGrWjUZASH4pbHlYELlgZiCA77nrCyZEwEpCgH1FDXc3jcZAi7OX7ktoXVgiLrUdQdi0I4glLAEmrF+3SNRkNF2dGNt9hfYk2PrzjIyMgD8mf/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4" name="AutoShape 4" descr="data:image/jpeg;base64,/9j/4AAQSkZJRgABAQAAAQABAAD/2wCEAAkGBxMTEhUUExQVFhUXGR8YGBgYGB0aHBsaGBocHR8ZGhodHCggGB0lGxwaIjEhJykrLi4uGh8zODMsNygtLisBCgoKDg0OGxAQGzQmICYvNDQvNCw0LywsLCwsLCwsLCw0LC8sLCwsLCwsLCwsLDQsLCwsLCwsLCwsLCwsLCwsLP/AABEIALYBFAMBIgACEQEDEQH/xAAaAAADAAMBAAAAAAAAAAAAAAADBAUAAQIG/8QAPBAAAQIEBAQDBgYBBAEFAAAAAQIRAAMhMQQSQVEFImFxgZHwEzKhscHhBhQjQtHxUjNicoIVFiVDkqL/xAAZAQADAQEBAAAAAAAAAAAAAAABAgMABAX/xAAtEQACAgICAgEEAQEJAAAAAAAAAQIRAyESMUFRIgQTYfBxkSMyM0JigaGx8f/aAAwDAQACEQMRAD8AwImqIYpA7C/bUNAcZKzZSUEKdiTyt4PWLU3BkkEGgLs0MzsMlV4pyousyTTR5z89MlsAaDo4ijw/ihV7zCl2jMZwyqsgYluoPhAZeBUAfaIH/U/N4fTRe8c1tHXFMSSQygQRRIo5HeOuEygvmWMoTQmwU/zjJWBItKseXxuemsPyMJMKU5gEkXA70PSA2qoEpRUeKJ+LxalqLcoT7vXb7xOWhThTjMS7E2GoB2j0f5AJBBSdSTfrWJ6pWmUs+VmoX1faCmvA2OcV/dJ8mWUrcOWDvckE2B7w3hwuoXRNwSQ51bpdopYaRKSxvT4aRxMCMyWDZiACah622jXZnOxnAYVDWDeA8xDSsOK0pTbe0REpZyAeZiSxG47ilYJIUsqUMxKQzAlW1zvA4kpY23dh+McOllNGSvQppWEZIyqBUFEqFWDED/Jn5a7Qz7M5HKTf/HURyZ1RyBRo7iztYg7UfSMvQ8U0qbsoJ4hLyuFA5eU6V6xMxszOoD3XJfejVGjQ4oyAnMxY3Ac2+9X6QlOwqVLzOf47G/xjJIGOCu1YylClj9NTFvgD1hnCCc3NlLUdqnvo8T0yJiVDKSU65q7+PoQyJi/3LIFxRqHTSM0CcL9DOMSsJ94J/wCIr2rEudOQCxUDViL+b9do3JkiYsVmFQN1avsWionh6U6JO7+rwOgax9kqWKqLP219VhbFSQFBQYFV3e22wirPwzlk0f14QDiElUuWCSzdfDWCmOpK9G5ExiZagSDbydu0ClYVAKgmYz/tJ03pUCh1gH5g0UKqTuLtQnxijh8KmYCsOkkgkhrgeYgPQJrjt/rJ2NwSSXKVAjV3szMb7QlOweViotWn33iziUlKgDUkM5FO9bloX4msqCct3Dtr2gpsaEnoT/WZgSW6N4QbAcICHUskk1u8UcJJKJaUqOYtXrX+IPiEhq0gOTIyyvqOhKVMlgOPlWkBnY9ABrQbwpxeXMpkoNXt4xKngKXlopBAJIYAiraOR3pGUUx4YIy2Uf8AzCVKylL7E2p6+Bgsr2SnoAP4vSIuJSkAqWQkZgRl95TUY0O+ghnDKRyjMUvzMaONiLiC4qtDSwpLQadgAEPLVS93prWJeMwWZpqTQ36RYw6CijAJL00bUNCgyy1qZThTEg0CXtGQIuSfsky5ZAASzdYyLnsFaFIHrpG43If7qGxODg5lKIND7t9OojuXxRYUVKzNbLy0baGuHYNGULAq7NfxbWA42UhSSoUIu4A8RBtNgXBvi0OSeIl+aoFbaeMOysdLNLRHwSgmWXY7P1e0cCUk81jdx0gcUB4IttF8cQlBOYqYdrt0hiXi5ZAOYV+ceTWEqDJYgnUG+urw3h5Sc+VSiAWYGwKbERnBAf0qqyzjcYGITUgO1n6VhNOHI51a2BplG3nqYbRIA6kN/fbyhPHzkkh2JSCUpdna97iMvwLBVpAR+ooc1D+3ZSau4v8AKLEuZJ5Q6X01rEGWpSiGcpqCCN/pBsLLSkj96hrsDtBasrLE35PQjIdU9RGLQpNQAa1a5c/xWISFBJogVvV/H4QzInqAfPmDsx5SBr0VC8SDwNeSuygK/wBxwgBYqgjuPTROlYiYUhRLNtUKBsxJ9PBsLxEuAphuCzv4GBxFeKSF+IYYSqj3TpW2wELyi67UZ8z02IO2nxi3jVAyyoaaXiHgUijqcVbRwa1ho9FsUm4uxpTsyWJ02BfWBeytnqSWtZ2o2z7xygKyqABSQogEdrnYdIGlJCnWoigzHRwWYJ6/WDQ3HyUcKnKPdYuwc6b9IWxc4uEpOdRoGsGvXx6wjMUSaUDGoBIbatjU/CHuFS5YALgq7tQGBVbFcOPyYyvBZUULnXX53hTicnOoAG2mlIpYrEpFUqSTUAA3PgaWhXhmGKUqXM95mrYPp3q3hCr2Si2vkxPHNKCJSE51qoSdNy1nvtAJM5UlfMGBLMKu/wAjfygOE47h0KUqZMzzTZCEqUsjRkBz8oNxHEzZuGVN9jMkLCuVMzKVFNOYpdk3PK70g3Tofmk+D37KPEE5kBSbAv4PE4odcvb+NYWw87F+zSUMost0ECgzobV39nnI0e8cYj8wllsDldLJAcD9Ny2apPPfYeIWtGh8XxLaqrYgtlBB+nSBzFuSAbeEI4CbiFrSVFIBAUpq8zVAcukOzU/yeKagk+6Q+wPxEAitPZCx0xSEsQVAv/1/mJmKkOkLlpGZmSSLA3LO1o9JNw6n6eB+MIYvBKKkkEhIdxv0h0zrxzSI2KwpUlyc2wNS77jTpHXDsKS8yYALW6A0cehFLB8NSr3QQAX6WaGcRlACUZVJHLlfUQb8I0sv+VCs2RmSlQpqNPEnRh84UxUgLlqSkDNc6kt1a5iukE8pZv506wliCkUTlJFHuX8OkKRi3dEGauuo6CMjrFyxm96NxRJHcuNHrsLiZQRkKmatA5rAsRiJWTKmuj/PwtAcXwtaKsFA3I/u0cIl5bJJrYlh3hUl4IxhBvkmalkZBQ1J02h/C4IZXSCa1L26jeFp6lEDms9Alr6Q5wnFezfPreM+tDS5cW12GwuBSv8Aa3YEdlO9j1gfEJQQsZiC4oW9NFaTiJbZgQks2voxPxrKU4UFE9GbrAi3ZHHKTns4RiCz5XLBJO7GgPZyYbm8KUsZiwoaXqRvAOHSRSoJeuhp9I9E1IEnXQmWfGXxPKS0rTylDNYvQ9tRrFHhsgEFW1wf411gPFGJdFlVBalLl/CGMGciCxLktuHvDPotJtwteRiZgEKoKU2/mEMfhEoYAkkV6DwijicUqUj2ikqUXDoTU1LU3qfKPK4njPtJi80kukswU9nonldRcEeRtCxeyWGT5U3oqTE5gnKlkgME7AU+hgcuUgLcs9GI7N/ELTcWouUAPlB5SVBjc2BNA1hAMBi1LNUMlIuTexDctbnUN4QyZeLT+KLJKiCnNd3p5U9XgiUhAT7rMK+Ww1jiUoNmZ31SC7dY5xizY1SWANsvWtmcefnhePg7mIVnIEuhqojcm5+MamLdQDAVAr2NtvGDYfMLKBqGfb+beTwtxXKUAhiHYm/S2sZCrujWNk5QVLLIyswIqrVOj9D8oVxnE0SZJnTpOVCQApRUbaActSTpA0nMT7wsXLkENp/iQ9usZjcSmYPZzZIWgEBJUxdg1iGBjUx3jlX6hThPHjPQlWCwa1KUHzLVkQk2LrVVTf7EnYGKUvgeInBsXiCAf/iw/wCmhtjM99fgUwHgi5clYShKUX5EBhUh+gj05nJJcHv46CkJJNHLlhJPZ5r8PYWThipMuWEAliwA0u9y8G4zjEKRkSxzUAIJc6+DQwvB+0UVKCkAPQGpftSO04KWhmQ50zGpc2SIbRV8OSfkBwtWQlJNSKeukMDDqr18lDrsYRmDJldASeY8vuguLk1cxdw68yQele8CXsXK6+S8kNEnmUOYuaBIfQblmG8I8QUhJCUOSmwG/fpFPGhklAOUrJBYVJJ+EEw2HTLTVIDXU1f5MFPyN9ytiMjHqBaYCxs/awhozE5agAbXr6pEychEyY6Q4Fy5+Rhgyl5colki4Jp/dYDSBOEXT6CLWSCQzEhiNQBAFS6kjcF7aWgjTAAVgDoFDzG5hKZNWqqRTs6iBtGoCj6OsZOCQ9ievwiOUlSxlUzG3c18YPiFOpyKAFvtHPDQCcwuRb7QyVKzojDhFhpktDnlvt9oyB5Sanl2GbSNRuJGj2iiFW0MIYxLZmcjtDuJxKUAE81WobdevjC87iEsihqRp66QkUyWJSu0icspo9DHBQAQ4J18oZJBTudA0akpDDOG9aRQ7k6BongGttAL+doIZhY0ABFh7zm3N26ecECQXAFBvtuTHCkFn327xjUmFkTmAarJY6kHqbmGvzayWdhS9iNWH89YAiUMtWIIB2ru4huRISu5er0GtvKA6JSjHti2JIIASQwtlDDwF/OKuCRyhLUAc7kn6/eCy+GJTZ83f5Q1kYZj66QjdkMmWLVROVIoegLb21MeIxcid+YUULypEtISoqpnKlg8n7ixTdtDHs8XjEJSXNx8GiLJlJVmUonLo1D2p0pBihsMXxbZCOCxAUAJhFQ/MokJBWQM37mzCp8RFLHfhb8zMCxiMVLGUDLLmBKbmuUoNa3j0WGmSi3L2aHEKDMAANYDYJ5GtJHjp/4WKDkRj8bmDO8yWaHp7J94z/0nPo2PxDPXMJZp0/TqekehRLRMUsdADcOC+oruI7MwJSahCBSuwpTYCNQN9I88v8NzyD/7hP8AGXK+JCQY8/8Aij8P4xXsUDFOQoqK8gSEgC5aqn2NNTHrcdiipWSWpWZBY5bZnACTpctDGDOclMxnYEp30fs/qsNVIoocVbeiRwrh6hLZU0zFs2ZXulW4Bej9dIZXgFl2UCAR4b9fWkOY5pKkEZcpIS1mzOKAdT8I1xCSUn2kv3iwVrmA+xMGyim21Xk6yyithLcipKQyR3LgPbcxn5SStXKtaCnQFh4ixiVMUPZhCXlpLoNAWckpIOlS+2hGxOHYqWkEqLNy5ibtau143H0K8UqbTZVUtUtCgpnd/wDkPpQVeB8NQFI9opJdXjT+Ibmpzyt73r876wvwpBMpiRymjbaU8bQngg38X/Owq5SJks0GWvw17iE+DAgLCi/M47HTwh3iEwJlkC7U+ppCPBZICD/iQFDxfftG8MVf4bAY5WSYTSpcHo2gjMfLM0BJKgDs4frBeJSMxIqHT38o4TilyUstJKAwCrE/QQV0U8JrsHIwihRJDndy3fTq0CRwckOuatSnuCzd4JM4gVOmWgi+oqRvs9IGZs4AgABxQkv5VtG2D5/wE/8AFy3dSXaoJL/1SEfyoE4oSCEhLvoC0dKxcwHnWGVQU+AI9UgKcQEl6qUzBrV1MGmPGGTe7I+IWateMwzuD8vVo2vCuS6aG/XpBEyiB0tDnc6qhuWh3J3pQCkZA5PEQkMWHeNQjRxvFOx9MlRAUQcqtTT4GDSpSQOWWVNq5p0YfzB8HIXPVmmlgLJG38xfkJAoKNGcqEyZnHT7POzJSnU4CEkDKWJIJGo2gSpoRlBILlnYkONOjx6aaoB3iNO9mpL5cwJOlAesFOxseVvsIhUk+8kp8aQsSHYJ5flBuGyCsByQm2Rg4h2Zgk1ZwY10x+cYumS5hOhoNIr8GzUcU1cQnIlGWrZ6ubVhidjSLlnjPehslyXFFqZOSCHNdI1OnpTUnyrEDETFKKdWYb6/NqQ0jALUQSWTtqzU7faE4pdnM8EYq5MXnsskqonUmlHtHM5bnKBygRQx8vlASzbAehE1NCLkbfX1vDo6cbtWGwSHDigEFkrmEMCSSpq7am/q0DK3FCzH16pDPDlgqobC0Zgn02x+YhIchICjlST4gB/OJk1CAVTA5DMSkuKGpLWIIPZjFWaBlJJZmPlWIWOJKhlIZnWD7qkvWtklj8YWJHCvyaShMyYt8pSwBBJdyxLnX9p102jiaUonksc2W6Q5YFhlqwuY2rD5UpMoADKxzKISBcWuK/GN8QUEzZcwWL1L0BAANKbQ50eaNSpYUJiFErKQASRXcUGxJr6CkvFlIlpSEmhDPV07H67tDmDlhJUwBASwU4JLE0J2B+kAw8giyaVUQsOsFzba7jtG0HRqR+pmZRQxYpLApKdtCDTzhOZh15ymgSVf4hn3I7/ODCeQoqShagpAAOWoBVcuxZi/hG5iD7QjMQaKvs1ANjrB6G6LfClHmSQwDEePoQnOPsZhL5UPStKm584awdJgLu9L/SB8dwpUygpm0I3+tIn5ONV9yn0zqZiUrSRqXA01Y3jJKUkc1S5DDYFgOlojhRsagKpcHud62AEWhMylQuCAodMzuB5P4xmqBOPHSOcUyVA9D684lyZZmKK1pKqsxZm06CKeKSoodqDfbtE/BziglMxBIuk2DefxjRDBfHXYbEYIFKlS/wBNVnalOm0IJmLUk5yQARUMMzV0r4QzjZ61hpYLGlbDraulIVxAypRKNNT3NoKGhF9P/wAE5iFTCSOV6P20MUJODCAwLEjr8doZRhgkAOd2F3PaO5yeUuQnfeA34FnlvS6J2LCSGYdR9BCCkCiTTp0jfEMWzJlOwo9zfzhNGB1Ki5NHc1FdoZI6IQ4x26OpuHD0bxjIKlIb957AH6xqDsbml5PQcEmgAhQYbqNXHeH53Ek1CKqBa2+vaICJJ5rHMNAxfd4qYcJSl10LWFT47+cK0uzmniV2wqEKU5BNbPTy3jSMEWKlqrqE2HyjDiySMiATuoOfAC0BxOLme6WG4b7RlY0YTvWjj8yUq5fP12hnDcRqUTjQ0BAZu5tG+F8Nd1kmtgfnDuMwAKXHv7tfpGbXQ05474v+oIrrkUAQRQtpvC+Jw8svVwKtf4QJC8oUDXLXfWwEd4BaVTFZkuBUEWNKBxdhSDVBpx2mG4XiEJD2JOUPvsARD+P4gEsA2Y2H21iPNmBlF5gAqHTVzsdW+AjjDJK1JVWiSxUNaX7htdDG4rsDxqT5MqjBrmJdalBSjQFL5fLSJ06SULOZ6VFGDd9TFzAcTQUgKWCoOCe3akJcXny1KBcGrA1vsRATd0JinNSprQqA4cXg3DVgGorYkAkkeELSCVJChRzr3huSAguS5cMQaA3sL6eDQWWntUVSlJSHqCa+hEKZhUcqaqlaEKADVNWIBGjVvFvCzhNTMygBiR7zgltRRv4iJNwSgmYUlaL5bFsrgcpfa9j0gRIYXTaujiaACrM7AAghQqz8o0Cqt1gc5R9igEAEHdhQ0sLsRSlY2EJmOAkBeZOdx/t5i73YlNLNakbmpQEBkKUAp2SX1YN0DCnSsMdHo64dISgNdYDZrd6CxJDnwhbGyFguFkBSnIDEspgGelCx84J+VS5ABHOFm9zemla9YbwskJJQTmCiSgKuKAt21jX5M3TsRwkxllSGtlmkmtHOlBd/F4HjZJWEzEpzB3BBa5oxsQz06xrOpPtKAFhzEcmaxTq1tfLdyRPzqbIsAB/9rmjXqRG/JpadoX4fIWmclwFKaqvdYKNQEgsbXIi3jpYWoA0bmHf+ngWB4ZlUZhUS9gQKDp94YnrFSBpQmjGlKVF9evaEk7ZyZJ8p2jyy1nPXKEgl3qWSWN7RfTiH5hZgBEviUhybUtlFG1B6FQMLcP41KC0yEBc9alssyhmTKCiHVNU7JAOjv0gyqrK5aceTKGK40kJU9SAeUA1ye0fS36a69IRHGEoltnUz0zJpzFQoSKhwryhjjOEEoAoQgqWopKigroZcwnlSQa1B05lHWIPEfbLAPsEpYFkZFACkzlKn/UBNXSB7zawhGHdeCth+MhRAclRTmSClnTXmdqChr1G4gWIlKV+okApuWennWDcCw+cIWtKQtKAgZQQAmlAFVDkA12G0GxMtUleZLsbgmjeV4daZWEuMqXYieJkhhRrE69oTkzFzGTV3azehFLFYFExWZLAXY6HUdIxBTIb9yjS3phBtFVOCXxWwM5CZXKKqZ6CpMJYXDquCr/Ig6v3iniUJOYqJKmcgadusTkT0ooAs9LmMhU21+TFrKaJCAOpaMhuRIDc5c9mYbRqDa9CXEdVKEpJJ94m16nxhaWupzF3v0HaO509SiULc5SzkNGSkA0y31H8Rv5LwXxtlvhAdFGv5Q8ZeY1A+PxaJ2BKZRIUodnqLGHZPEEnWJs48kZOTaDpTlDEh/L6xM4vNWaA8o6/O8M4rEB0kMW0fXfrE2bMLMdYMV5KYcbvkzWDypBLBRNtR3pYw7LxC1iiUlulYUwGHAIz8rpenWHDLZQBU3Wgfr9Hgsrk43+RdUwh8yQNrj4dYDMnAp1Q+xaorQ6CnX5xRSEpYEO4fcEaVjrF4cLQGAppTehjWgKcfRPJQUORlBb3ku7nVLg30eGJqwQcmVqMoO53cafGECpTm6jbKGpW9Y6kpNkPmA6BD7ZRe/wAoah2q2NyV8r+8R11/qDpWGcBrdS51haTiEkMpORf+NgT/AFtGlE+DVDXfrAo1WxrANKmLWS4WwUwsEiim17aQ/jklSCuUQXrehB1Bq0R5KVJUMoYD1SHOH4oSjlJZKnZJNjcgbBq5fKA15I5IO+S7JUsZZrrVmd6quEXLCzAsLPUQ3LSnLlRVIS6SGYEEjIGLuG7RWXJQpilbAkEhnBtHMrAADkOtdPIDq53cxnIzzJ/ggrnnMMpKg5bL7oB90KbmFr93h1M0KYtzJemhLB2JYGusGXwpJzcwckFbFjTqdG16GNypCQGSCXetAAegIcxm0NLJFrRFTIcFCksSXWk8zkjcFgbVtSK2FlBFEJFQzM1nYffQMIMqSp3b+PXqsYkqNR4KHkzv4NGbsE8nJBpozLTyklJqXbK++7jSPKY/8ZYf2k2XISqdNlqyZEBwTQklZGRCQSUuT+0s8ehXNBOVWtDuQaEbi8T8D+G8FKmEypMpKilgEAhTa5qsQ4EKQ4uLV9HmsRhcVimViVZEGvsZJKAx0XMFV/8AVh309X+H5ctCfZoSlAFQlIAHkIdxGEC+XKUhI5T3vTaIEj9Obmcu9QelDDJJo6EoZINLv9o9PMQwLB4ncRUMo3BqO4P1aHJ88irhiPjEHE8RBLe6kqYOzkj5B4SKbIYccm7CSJ4QASMtgU9DuzvFNQBBBqDbV4gzQhWYBwbE27Dv1ihwnFEpylswD0dg/U+qw0lobNDVol5yiYUUAsHqDu4jnFjbyNW6dop8Zki4AfyiWpKlAc2UjUAEdngrZSErSkIlKlApylyQCymA6iHBICNlH9yqCnTesHwyABuo3LN8Kw7hMEnLmYFShUkXANB2+8FsGTIkhT2E0gEFgRbbo71jUVAgbeG0ZE+TIfdfoW/EWGbnFDa9n1hCWvLRRAVZxFjigMxWQFsozE3etiNKa9YlHClayBpbwiqetnX9O/hTO5CAtwSO5ceUPowDpAC/L5R1gsElHKouo9LHvreBzJBlquS/k0C/QXPk6izaES6qC1PZik6U39UgZmAKDh3+EaC0hb3bQHSK8mcFAKISPCM3RpScV7J3EpyuXkYiwe4jrDYuahCVGqCNTT7XraHeIyytBIDlL+W8S8KsoV7tNep7b/xGVNGg1KFUPypqZoJYpID5Xowb00OYRRzP0Dk/1aI+DnJTMVRRTW+x9eUPTOJggiWkjf7QGhJ430lr/ozGBPtRlNCQD3tT7RqSyMVkWwS3JepYe9pHOGwqLqqqhAexBd33cCkOY3DJmpux0UPkf56xrXQrkl8X1VB+IIlqQVECmv08YlYVZKggAZW6Wf4faAzpM05UK91L6guerdILw7KFe97tD4xkqQ0IKMHuyrhyAsJA5Wu1NbHzibjZGSaVE65kg7Wo1rt4neK0uagVep2ev9xN4jilKUAAGFAaE1uYC7J4+XIXE8VVLIuxIfTbQtux7wRWPXkKcoU/n52hZaCVg5SzMDpR9GionC5n0Nu8M6LycEtiuCXNVWgVQkEsd2OhaoudYzFzpqXLJCdg6vNj7sLzppQptfv68oYxeJPKSDXUBwLX/mNRnHd0qOBxCYby0FxVlOG2A1+8GRj5rf6fYjQ9tIWTxUIACQkCzmtdLXeDjiU4hwgKsKUckaQK/Ako/wClf1OMHxPMrKuWx2ZnPjBeHYmWpWVsppRzp6tHa8c1Jspg5D9N6wjxHDhCvaIqlUagJRlqqv8AOi2A4Yku9S2nqkRePYVI57A1P8mPP/iD8W4iXisIiTLUqXmPtm/eCk8qdylIUqlyAOh9BxmZnSMhrsTcbtCx7EwxlHJs79sPy+Y1oK+HzidxjDpTLlF2yjUA5nGvx9ND/D0Z5Kknt36tEnGfq5EzQeRQYtdiwBo32hl2Ugqm16YyJKjWoTrW9NtoWkqMtQIcjMaKHMQfi1/hD3tKnlNOle/UQSasqlZ8p5SOhym/lfwjWaTG1qchJDgi8Q+J4TIXSOtnPURW4diUlLO7Fq0pCX4iysC/9eBgLTojjtT4gsFNzK7DsKiKGEUS4It9dojYNQuSRq4pF3DAkPuL79Y0jfUR4s7aMjpu3rwjImcpJkzpjEpyizgvbUhrkBm0gOExYSql+zwOZNIoFMfnGsJhio1TUByQHBpbppF6PU4qKbfkuS+eoYufHrSCYyQFS6EnK/yibI4iEAhhTenlu8DXxSYQ4LA0rt5QvF2TWKfK0YkMxagpFlCkrACTbTWJWDkF+Y0XUGOvy5QqpPf1ekF7KTSk6srSuU7EO+3l6uY44oySk8ofT7RntkEPnIbVgfIQDiOJlkUDqTR/5EKuyEIvmmIomjOp0gix1F6ljSlIYRJmrSctn00jUvCBMsq0UQw6btFbDyUiXQ5X1fUwzdFp5FFaJi+FrbmKX7/aNpkGUoqYOAxfY1aKYwSs2Z3283hXjU2yTVveLXNoHK9CRyub49mphCwVJKkhLFVbkANlv2PaJmHmklWUgAs4NDmq3Z4Zwv8ApKRmYroCbwvMwgTlDpcVo9To/brDL0UguNxMmYggOSQn3crVd2dg9I4VPUcoCiKk1YZg2gb3X8bR3h8TkNZaVZS9KEPdt3bS8Zi8UlajkSBcqdwxp1a20Gh1d00UMDPSkOsurb6V0hubxAPlIbqGp0jz2GU4ueY1fb6f1DaFB0pFW+DnX1pCuIk8UW7YX31ElsouegNYebMCC1C6e28Kzp6USk5RzKLMaeYq1vTwPAYlRLmgt5XPa0ASVyV+jvEYVAr6pGYfHezDKPJQJNz0OzudI1LBnqKP2hw42s1fmIHjOGGUy6G58Wvd7AwfwwWn8ZFfELEwZQe9PL40iVjkrSSMyWNEhQoD4C3jAEBUsJBI/wA3tymum0MLxYWN60NK0dwYFUJGHHro8vxqSPzGEyt/qzNriRM+bGKE2YohkgAijmvfrCXG5n62FbKGmksRQE4ebVRsd2GxihPBUDlIGpL3BFCNBDLs6IZPf7op8PJEt02Cvjb5wVeHSpT0OrdR94FgZwqlRYKb/wC0NTMG1fjaEfZzZHUnYjxF0FwHFqEfWOMPNy3IKSKgNYwxjkgAVcGlainq0T5OEM5yySwZwW6Nt/UZdDxpx+XRxiJgc5FFn9CFFzkzCAkqLFyHAHrpF+Xw5ALZAAGY5iaxHxWGGbkobO25hk0GGSL0gSixAFUg1e+8V8BjUHlBL9dIkYiWwLEAmpPro0C4cSFCpceqGNVoOTGpxs9UBGQnLxo1Yketo1EuLOHgxHGy0JVylzAcNiVDmD0LW+PaGOHYNZcqIbUxT9hLlpzUtpq+0VtdHe8kY/HtiecTA68uUA5nFXNQQW30/iAKxCW5E03NftHa1p9mH/et/ARTwmDlFLDu0a0uzNxx7a0SJYWUuSL1uaQ3hZ9Mikkpdgdjuk/OK+HwYBOqToRrEzi82uRLAgUrqaxrvQscqyS4pGsRh2pmDHzgMtaEnNc9berwzg+dRLZiT84oTOHSlkHKBlNG6RrrsMsij8ZCGJmzJiAySqtsthWrhn013gAJpmLdIuy1JACRQDTWrCAYzh6FqzORQCmt2eApInDOlqqRMkTikOlXxpB0yFKBUtYOoAq3fSGBwdBSACRV+h8O0BxcoSzyvpfaNafQ/wBxSdR7Jy51a029eMPy0hSSSCTdhdoTHOQWbpR+zvTwiiMObpKTr2Z7wWUyOkgWJwSVD9MgHUa/z/fWEsZgiUgLBDa6/cGKWQ2JqS57uC77d+m8GXJK5SqVqR2qWfpGUqEjlcas8/gpBWoh0guogBzmfVOg7dIoTMJNSihZ/eLNa5MKIlPYlOVqgt8fCKJlTVhjNcO+xb/E0+MFspkk770I4KWSKJ/crWwNQa3eGZWFSAtwXSgJc0DLNu9DDGCw5lKUkJNefMC7k0PQecJY4kjKTmBXlUSS3KBUN1HZyYF29E+XJ0uizwWSEyxTx+nwgXGyVJCQCQo3D08qiCSsalCAmr22rfsISXip0z3UsHrVqbvvCbuznUXz5P8A5AKxZUkuFJAYe7dIow1vCS5GVgE52uaE11I1pHa5JqFKCnAYlVaN4RJkY+cqYVoQlSM6w4BFEZwBmJq7J5rB6vD9HSvj0C/EqgibgXUT+s5B/wB0pfhS0UkTSDUFQZgxDCtQ3QwvKWqcEhUpBDKVmykZSAGYKUSD7wf/AGf7g2pqMUEuuSMpGZ0JIqcqq8/NcvY0eNaFjNJ0x5eLSkioNdGp4Xi5hsXnoadY8jg8aWzTUFK6OlnIzAHKN2L06RbwyX+h+UCS0NlxqUQnEZZdntYHfd9IXkzfZkpYpAbSg1fZq3EP8QS6c2oFvvE0pSEBKikECqX0LmhgLonCnFJnWLxkyrkBL06jUNeFZqJimZKwd2YR3hMYlKklYcEMkgeR6G/jFDHcWSgAJ5ifj2g9dI24uoxJU5JA5m0d7eA00vCYo9GYlm2+sPTcOzzJlFEFkb/8hAsBIcnWCVg6TZMMxRqFU7fzGR6BfDg9A3iIyDzQVnxjWEqAPA+WsIcWxbzMo90UZ9obwUxy1uvTW/T5wjjAgzKGm8LHsniX9pbGMQsCSkEElyaQzwWebHXxMTuIKBISDS1Ib4dMAoILWh5R/s3+R7i/EFIYAEPrEoBaiVqL7bt6p5xviM4qUADQCo9eqxiVqAKUlyWvYeXjBSpBxxUYKuw2FnkKfTvF9eOSEv8AaPKppQXJ9UgwJUakZdfDxgONgyYozabLRxyBcC7u945OPlpLAFiN6eUTZCRdSeVqOQTdhQUOp8fI5kqmPlRToBApE1jh5KKOIIKglJvB8VhytDUca7teIUjhq8wI5XNX6fKL8lQSkEnxMK1XRLJGMGnBnnkJTUE5TprX00YVKlqJC8zCjeBtr2hjGLll1JBcmpoBHGBkBahVopfk6+Vq30UpU8lOcgsbDV2uKfCD4WcWWVKcCxto9PONflgAUqPL+0bVhXii2ASk8tiB9Ynp6ORJTdIlYqYHYFyatanaO5Ss3KHG3rWAFH7hzPqwtFHhE9BUxuPVtO0Uekds3ULR3NwawOUudat3DwOUVBkrZxpRtW7aRTSpkqzOGoOvbeJvEwQsUo13hU7OaE3J0wUnCqIAQGGv9nrBTgZ9Uknvm303PaO8NNXKJBDgmj7dIcl8TQqhoRd6+UZtmlKfhWiHjeGqNAQyC5d8pAFQa9fgNI85iZAlJAM1TB2IQf282ZXNdqHS1Br67EYkFDILu9T5aaRJThEzKLQ4qK2Lhj8IPfZaKclcjzxy+0WkTVjLblIA5lOkF2BCZZBcHNU3MWsJi0ECVMnn3v01ZS4JmLSSeZk5VKyg2DJ0hyThpaMxMgZBc3Kgc1x/2VWvvHcwtKwaGKkoqFkpejVdtxV3GpgONkZYuXYzi/w0QyhMCiGLEGpGZ8rLYPmFGPu9YJhZ/o7Rr806QQSK6m1HBI2JheUylEgl6Vb/APIVcjpBS0PjTiuLK6pmZKgaEVH8d4SJNKdwR9e0P4RR9mCQHa/rpCCpYLqJVy9XDGlRrCrsnHyBxMsO1N72b5wwcAoAEFJUBQFgQ/VjAsyAkEVDEdWhzDzUrYk1yswu8FsaTklojYv2gUnOXP7npBcKpKF5j4x1xfP7RKgCKMU/I3bzhaaphq56WgrorH5RSPTIIIcW9dIyPO4biC0pAB+3SMhPts5X9LO9DchwmYRdm+MSJN1aEvXtG4yKLydeF9/vgYmSj/kdK/aC4acyo3GQCva2YlROdX+P9Q3hlMk0DtfvGRkMyUvQsocw11B1asGlIGQtvG4yMx2tGSpmYxdwYyJ3JftQRkZCTOb6jqgy15A6ub18BETHcUKgzAJe0bjIENm+mhFrk+wE0t3+39Q3Jw5y5n+MZGQ76K5HSVGLxBs+kcEVr3aMjICNVdAVkvysAAwHUa/ON8JQTMNs1yWudSfO0ZGQ3hmk6gywtAzblBdz4GEOJzHmetIyMia7IYdy/wBijjEgsCTlzWHn8nHjEnBS0zRyuHuVXPlGRkFdNgg2oNofl8KA18o5mcKJUGWQm7Mx8wfTRkZCOTsh96fsHjsAU5VJmKDGzuC4qCDeg8DHSEomJUhIKSA7jdTl/OMjIN6Kpt4+XlEgycqgm5J97Wm+8Fm8PycxUWsAPXxjUZDybRdzfJI7GOyMlnBoO8LzZhKwkUzg1GhGrWjUZASH4pbHlYELlgZiCA77nrCyZEwEpCgH1FDXc3jcZAi7OX7ktoXVgiLrUdQdi0I4glLAEmrF+3SNRkNF2dGNt9hfYk2PrzjIyMgD8mf/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6" name="Picture 6" descr="http://www.dartmouth.edu/~anatomy/Histo/lab_5/renal/DMS151/08.gif"/>
          <p:cNvPicPr>
            <a:picLocks noChangeAspect="1" noChangeArrowheads="1"/>
          </p:cNvPicPr>
          <p:nvPr/>
        </p:nvPicPr>
        <p:blipFill>
          <a:blip r:embed="rId2" cstate="print"/>
          <a:srcRect/>
          <a:stretch>
            <a:fillRect/>
          </a:stretch>
        </p:blipFill>
        <p:spPr bwMode="auto">
          <a:xfrm>
            <a:off x="2699792" y="3717032"/>
            <a:ext cx="2808312" cy="195177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Power Drawing Skill</a:t>
            </a:r>
            <a:endParaRPr lang="en-GB" dirty="0"/>
          </a:p>
        </p:txBody>
      </p:sp>
      <p:sp>
        <p:nvSpPr>
          <p:cNvPr id="3" name="Content Placeholder 2"/>
          <p:cNvSpPr>
            <a:spLocks noGrp="1"/>
          </p:cNvSpPr>
          <p:nvPr>
            <p:ph sz="quarter" idx="1"/>
          </p:nvPr>
        </p:nvSpPr>
        <p:spPr/>
        <p:txBody>
          <a:bodyPr/>
          <a:lstStyle/>
          <a:p>
            <a:r>
              <a:rPr lang="en-GB" dirty="0" smtClean="0"/>
              <a:t>Peer Assess!</a:t>
            </a:r>
          </a:p>
          <a:p>
            <a:pPr lvl="1"/>
            <a:r>
              <a:rPr lang="en-GB" dirty="0" smtClean="0"/>
              <a:t>Give a mark out of 10</a:t>
            </a:r>
          </a:p>
          <a:p>
            <a:pPr lvl="1"/>
            <a:r>
              <a:rPr lang="en-GB" dirty="0" smtClean="0"/>
              <a:t>State at strength</a:t>
            </a:r>
          </a:p>
          <a:p>
            <a:pPr lvl="1"/>
            <a:r>
              <a:rPr lang="en-GB" dirty="0" smtClean="0"/>
              <a:t>Set a target for improvement</a:t>
            </a:r>
            <a:endParaRPr lang="en-GB" dirty="0"/>
          </a:p>
        </p:txBody>
      </p:sp>
      <p:sp>
        <p:nvSpPr>
          <p:cNvPr id="4" name="Content Placeholder 2"/>
          <p:cNvSpPr txBox="1">
            <a:spLocks/>
          </p:cNvSpPr>
          <p:nvPr/>
        </p:nvSpPr>
        <p:spPr>
          <a:xfrm>
            <a:off x="251520" y="5877272"/>
            <a:ext cx="77048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lang="en-GB" dirty="0" smtClean="0"/>
              <a:t>SC: </a:t>
            </a:r>
            <a:r>
              <a:rPr lang="en-GB" dirty="0"/>
              <a:t>SKILL: Develop </a:t>
            </a:r>
            <a:r>
              <a:rPr lang="en-GB" dirty="0">
                <a:solidFill>
                  <a:schemeClr val="tx1"/>
                </a:solidFill>
              </a:rPr>
              <a:t>your high power drawing skills (C-A</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ts val="600"/>
              </a:spcBef>
              <a:buClr>
                <a:schemeClr val="tx2"/>
              </a:buClr>
              <a:buSzPct val="73000"/>
              <a:defRPr/>
            </a:pPr>
            <a:r>
              <a:rPr lang="en-GB" dirty="0" smtClean="0"/>
              <a:t>SC: </a:t>
            </a:r>
            <a:r>
              <a:rPr lang="en-GB" dirty="0"/>
              <a:t>Analyse </a:t>
            </a:r>
            <a:r>
              <a:rPr lang="en-GB" dirty="0">
                <a:solidFill>
                  <a:schemeClr val="tx1"/>
                </a:solidFill>
              </a:rPr>
              <a:t>with the aid of microscope slides the histology of the kidney (</a:t>
            </a:r>
            <a:r>
              <a:rPr lang="en-GB" dirty="0" smtClean="0">
                <a:solidFill>
                  <a:schemeClr val="tx1"/>
                </a:solidFill>
              </a:rPr>
              <a:t>B-A*)</a:t>
            </a:r>
            <a:endParaRPr lang="en-GB" dirty="0">
              <a:solidFill>
                <a:schemeClr val="tx1"/>
              </a:solidFill>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pic>
        <p:nvPicPr>
          <p:cNvPr id="3076" name="Picture 4" descr="http://www.dartmouth.edu/~anatomy/Histo/lab_5/renal/DMS151/08.gif"/>
          <p:cNvPicPr>
            <a:picLocks noChangeAspect="1" noChangeArrowheads="1"/>
          </p:cNvPicPr>
          <p:nvPr/>
        </p:nvPicPr>
        <p:blipFill>
          <a:blip r:embed="rId2" cstate="print"/>
          <a:srcRect/>
          <a:stretch>
            <a:fillRect/>
          </a:stretch>
        </p:blipFill>
        <p:spPr bwMode="auto">
          <a:xfrm>
            <a:off x="2987824" y="3573016"/>
            <a:ext cx="3017912" cy="209744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Content Placeholder 2"/>
          <p:cNvSpPr>
            <a:spLocks noGrp="1"/>
          </p:cNvSpPr>
          <p:nvPr>
            <p:ph sz="quarter" idx="1"/>
          </p:nvPr>
        </p:nvSpPr>
        <p:spPr>
          <a:xfrm>
            <a:off x="612648" y="1600200"/>
            <a:ext cx="8153400" cy="1252736"/>
          </a:xfrm>
        </p:spPr>
        <p:txBody>
          <a:bodyPr/>
          <a:lstStyle/>
          <a:p>
            <a:pPr lvl="0"/>
            <a:r>
              <a:rPr lang="en-GB" dirty="0" smtClean="0"/>
              <a:t>To understand about the ultra-structure of the Kidney.</a:t>
            </a:r>
          </a:p>
        </p:txBody>
      </p:sp>
      <p:sp>
        <p:nvSpPr>
          <p:cNvPr id="4" name="Title 1"/>
          <p:cNvSpPr txBox="1">
            <a:spLocks/>
          </p:cNvSpPr>
          <p:nvPr/>
        </p:nvSpPr>
        <p:spPr>
          <a:xfrm>
            <a:off x="611560" y="270892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400" dirty="0" smtClean="0">
                <a:solidFill>
                  <a:schemeClr val="tx2"/>
                </a:solidFill>
                <a:latin typeface="+mj-lt"/>
                <a:ea typeface="+mj-ea"/>
                <a:cs typeface="+mj-cs"/>
              </a:rPr>
              <a:t>Success Criteria</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323528" y="3717032"/>
            <a:ext cx="8820472" cy="2952328"/>
          </a:xfrm>
          <a:prstGeom prst="rect">
            <a:avLst/>
          </a:prstGeom>
        </p:spPr>
        <p:txBody>
          <a:bodyPr vert="horz">
            <a:normAutofit/>
          </a:bodyPr>
          <a:lstStyle/>
          <a:p>
            <a:pPr marL="320040" lvl="0" indent="-320040">
              <a:spcBef>
                <a:spcPts val="700"/>
              </a:spcBef>
              <a:buClr>
                <a:schemeClr val="accent2"/>
              </a:buClr>
              <a:buSzPct val="60000"/>
              <a:buFont typeface="Wingdings"/>
              <a:buChar char=""/>
            </a:pPr>
            <a:r>
              <a:rPr lang="en-GB" sz="2900" dirty="0" smtClean="0"/>
              <a:t>Describe with </a:t>
            </a:r>
            <a:r>
              <a:rPr lang="en-GB" sz="2900" dirty="0"/>
              <a:t>the aid of diagrams the detailed structure of the </a:t>
            </a:r>
            <a:r>
              <a:rPr lang="en-GB" sz="2900" dirty="0" err="1"/>
              <a:t>nephron</a:t>
            </a:r>
            <a:r>
              <a:rPr lang="en-GB" sz="2900" dirty="0"/>
              <a:t> (E-C</a:t>
            </a:r>
            <a:r>
              <a:rPr lang="en-GB" sz="2900" dirty="0" smtClean="0"/>
              <a:t>)</a:t>
            </a:r>
          </a:p>
          <a:p>
            <a:pPr marL="320040" lvl="0" indent="-320040">
              <a:spcBef>
                <a:spcPts val="700"/>
              </a:spcBef>
              <a:buClr>
                <a:schemeClr val="accent2"/>
              </a:buClr>
              <a:buSzPct val="60000"/>
              <a:buFont typeface="Wingdings"/>
              <a:buChar char=""/>
            </a:pPr>
            <a:r>
              <a:rPr lang="en-GB" sz="2900" b="1" dirty="0" smtClean="0"/>
              <a:t>Skill: </a:t>
            </a:r>
            <a:r>
              <a:rPr lang="en-GB" sz="2900" b="1" dirty="0"/>
              <a:t>Develop your high power drawing skills (C-A</a:t>
            </a:r>
            <a:r>
              <a:rPr lang="en-GB" sz="2900" b="1" dirty="0" smtClean="0"/>
              <a:t>*)</a:t>
            </a:r>
          </a:p>
          <a:p>
            <a:pPr marL="320040" indent="-320040">
              <a:spcBef>
                <a:spcPts val="700"/>
              </a:spcBef>
              <a:buClr>
                <a:schemeClr val="accent2"/>
              </a:buClr>
              <a:buSzPct val="60000"/>
              <a:buFont typeface="Wingdings"/>
              <a:buChar char=""/>
            </a:pPr>
            <a:r>
              <a:rPr lang="en-GB" sz="2900" b="1" dirty="0" smtClean="0"/>
              <a:t>Analyse with </a:t>
            </a:r>
            <a:r>
              <a:rPr lang="en-GB" sz="2900" b="1" dirty="0"/>
              <a:t>the aid of microscope slides the histology of the kidney (</a:t>
            </a:r>
            <a:r>
              <a:rPr lang="en-GB" sz="2900" b="1" dirty="0" smtClean="0"/>
              <a:t>B-A*)</a:t>
            </a:r>
            <a:endParaRPr lang="en-GB" sz="2900" b="1" dirty="0"/>
          </a:p>
          <a:p>
            <a:pPr marL="320040" lvl="0" indent="-320040">
              <a:spcBef>
                <a:spcPts val="700"/>
              </a:spcBef>
              <a:buClr>
                <a:schemeClr val="accent2"/>
              </a:buClr>
              <a:buSzPct val="60000"/>
              <a:buFont typeface="Wingdings"/>
              <a:buChar char=""/>
            </a:pPr>
            <a:endParaRPr lang="en-GB" sz="2900" dirty="0" smtClean="0"/>
          </a:p>
          <a:p>
            <a:pPr marL="320040" lvl="0" indent="-320040">
              <a:spcBef>
                <a:spcPts val="700"/>
              </a:spcBef>
              <a:buClr>
                <a:schemeClr val="accent2"/>
              </a:buClr>
              <a:buSzPct val="60000"/>
              <a:buFont typeface="Wingdings"/>
              <a:buChar char=""/>
            </a:pPr>
            <a:endParaRPr kumimoji="0" lang="en-GB"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143000"/>
          </a:xfrm>
        </p:spPr>
        <p:txBody>
          <a:bodyPr/>
          <a:lstStyle/>
          <a:p>
            <a:r>
              <a:rPr lang="en-GB" dirty="0" smtClean="0"/>
              <a:t>Plenary</a:t>
            </a:r>
            <a:endParaRPr lang="en-GB" dirty="0"/>
          </a:p>
        </p:txBody>
      </p:sp>
      <p:sp>
        <p:nvSpPr>
          <p:cNvPr id="3" name="Content Placeholder 2"/>
          <p:cNvSpPr>
            <a:spLocks noGrp="1"/>
          </p:cNvSpPr>
          <p:nvPr>
            <p:ph idx="1"/>
          </p:nvPr>
        </p:nvSpPr>
        <p:spPr>
          <a:xfrm>
            <a:off x="457200" y="1844824"/>
            <a:ext cx="8219256" cy="4610912"/>
          </a:xfrm>
        </p:spPr>
        <p:txBody>
          <a:bodyPr/>
          <a:lstStyle/>
          <a:p>
            <a:r>
              <a:rPr lang="en-GB" dirty="0" smtClean="0"/>
              <a:t>Answer the question on the prior knowledge assessment sheet</a:t>
            </a:r>
          </a:p>
          <a:p>
            <a:pPr lvl="1"/>
            <a:r>
              <a:rPr lang="en-GB" dirty="0" smtClean="0"/>
              <a:t>Use a green pen to answer</a:t>
            </a:r>
          </a:p>
          <a:p>
            <a:pPr lvl="1"/>
            <a:r>
              <a:rPr lang="en-GB" dirty="0" smtClean="0"/>
              <a:t>Mark with a red pen</a:t>
            </a:r>
            <a:endParaRPr lang="en-GB" dirty="0"/>
          </a:p>
        </p:txBody>
      </p:sp>
      <p:sp>
        <p:nvSpPr>
          <p:cNvPr id="4" name="Content Placeholder 2"/>
          <p:cNvSpPr txBox="1">
            <a:spLocks/>
          </p:cNvSpPr>
          <p:nvPr/>
        </p:nvSpPr>
        <p:spPr>
          <a:xfrm>
            <a:off x="251520" y="5517232"/>
            <a:ext cx="770485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p>
            <a:pPr marL="274320" indent="-274320">
              <a:spcBef>
                <a:spcPts val="600"/>
              </a:spcBef>
              <a:buClr>
                <a:schemeClr val="tx2"/>
              </a:buClr>
              <a:buSzPct val="73000"/>
              <a:defRPr/>
            </a:pPr>
            <a:r>
              <a:rPr kumimoji="0" lang="en-GB" b="0" i="0" u="none" strike="noStrike" kern="1200" cap="none" spc="0" normalizeH="0" baseline="0" noProof="0" dirty="0" smtClean="0">
                <a:ln>
                  <a:noFill/>
                </a:ln>
                <a:solidFill>
                  <a:schemeClr val="bg1"/>
                </a:solidFill>
                <a:effectLst/>
                <a:uLnTx/>
                <a:uFillTx/>
                <a:latin typeface="+mn-lt"/>
                <a:ea typeface="+mn-ea"/>
                <a:cs typeface="+mn-cs"/>
              </a:rPr>
              <a:t>SC: </a:t>
            </a:r>
            <a:r>
              <a:rPr lang="en-GB" dirty="0" smtClean="0"/>
              <a:t>Describe </a:t>
            </a:r>
            <a:r>
              <a:rPr lang="en-GB" dirty="0">
                <a:solidFill>
                  <a:schemeClr val="tx1"/>
                </a:solidFill>
              </a:rPr>
              <a:t>with the aid of diagrams the detailed structure of the </a:t>
            </a:r>
            <a:r>
              <a:rPr lang="en-GB" dirty="0" err="1">
                <a:solidFill>
                  <a:schemeClr val="tx1"/>
                </a:solidFill>
              </a:rPr>
              <a:t>nephron</a:t>
            </a:r>
            <a:r>
              <a:rPr lang="en-GB" dirty="0">
                <a:solidFill>
                  <a:schemeClr val="tx1"/>
                </a:solidFill>
              </a:rPr>
              <a:t> (E-C</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ts val="600"/>
              </a:spcBef>
              <a:buClr>
                <a:schemeClr val="tx2"/>
              </a:buClr>
              <a:buSzPct val="73000"/>
              <a:defRPr/>
            </a:pPr>
            <a:r>
              <a:rPr lang="en-GB" dirty="0" smtClean="0"/>
              <a:t>SC: </a:t>
            </a:r>
            <a:r>
              <a:rPr lang="en-GB" dirty="0"/>
              <a:t>SKILL: Develop </a:t>
            </a:r>
            <a:r>
              <a:rPr lang="en-GB" dirty="0">
                <a:solidFill>
                  <a:schemeClr val="tx1"/>
                </a:solidFill>
              </a:rPr>
              <a:t>your high power drawing skills (C-A</a:t>
            </a:r>
            <a:r>
              <a:rPr lang="en-GB" dirty="0" smtClean="0">
                <a:solidFill>
                  <a:schemeClr val="tx1"/>
                </a:solidFill>
              </a:rPr>
              <a:t>*)</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ts val="600"/>
              </a:spcBef>
              <a:buClr>
                <a:schemeClr val="tx2"/>
              </a:buClr>
              <a:buSzPct val="73000"/>
              <a:defRPr/>
            </a:pPr>
            <a:r>
              <a:rPr lang="en-GB" dirty="0" smtClean="0"/>
              <a:t>SC: </a:t>
            </a:r>
            <a:r>
              <a:rPr lang="en-GB" dirty="0"/>
              <a:t>Analyse </a:t>
            </a:r>
            <a:r>
              <a:rPr lang="en-GB" dirty="0">
                <a:solidFill>
                  <a:schemeClr val="tx1"/>
                </a:solidFill>
              </a:rPr>
              <a:t>with the aid of microscope slides the histology of the kidney (</a:t>
            </a:r>
            <a:r>
              <a:rPr lang="en-GB" dirty="0" smtClean="0">
                <a:solidFill>
                  <a:schemeClr val="tx1"/>
                </a:solidFill>
              </a:rPr>
              <a:t>B-A*)</a:t>
            </a:r>
            <a:endParaRPr lang="en-GB" dirty="0">
              <a:solidFill>
                <a:schemeClr val="tx1"/>
              </a:solidFill>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sz="quarter" idx="1"/>
          </p:nvPr>
        </p:nvSpPr>
        <p:spPr/>
        <p:txBody>
          <a:bodyPr/>
          <a:lstStyle/>
          <a:p>
            <a:r>
              <a:rPr lang="en-GB" dirty="0" smtClean="0"/>
              <a:t>Unit 4 A2 Knowledge</a:t>
            </a:r>
            <a:endParaRPr lang="en-GB" dirty="0"/>
          </a:p>
        </p:txBody>
      </p:sp>
      <p:pic>
        <p:nvPicPr>
          <p:cNvPr id="4" name="irc_mi" descr="http://www.biologycorner.com/anatomy/urinary/urinary_images/nephron_boxed.jpg"/>
          <p:cNvPicPr/>
          <p:nvPr/>
        </p:nvPicPr>
        <p:blipFill>
          <a:blip r:embed="rId2" cstate="print"/>
          <a:srcRect/>
          <a:stretch>
            <a:fillRect/>
          </a:stretch>
        </p:blipFill>
        <p:spPr bwMode="auto">
          <a:xfrm>
            <a:off x="1475656" y="2158008"/>
            <a:ext cx="5904656" cy="4699992"/>
          </a:xfrm>
          <a:prstGeom prst="rect">
            <a:avLst/>
          </a:prstGeom>
          <a:noFill/>
          <a:ln w="9525">
            <a:noFill/>
            <a:miter lim="800000"/>
            <a:headEnd/>
            <a:tailEnd/>
          </a:ln>
        </p:spPr>
      </p:pic>
      <p:sp>
        <p:nvSpPr>
          <p:cNvPr id="5" name="TextBox 4"/>
          <p:cNvSpPr txBox="1"/>
          <p:nvPr/>
        </p:nvSpPr>
        <p:spPr>
          <a:xfrm>
            <a:off x="323528" y="2780928"/>
            <a:ext cx="1512168" cy="923330"/>
          </a:xfrm>
          <a:prstGeom prst="rect">
            <a:avLst/>
          </a:prstGeom>
          <a:noFill/>
        </p:spPr>
        <p:txBody>
          <a:bodyPr wrap="square" rtlCol="0">
            <a:spAutoFit/>
          </a:bodyPr>
          <a:lstStyle/>
          <a:p>
            <a:r>
              <a:rPr lang="en-GB" dirty="0" smtClean="0"/>
              <a:t>Proximal Convoluted Tubule</a:t>
            </a:r>
            <a:endParaRPr lang="en-GB" dirty="0"/>
          </a:p>
        </p:txBody>
      </p:sp>
      <p:sp>
        <p:nvSpPr>
          <p:cNvPr id="6" name="TextBox 5"/>
          <p:cNvSpPr txBox="1"/>
          <p:nvPr/>
        </p:nvSpPr>
        <p:spPr>
          <a:xfrm>
            <a:off x="7380312" y="2204864"/>
            <a:ext cx="1512168" cy="923330"/>
          </a:xfrm>
          <a:prstGeom prst="rect">
            <a:avLst/>
          </a:prstGeom>
          <a:noFill/>
        </p:spPr>
        <p:txBody>
          <a:bodyPr wrap="square" rtlCol="0">
            <a:spAutoFit/>
          </a:bodyPr>
          <a:lstStyle/>
          <a:p>
            <a:r>
              <a:rPr lang="en-GB" dirty="0" smtClean="0"/>
              <a:t>Distal Convoluted Tubule</a:t>
            </a:r>
            <a:endParaRPr lang="en-GB" dirty="0"/>
          </a:p>
        </p:txBody>
      </p:sp>
      <p:sp>
        <p:nvSpPr>
          <p:cNvPr id="7" name="TextBox 6"/>
          <p:cNvSpPr txBox="1"/>
          <p:nvPr/>
        </p:nvSpPr>
        <p:spPr>
          <a:xfrm>
            <a:off x="4427984" y="1484784"/>
            <a:ext cx="1584176" cy="646331"/>
          </a:xfrm>
          <a:prstGeom prst="rect">
            <a:avLst/>
          </a:prstGeom>
          <a:noFill/>
        </p:spPr>
        <p:txBody>
          <a:bodyPr wrap="square" rtlCol="0">
            <a:spAutoFit/>
          </a:bodyPr>
          <a:lstStyle/>
          <a:p>
            <a:r>
              <a:rPr lang="en-GB" dirty="0" smtClean="0"/>
              <a:t>Bowman’s Capsule</a:t>
            </a:r>
            <a:endParaRPr lang="en-GB" dirty="0"/>
          </a:p>
        </p:txBody>
      </p:sp>
      <p:sp>
        <p:nvSpPr>
          <p:cNvPr id="8" name="TextBox 7"/>
          <p:cNvSpPr txBox="1"/>
          <p:nvPr/>
        </p:nvSpPr>
        <p:spPr>
          <a:xfrm>
            <a:off x="5652120" y="1772816"/>
            <a:ext cx="1584176" cy="369332"/>
          </a:xfrm>
          <a:prstGeom prst="rect">
            <a:avLst/>
          </a:prstGeom>
          <a:noFill/>
        </p:spPr>
        <p:txBody>
          <a:bodyPr wrap="square" rtlCol="0">
            <a:spAutoFit/>
          </a:bodyPr>
          <a:lstStyle/>
          <a:p>
            <a:r>
              <a:rPr lang="en-GB" dirty="0" err="1" smtClean="0"/>
              <a:t>Glomerulus</a:t>
            </a:r>
            <a:endParaRPr lang="en-GB" dirty="0"/>
          </a:p>
        </p:txBody>
      </p:sp>
      <p:sp>
        <p:nvSpPr>
          <p:cNvPr id="9" name="TextBox 8"/>
          <p:cNvSpPr txBox="1"/>
          <p:nvPr/>
        </p:nvSpPr>
        <p:spPr>
          <a:xfrm>
            <a:off x="6588224" y="5733256"/>
            <a:ext cx="1584176" cy="646331"/>
          </a:xfrm>
          <a:prstGeom prst="rect">
            <a:avLst/>
          </a:prstGeom>
          <a:noFill/>
        </p:spPr>
        <p:txBody>
          <a:bodyPr wrap="square" rtlCol="0">
            <a:spAutoFit/>
          </a:bodyPr>
          <a:lstStyle/>
          <a:p>
            <a:r>
              <a:rPr lang="en-GB" dirty="0" smtClean="0"/>
              <a:t>Urine collects in the pelvis</a:t>
            </a:r>
            <a:endParaRPr lang="en-GB" dirty="0"/>
          </a:p>
        </p:txBody>
      </p:sp>
      <p:sp>
        <p:nvSpPr>
          <p:cNvPr id="10" name="TextBox 9"/>
          <p:cNvSpPr txBox="1"/>
          <p:nvPr/>
        </p:nvSpPr>
        <p:spPr>
          <a:xfrm>
            <a:off x="755576" y="5229200"/>
            <a:ext cx="1584176" cy="369332"/>
          </a:xfrm>
          <a:prstGeom prst="rect">
            <a:avLst/>
          </a:prstGeom>
          <a:noFill/>
        </p:spPr>
        <p:txBody>
          <a:bodyPr wrap="square" rtlCol="0">
            <a:spAutoFit/>
          </a:bodyPr>
          <a:lstStyle/>
          <a:p>
            <a:r>
              <a:rPr lang="en-GB" dirty="0" smtClean="0"/>
              <a:t>Loop of </a:t>
            </a:r>
            <a:r>
              <a:rPr lang="en-GB" dirty="0" err="1" smtClean="0"/>
              <a:t>Henle</a:t>
            </a:r>
            <a:endParaRPr lang="en-GB" dirty="0"/>
          </a:p>
        </p:txBody>
      </p:sp>
      <p:sp>
        <p:nvSpPr>
          <p:cNvPr id="11" name="TextBox 10"/>
          <p:cNvSpPr txBox="1"/>
          <p:nvPr/>
        </p:nvSpPr>
        <p:spPr>
          <a:xfrm>
            <a:off x="1547664" y="6237312"/>
            <a:ext cx="1584176" cy="369332"/>
          </a:xfrm>
          <a:prstGeom prst="rect">
            <a:avLst/>
          </a:prstGeom>
          <a:noFill/>
        </p:spPr>
        <p:txBody>
          <a:bodyPr wrap="square" rtlCol="0">
            <a:spAutoFit/>
          </a:bodyPr>
          <a:lstStyle/>
          <a:p>
            <a:r>
              <a:rPr lang="en-GB" dirty="0" smtClean="0"/>
              <a:t>Collecting Duct</a:t>
            </a:r>
            <a:endParaRPr lang="en-GB" dirty="0"/>
          </a:p>
        </p:txBody>
      </p:sp>
      <p:cxnSp>
        <p:nvCxnSpPr>
          <p:cNvPr id="13" name="Straight Arrow Connector 12"/>
          <p:cNvCxnSpPr/>
          <p:nvPr/>
        </p:nvCxnSpPr>
        <p:spPr>
          <a:xfrm flipV="1">
            <a:off x="1403648" y="2564904"/>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95736" y="5445224"/>
            <a:ext cx="79208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p:cNvCxnSpPr>
          <p:nvPr/>
        </p:nvCxnSpPr>
        <p:spPr>
          <a:xfrm>
            <a:off x="3131840" y="6421978"/>
            <a:ext cx="864096"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1"/>
          </p:cNvCxnSpPr>
          <p:nvPr/>
        </p:nvCxnSpPr>
        <p:spPr>
          <a:xfrm flipH="1">
            <a:off x="6300192" y="6056422"/>
            <a:ext cx="288032" cy="61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948264" y="2420888"/>
            <a:ext cx="5040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1"/>
          </p:cNvCxnSpPr>
          <p:nvPr/>
        </p:nvCxnSpPr>
        <p:spPr>
          <a:xfrm flipH="1">
            <a:off x="5076056" y="1957482"/>
            <a:ext cx="576064" cy="679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1"/>
          </p:cNvCxnSpPr>
          <p:nvPr/>
        </p:nvCxnSpPr>
        <p:spPr>
          <a:xfrm flipH="1">
            <a:off x="4139952" y="1807950"/>
            <a:ext cx="288032" cy="540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sz="quarter" idx="1"/>
          </p:nvPr>
        </p:nvSpPr>
        <p:spPr/>
        <p:txBody>
          <a:bodyPr/>
          <a:lstStyle/>
          <a:p>
            <a:pPr lvl="0"/>
            <a:r>
              <a:rPr lang="en-GB" dirty="0" smtClean="0"/>
              <a:t>Practice Qualitative Skills and revise kidneys for Qualitative assessment in 2 weeks, you’ll get the aim next week in </a:t>
            </a:r>
            <a:r>
              <a:rPr lang="en-GB" dirty="0" err="1" smtClean="0"/>
              <a:t>Seran’s</a:t>
            </a:r>
            <a:r>
              <a:rPr lang="en-GB" dirty="0" smtClean="0"/>
              <a:t> lesson:  </a:t>
            </a:r>
          </a:p>
          <a:p>
            <a:r>
              <a:rPr lang="en-GB" dirty="0" smtClean="0"/>
              <a:t>Qualitative Assessment: 2</a:t>
            </a:r>
            <a:r>
              <a:rPr lang="en-GB" baseline="30000" dirty="0" smtClean="0"/>
              <a:t>nd</a:t>
            </a:r>
            <a:r>
              <a:rPr lang="en-GB" dirty="0" smtClean="0"/>
              <a:t> July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 Prior Knowledge</a:t>
            </a:r>
            <a:endParaRPr lang="en-GB" dirty="0"/>
          </a:p>
        </p:txBody>
      </p:sp>
      <p:sp>
        <p:nvSpPr>
          <p:cNvPr id="3" name="Content Placeholder 2"/>
          <p:cNvSpPr>
            <a:spLocks noGrp="1"/>
          </p:cNvSpPr>
          <p:nvPr>
            <p:ph sz="quarter" idx="1"/>
          </p:nvPr>
        </p:nvSpPr>
        <p:spPr/>
        <p:txBody>
          <a:bodyPr/>
          <a:lstStyle/>
          <a:p>
            <a:endParaRPr lang="en-GB"/>
          </a:p>
        </p:txBody>
      </p:sp>
      <p:pic>
        <p:nvPicPr>
          <p:cNvPr id="4" name="Picture 3"/>
          <p:cNvPicPr>
            <a:picLocks noChangeAspect="1" noChangeArrowheads="1"/>
          </p:cNvPicPr>
          <p:nvPr/>
        </p:nvPicPr>
        <p:blipFill>
          <a:blip r:embed="rId2" cstate="print"/>
          <a:srcRect/>
          <a:stretch>
            <a:fillRect/>
          </a:stretch>
        </p:blipFill>
        <p:spPr bwMode="auto">
          <a:xfrm>
            <a:off x="0" y="4180886"/>
            <a:ext cx="1944216" cy="2677114"/>
          </a:xfrm>
          <a:prstGeom prst="rect">
            <a:avLst/>
          </a:prstGeom>
          <a:noFill/>
          <a:ln w="9525">
            <a:noFill/>
            <a:miter lim="800000"/>
            <a:headEnd/>
            <a:tailEnd/>
          </a:ln>
        </p:spPr>
      </p:pic>
      <p:pic>
        <p:nvPicPr>
          <p:cNvPr id="7" name="irc_mi" descr="http://www.ivy-rose.co.uk/Images/Linking_Images/Link_Kidney_180w.jpg"/>
          <p:cNvPicPr/>
          <p:nvPr/>
        </p:nvPicPr>
        <p:blipFill>
          <a:blip r:embed="rId3" cstate="print"/>
          <a:srcRect l="2747" t="2521" r="3297" b="3361"/>
          <a:stretch>
            <a:fillRect/>
          </a:stretch>
        </p:blipFill>
        <p:spPr bwMode="auto">
          <a:xfrm>
            <a:off x="6335688" y="1988840"/>
            <a:ext cx="2808312" cy="378301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411760" y="1628800"/>
            <a:ext cx="3726557" cy="5047885"/>
          </a:xfrm>
          <a:prstGeom prst="rect">
            <a:avLst/>
          </a:prstGeom>
          <a:noFill/>
          <a:ln w="9525">
            <a:noFill/>
            <a:miter lim="800000"/>
            <a:headEnd/>
            <a:tailEnd/>
          </a:ln>
        </p:spPr>
      </p:pic>
      <p:sp>
        <p:nvSpPr>
          <p:cNvPr id="8" name="Up Arrow 7"/>
          <p:cNvSpPr/>
          <p:nvPr/>
        </p:nvSpPr>
        <p:spPr>
          <a:xfrm rot="4551403">
            <a:off x="5412640" y="3452203"/>
            <a:ext cx="576064" cy="14401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sz="quarter" idx="1"/>
          </p:nvPr>
        </p:nvSpPr>
        <p:spPr/>
        <p:txBody>
          <a:bodyPr/>
          <a:lstStyle/>
          <a:p>
            <a:r>
              <a:rPr lang="en-GB" dirty="0" smtClean="0"/>
              <a:t>Grade E GCSE Knowledge</a:t>
            </a:r>
          </a:p>
          <a:p>
            <a:pPr lvl="1"/>
            <a:r>
              <a:rPr lang="en-GB" dirty="0" smtClean="0"/>
              <a:t>Excretion</a:t>
            </a:r>
          </a:p>
          <a:p>
            <a:r>
              <a:rPr lang="en-GB" dirty="0" smtClean="0"/>
              <a:t>Grade C GCSE Knowledge</a:t>
            </a:r>
          </a:p>
          <a:p>
            <a:pPr lvl="1"/>
            <a:r>
              <a:rPr lang="en-GB" dirty="0" smtClean="0"/>
              <a:t>Filter blood at high pressure</a:t>
            </a:r>
          </a:p>
          <a:p>
            <a:pPr lvl="1"/>
            <a:r>
              <a:rPr lang="en-GB" dirty="0" smtClean="0"/>
              <a:t>Re-absorb water and useful substances</a:t>
            </a:r>
          </a:p>
          <a:p>
            <a:r>
              <a:rPr lang="en-GB" dirty="0" smtClean="0"/>
              <a:t>Grade A GCSE Knowledge</a:t>
            </a:r>
          </a:p>
          <a:p>
            <a:pPr lvl="1"/>
            <a:r>
              <a:rPr lang="en-GB" dirty="0" smtClean="0"/>
              <a:t>Region for filtering</a:t>
            </a:r>
          </a:p>
          <a:p>
            <a:pPr lvl="1"/>
            <a:r>
              <a:rPr lang="en-GB" dirty="0" smtClean="0"/>
              <a:t>Region for selective </a:t>
            </a:r>
            <a:r>
              <a:rPr lang="en-GB" dirty="0" err="1" smtClean="0"/>
              <a:t>reabsorption</a:t>
            </a:r>
            <a:endParaRPr lang="en-GB" dirty="0" smtClean="0"/>
          </a:p>
          <a:p>
            <a:pPr lvl="1"/>
            <a:r>
              <a:rPr lang="en-GB" dirty="0" smtClean="0"/>
              <a:t>Region to regulate water levels</a:t>
            </a:r>
          </a:p>
          <a:p>
            <a:pPr lvl="1"/>
            <a:endParaRPr lang="en-GB" dirty="0"/>
          </a:p>
        </p:txBody>
      </p:sp>
      <p:pic>
        <p:nvPicPr>
          <p:cNvPr id="4" name="Picture 5"/>
          <p:cNvPicPr>
            <a:picLocks noChangeAspect="1" noChangeArrowheads="1"/>
          </p:cNvPicPr>
          <p:nvPr/>
        </p:nvPicPr>
        <p:blipFill>
          <a:blip r:embed="rId2" cstate="print"/>
          <a:srcRect/>
          <a:stretch>
            <a:fillRect/>
          </a:stretch>
        </p:blipFill>
        <p:spPr bwMode="auto">
          <a:xfrm>
            <a:off x="6416005" y="0"/>
            <a:ext cx="2727995" cy="2970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sz="quarter" idx="1"/>
          </p:nvPr>
        </p:nvSpPr>
        <p:spPr/>
        <p:txBody>
          <a:bodyPr/>
          <a:lstStyle/>
          <a:p>
            <a:r>
              <a:rPr lang="en-GB" dirty="0" smtClean="0"/>
              <a:t>Unit 4 A2 Knowledge (Grade E)</a:t>
            </a:r>
            <a:endParaRPr lang="en-GB" dirty="0"/>
          </a:p>
        </p:txBody>
      </p:sp>
      <p:pic>
        <p:nvPicPr>
          <p:cNvPr id="4" name="irc_mi" descr="http://www.ivy-rose.co.uk/Images/Linking_Images/Link_Kidney_180w.jpg"/>
          <p:cNvPicPr/>
          <p:nvPr/>
        </p:nvPicPr>
        <p:blipFill>
          <a:blip r:embed="rId2" cstate="print"/>
          <a:srcRect l="2747" t="2521" r="3297" b="3361"/>
          <a:stretch>
            <a:fillRect/>
          </a:stretch>
        </p:blipFill>
        <p:spPr bwMode="auto">
          <a:xfrm>
            <a:off x="3059832" y="2348880"/>
            <a:ext cx="2808312" cy="3783017"/>
          </a:xfrm>
          <a:prstGeom prst="rect">
            <a:avLst/>
          </a:prstGeom>
          <a:noFill/>
          <a:ln w="9525">
            <a:noFill/>
            <a:miter lim="800000"/>
            <a:headEnd/>
            <a:tailEnd/>
          </a:ln>
        </p:spPr>
      </p:pic>
      <p:cxnSp>
        <p:nvCxnSpPr>
          <p:cNvPr id="6" name="Straight Arrow Connector 5"/>
          <p:cNvCxnSpPr/>
          <p:nvPr/>
        </p:nvCxnSpPr>
        <p:spPr>
          <a:xfrm>
            <a:off x="2195736" y="3212976"/>
            <a:ext cx="129614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35696" y="4653136"/>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23728" y="5229200"/>
            <a:ext cx="12241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220072" y="2708920"/>
            <a:ext cx="8640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220072" y="3573016"/>
            <a:ext cx="158417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220072" y="4581128"/>
            <a:ext cx="144016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499992" y="4653136"/>
            <a:ext cx="1944216"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87624" y="2852936"/>
            <a:ext cx="1656184" cy="369332"/>
          </a:xfrm>
          <a:prstGeom prst="rect">
            <a:avLst/>
          </a:prstGeom>
          <a:noFill/>
        </p:spPr>
        <p:txBody>
          <a:bodyPr wrap="square" rtlCol="0">
            <a:spAutoFit/>
          </a:bodyPr>
          <a:lstStyle/>
          <a:p>
            <a:r>
              <a:rPr lang="en-GB" dirty="0" smtClean="0"/>
              <a:t>Renal Vein</a:t>
            </a:r>
            <a:endParaRPr lang="en-GB" dirty="0"/>
          </a:p>
        </p:txBody>
      </p:sp>
      <p:sp>
        <p:nvSpPr>
          <p:cNvPr id="20" name="TextBox 19"/>
          <p:cNvSpPr txBox="1"/>
          <p:nvPr/>
        </p:nvSpPr>
        <p:spPr>
          <a:xfrm>
            <a:off x="539552" y="4437112"/>
            <a:ext cx="1584176" cy="369332"/>
          </a:xfrm>
          <a:prstGeom prst="rect">
            <a:avLst/>
          </a:prstGeom>
          <a:noFill/>
        </p:spPr>
        <p:txBody>
          <a:bodyPr wrap="square" rtlCol="0">
            <a:spAutoFit/>
          </a:bodyPr>
          <a:lstStyle/>
          <a:p>
            <a:r>
              <a:rPr lang="en-GB" dirty="0" smtClean="0"/>
              <a:t>Renal Artery</a:t>
            </a:r>
            <a:endParaRPr lang="en-GB" dirty="0"/>
          </a:p>
        </p:txBody>
      </p:sp>
      <p:sp>
        <p:nvSpPr>
          <p:cNvPr id="21" name="TextBox 20"/>
          <p:cNvSpPr txBox="1"/>
          <p:nvPr/>
        </p:nvSpPr>
        <p:spPr>
          <a:xfrm>
            <a:off x="1259632" y="5589240"/>
            <a:ext cx="864096" cy="369332"/>
          </a:xfrm>
          <a:prstGeom prst="rect">
            <a:avLst/>
          </a:prstGeom>
          <a:noFill/>
        </p:spPr>
        <p:txBody>
          <a:bodyPr wrap="square" rtlCol="0">
            <a:spAutoFit/>
          </a:bodyPr>
          <a:lstStyle/>
          <a:p>
            <a:r>
              <a:rPr lang="en-GB" dirty="0" err="1" smtClean="0"/>
              <a:t>Ureter</a:t>
            </a:r>
            <a:endParaRPr lang="en-GB" dirty="0"/>
          </a:p>
        </p:txBody>
      </p:sp>
      <p:sp>
        <p:nvSpPr>
          <p:cNvPr id="22" name="TextBox 21"/>
          <p:cNvSpPr txBox="1"/>
          <p:nvPr/>
        </p:nvSpPr>
        <p:spPr>
          <a:xfrm>
            <a:off x="6084168" y="2492896"/>
            <a:ext cx="1656184" cy="369332"/>
          </a:xfrm>
          <a:prstGeom prst="rect">
            <a:avLst/>
          </a:prstGeom>
          <a:noFill/>
        </p:spPr>
        <p:txBody>
          <a:bodyPr wrap="square" rtlCol="0">
            <a:spAutoFit/>
          </a:bodyPr>
          <a:lstStyle/>
          <a:p>
            <a:r>
              <a:rPr lang="en-GB" dirty="0" smtClean="0"/>
              <a:t>Cortex</a:t>
            </a:r>
            <a:endParaRPr lang="en-GB" dirty="0"/>
          </a:p>
        </p:txBody>
      </p:sp>
      <p:sp>
        <p:nvSpPr>
          <p:cNvPr id="23" name="TextBox 22"/>
          <p:cNvSpPr txBox="1"/>
          <p:nvPr/>
        </p:nvSpPr>
        <p:spPr>
          <a:xfrm>
            <a:off x="6876256" y="3356992"/>
            <a:ext cx="1656184" cy="369332"/>
          </a:xfrm>
          <a:prstGeom prst="rect">
            <a:avLst/>
          </a:prstGeom>
          <a:noFill/>
        </p:spPr>
        <p:txBody>
          <a:bodyPr wrap="square" rtlCol="0">
            <a:spAutoFit/>
          </a:bodyPr>
          <a:lstStyle/>
          <a:p>
            <a:r>
              <a:rPr lang="en-GB" dirty="0" smtClean="0"/>
              <a:t>Medulla</a:t>
            </a:r>
            <a:endParaRPr lang="en-GB" dirty="0"/>
          </a:p>
        </p:txBody>
      </p:sp>
      <p:sp>
        <p:nvSpPr>
          <p:cNvPr id="24" name="TextBox 23"/>
          <p:cNvSpPr txBox="1"/>
          <p:nvPr/>
        </p:nvSpPr>
        <p:spPr>
          <a:xfrm>
            <a:off x="6732240" y="4509120"/>
            <a:ext cx="2016224" cy="369332"/>
          </a:xfrm>
          <a:prstGeom prst="rect">
            <a:avLst/>
          </a:prstGeom>
          <a:noFill/>
        </p:spPr>
        <p:txBody>
          <a:bodyPr wrap="square" rtlCol="0">
            <a:spAutoFit/>
          </a:bodyPr>
          <a:lstStyle/>
          <a:p>
            <a:r>
              <a:rPr lang="en-GB" dirty="0" err="1" smtClean="0"/>
              <a:t>Medullary</a:t>
            </a:r>
            <a:r>
              <a:rPr lang="en-GB" dirty="0" smtClean="0"/>
              <a:t> Pyramid</a:t>
            </a:r>
            <a:endParaRPr lang="en-GB" dirty="0"/>
          </a:p>
        </p:txBody>
      </p:sp>
      <p:sp>
        <p:nvSpPr>
          <p:cNvPr id="25" name="TextBox 24"/>
          <p:cNvSpPr txBox="1"/>
          <p:nvPr/>
        </p:nvSpPr>
        <p:spPr>
          <a:xfrm>
            <a:off x="6444208" y="5733256"/>
            <a:ext cx="1656184" cy="369332"/>
          </a:xfrm>
          <a:prstGeom prst="rect">
            <a:avLst/>
          </a:prstGeom>
          <a:noFill/>
        </p:spPr>
        <p:txBody>
          <a:bodyPr wrap="square" rtlCol="0">
            <a:spAutoFit/>
          </a:bodyPr>
          <a:lstStyle/>
          <a:p>
            <a:r>
              <a:rPr lang="en-GB" dirty="0" smtClean="0"/>
              <a:t>Renal Pelvis</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 your own Success Criteria</a:t>
            </a:r>
            <a:endParaRPr lang="en-GB" dirty="0"/>
          </a:p>
        </p:txBody>
      </p:sp>
      <p:sp>
        <p:nvSpPr>
          <p:cNvPr id="3" name="Content Placeholder 2"/>
          <p:cNvSpPr>
            <a:spLocks noGrp="1"/>
          </p:cNvSpPr>
          <p:nvPr>
            <p:ph sz="quarter" idx="1"/>
          </p:nvPr>
        </p:nvSpPr>
        <p:spPr/>
        <p:txBody>
          <a:bodyPr/>
          <a:lstStyle/>
          <a:p>
            <a:r>
              <a:rPr lang="en-GB" dirty="0" smtClean="0"/>
              <a:t>Set yourself 2 Success Criteria</a:t>
            </a:r>
          </a:p>
          <a:p>
            <a:pPr lvl="1"/>
            <a:r>
              <a:rPr lang="en-GB" dirty="0" smtClean="0"/>
              <a:t>One knowledge based</a:t>
            </a:r>
          </a:p>
          <a:p>
            <a:pPr lvl="2"/>
            <a:r>
              <a:rPr lang="en-GB" dirty="0" smtClean="0"/>
              <a:t>E.g. State, Describe, Explain</a:t>
            </a:r>
          </a:p>
          <a:p>
            <a:pPr lvl="1"/>
            <a:r>
              <a:rPr lang="en-GB" dirty="0" smtClean="0"/>
              <a:t>One skills (drawing based)</a:t>
            </a:r>
          </a:p>
          <a:p>
            <a:pPr lvl="2"/>
            <a:r>
              <a:rPr lang="en-GB" dirty="0" smtClean="0"/>
              <a:t>Think about how you need to improve high power drawings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Content Placeholder 2"/>
          <p:cNvSpPr>
            <a:spLocks noGrp="1"/>
          </p:cNvSpPr>
          <p:nvPr>
            <p:ph sz="quarter" idx="1"/>
          </p:nvPr>
        </p:nvSpPr>
        <p:spPr>
          <a:xfrm>
            <a:off x="612648" y="1600200"/>
            <a:ext cx="8153400" cy="1252736"/>
          </a:xfrm>
        </p:spPr>
        <p:txBody>
          <a:bodyPr/>
          <a:lstStyle/>
          <a:p>
            <a:pPr lvl="0"/>
            <a:r>
              <a:rPr lang="en-GB" dirty="0" smtClean="0"/>
              <a:t>To understand about the ultra-structure of the Kidney.</a:t>
            </a:r>
          </a:p>
        </p:txBody>
      </p:sp>
      <p:sp>
        <p:nvSpPr>
          <p:cNvPr id="4" name="Title 1"/>
          <p:cNvSpPr txBox="1">
            <a:spLocks/>
          </p:cNvSpPr>
          <p:nvPr/>
        </p:nvSpPr>
        <p:spPr>
          <a:xfrm>
            <a:off x="611560" y="270892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4400" dirty="0" smtClean="0">
                <a:solidFill>
                  <a:schemeClr val="tx2"/>
                </a:solidFill>
                <a:latin typeface="+mj-lt"/>
                <a:ea typeface="+mj-ea"/>
                <a:cs typeface="+mj-cs"/>
              </a:rPr>
              <a:t>Success Criteria</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539552" y="3717032"/>
            <a:ext cx="8153400" cy="2952328"/>
          </a:xfrm>
          <a:prstGeom prst="rect">
            <a:avLst/>
          </a:prstGeom>
        </p:spPr>
        <p:txBody>
          <a:bodyPr vert="horz">
            <a:normAutofit/>
          </a:bodyPr>
          <a:lstStyle/>
          <a:p>
            <a:pPr marL="320040" lvl="0" indent="-320040">
              <a:spcBef>
                <a:spcPts val="700"/>
              </a:spcBef>
              <a:buClr>
                <a:schemeClr val="accent2"/>
              </a:buClr>
              <a:buSzPct val="60000"/>
              <a:buFont typeface="Wingdings"/>
              <a:buChar char=""/>
            </a:pPr>
            <a:r>
              <a:rPr lang="en-GB" sz="2900" dirty="0" smtClean="0"/>
              <a:t>Describe with </a:t>
            </a:r>
            <a:r>
              <a:rPr lang="en-GB" sz="2900" dirty="0"/>
              <a:t>the aid of diagrams the detailed structure of the </a:t>
            </a:r>
            <a:r>
              <a:rPr lang="en-GB" sz="2900" dirty="0" smtClean="0"/>
              <a:t>nephron and its associated </a:t>
            </a:r>
            <a:r>
              <a:rPr lang="en-GB" sz="2900" smtClean="0"/>
              <a:t>blood vessels </a:t>
            </a:r>
            <a:r>
              <a:rPr lang="en-GB" sz="2900" dirty="0"/>
              <a:t>(E-C</a:t>
            </a:r>
            <a:r>
              <a:rPr lang="en-GB" sz="2900" dirty="0" smtClean="0"/>
              <a:t>)</a:t>
            </a:r>
          </a:p>
          <a:p>
            <a:pPr marL="320040" lvl="0" indent="-320040">
              <a:spcBef>
                <a:spcPts val="700"/>
              </a:spcBef>
              <a:buClr>
                <a:schemeClr val="accent2"/>
              </a:buClr>
              <a:buSzPct val="60000"/>
              <a:buFont typeface="Wingdings"/>
              <a:buChar char=""/>
            </a:pPr>
            <a:r>
              <a:rPr lang="en-GB" sz="2900" dirty="0" smtClean="0"/>
              <a:t>Skill: </a:t>
            </a:r>
            <a:r>
              <a:rPr lang="en-GB" sz="2900" dirty="0"/>
              <a:t>Develop your high power drawing skills (C-A</a:t>
            </a:r>
            <a:r>
              <a:rPr lang="en-GB" sz="2900" dirty="0" smtClean="0"/>
              <a:t>*)</a:t>
            </a:r>
          </a:p>
          <a:p>
            <a:pPr marL="320040" indent="-320040">
              <a:spcBef>
                <a:spcPts val="700"/>
              </a:spcBef>
              <a:buClr>
                <a:schemeClr val="accent2"/>
              </a:buClr>
              <a:buSzPct val="60000"/>
              <a:buFont typeface="Wingdings"/>
              <a:buChar char=""/>
            </a:pPr>
            <a:r>
              <a:rPr lang="en-GB" sz="2900" dirty="0" smtClean="0"/>
              <a:t>Analyse with </a:t>
            </a:r>
            <a:r>
              <a:rPr lang="en-GB" sz="2900" dirty="0"/>
              <a:t>the aid of microscope slides the histology of the kidney (</a:t>
            </a:r>
            <a:r>
              <a:rPr lang="en-GB" sz="2900" dirty="0" smtClean="0"/>
              <a:t>B-A*)</a:t>
            </a:r>
            <a:endParaRPr lang="en-GB" sz="2900" dirty="0"/>
          </a:p>
          <a:p>
            <a:pPr marL="320040" lvl="0" indent="-320040">
              <a:spcBef>
                <a:spcPts val="700"/>
              </a:spcBef>
              <a:buClr>
                <a:schemeClr val="accent2"/>
              </a:buClr>
              <a:buSzPct val="60000"/>
              <a:buFont typeface="Wingdings"/>
              <a:buChar char=""/>
            </a:pPr>
            <a:endParaRPr lang="en-GB" sz="2900" dirty="0" smtClean="0"/>
          </a:p>
          <a:p>
            <a:pPr marL="320040" lvl="0" indent="-320040">
              <a:spcBef>
                <a:spcPts val="700"/>
              </a:spcBef>
              <a:buClr>
                <a:schemeClr val="accent2"/>
              </a:buClr>
              <a:buSzPct val="60000"/>
              <a:buFont typeface="Wingdings"/>
              <a:buChar char=""/>
            </a:pPr>
            <a:endParaRPr kumimoji="0" lang="en-GB"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the Kidney</a:t>
            </a:r>
            <a:endParaRPr lang="en-GB" dirty="0"/>
          </a:p>
        </p:txBody>
      </p:sp>
      <p:sp>
        <p:nvSpPr>
          <p:cNvPr id="3" name="Content Placeholder 2"/>
          <p:cNvSpPr>
            <a:spLocks noGrp="1"/>
          </p:cNvSpPr>
          <p:nvPr>
            <p:ph sz="quarter" idx="1"/>
          </p:nvPr>
        </p:nvSpPr>
        <p:spPr/>
        <p:txBody>
          <a:bodyPr/>
          <a:lstStyle/>
          <a:p>
            <a:endParaRPr lang="en-GB"/>
          </a:p>
        </p:txBody>
      </p:sp>
      <p:pic>
        <p:nvPicPr>
          <p:cNvPr id="4" name="Picture 4"/>
          <p:cNvPicPr>
            <a:picLocks noChangeAspect="1" noChangeArrowheads="1"/>
          </p:cNvPicPr>
          <p:nvPr/>
        </p:nvPicPr>
        <p:blipFill>
          <a:blip r:embed="rId3" cstate="print"/>
          <a:srcRect/>
          <a:stretch>
            <a:fillRect/>
          </a:stretch>
        </p:blipFill>
        <p:spPr bwMode="auto">
          <a:xfrm>
            <a:off x="1547664" y="1556791"/>
            <a:ext cx="5904656" cy="5289701"/>
          </a:xfrm>
          <a:prstGeom prst="rect">
            <a:avLst/>
          </a:prstGeom>
          <a:noFill/>
          <a:ln w="9525">
            <a:noFill/>
            <a:miter lim="800000"/>
            <a:headEnd/>
            <a:tailEnd/>
          </a:ln>
        </p:spPr>
      </p:pic>
      <p:sp>
        <p:nvSpPr>
          <p:cNvPr id="5" name="Content Placeholder 2"/>
          <p:cNvSpPr txBox="1">
            <a:spLocks/>
          </p:cNvSpPr>
          <p:nvPr/>
        </p:nvSpPr>
        <p:spPr>
          <a:xfrm>
            <a:off x="0" y="6497960"/>
            <a:ext cx="77048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lnSpcReduction="10000"/>
          </a:bodyPr>
          <a:lstStyle/>
          <a:p>
            <a:pPr marL="274320" indent="-274320">
              <a:spcBef>
                <a:spcPts val="600"/>
              </a:spcBef>
              <a:buClr>
                <a:schemeClr val="tx2"/>
              </a:buClr>
              <a:buSzPct val="73000"/>
              <a:defRPr/>
            </a:pPr>
            <a:r>
              <a:rPr kumimoji="0" lang="en-GB" b="0" i="0" u="none" strike="noStrike" kern="1200" cap="none" spc="0" normalizeH="0" baseline="0" noProof="0" dirty="0" smtClean="0">
                <a:ln>
                  <a:noFill/>
                </a:ln>
                <a:solidFill>
                  <a:schemeClr val="bg1"/>
                </a:solidFill>
                <a:effectLst/>
                <a:uLnTx/>
                <a:uFillTx/>
                <a:latin typeface="+mn-lt"/>
                <a:ea typeface="+mn-ea"/>
                <a:cs typeface="+mn-cs"/>
              </a:rPr>
              <a:t>SC: </a:t>
            </a:r>
            <a:r>
              <a:rPr lang="en-GB" dirty="0" smtClean="0"/>
              <a:t>Describe </a:t>
            </a:r>
            <a:r>
              <a:rPr lang="en-GB" dirty="0">
                <a:solidFill>
                  <a:schemeClr val="tx1"/>
                </a:solidFill>
              </a:rPr>
              <a:t>with the aid of diagrams the detailed structure of the </a:t>
            </a:r>
            <a:r>
              <a:rPr lang="en-GB" dirty="0" err="1">
                <a:solidFill>
                  <a:schemeClr val="tx1"/>
                </a:solidFill>
              </a:rPr>
              <a:t>nephron</a:t>
            </a:r>
            <a:r>
              <a:rPr lang="en-GB" dirty="0">
                <a:solidFill>
                  <a:schemeClr val="tx1"/>
                </a:solidFill>
              </a:rPr>
              <a:t> (E-C</a:t>
            </a:r>
            <a:r>
              <a:rPr lang="en-GB" dirty="0" smtClean="0">
                <a:solidFill>
                  <a:schemeClr val="tx1"/>
                </a:solidFill>
              </a:rPr>
              <a:t>)</a:t>
            </a:r>
            <a:endParaRPr lang="en-GB" dirty="0">
              <a:solidFill>
                <a:schemeClr val="tx1"/>
              </a:solidFill>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Specialist Groups</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273223134"/>
              </p:ext>
            </p:extLst>
          </p:nvPr>
        </p:nvGraphicFramePr>
        <p:xfrm>
          <a:off x="612775" y="1600200"/>
          <a:ext cx="8153400" cy="3337560"/>
        </p:xfrm>
        <a:graphic>
          <a:graphicData uri="http://schemas.openxmlformats.org/drawingml/2006/table">
            <a:tbl>
              <a:tblPr firstRow="1" bandRow="1">
                <a:tableStyleId>{5C22544A-7EE6-4342-B048-85BDC9FD1C3A}</a:tableStyleId>
              </a:tblPr>
              <a:tblGrid>
                <a:gridCol w="2717800"/>
                <a:gridCol w="2717800"/>
                <a:gridCol w="2717800"/>
              </a:tblGrid>
              <a:tr h="370840">
                <a:tc>
                  <a:txBody>
                    <a:bodyPr/>
                    <a:lstStyle/>
                    <a:p>
                      <a:r>
                        <a:rPr lang="en-GB" dirty="0" smtClean="0"/>
                        <a:t>Group Number</a:t>
                      </a:r>
                      <a:endParaRPr lang="en-GB" dirty="0"/>
                    </a:p>
                  </a:txBody>
                  <a:tcPr/>
                </a:tc>
                <a:tc>
                  <a:txBody>
                    <a:bodyPr/>
                    <a:lstStyle/>
                    <a:p>
                      <a:r>
                        <a:rPr lang="en-GB" dirty="0" smtClean="0"/>
                        <a:t>Specialist</a:t>
                      </a:r>
                      <a:endParaRPr lang="en-GB" dirty="0"/>
                    </a:p>
                  </a:txBody>
                  <a:tcPr/>
                </a:tc>
                <a:tc>
                  <a:txBody>
                    <a:bodyPr/>
                    <a:lstStyle/>
                    <a:p>
                      <a:r>
                        <a:rPr lang="en-GB" dirty="0" smtClean="0"/>
                        <a:t>Group Member</a:t>
                      </a:r>
                      <a:endParaRPr lang="en-GB" dirty="0"/>
                    </a:p>
                  </a:txBody>
                  <a:tcPr/>
                </a:tc>
              </a:tr>
              <a:tr h="370840">
                <a:tc>
                  <a:txBody>
                    <a:bodyPr/>
                    <a:lstStyle/>
                    <a:p>
                      <a:r>
                        <a:rPr lang="en-GB" dirty="0" smtClean="0"/>
                        <a:t>1</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2</a:t>
                      </a:r>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r>
              <a:tr h="370840">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4</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5</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6</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7</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8</a:t>
                      </a:r>
                      <a:endParaRPr lang="en-GB" dirty="0"/>
                    </a:p>
                  </a:txBody>
                  <a:tcPr/>
                </a:tc>
                <a:tc>
                  <a:txBody>
                    <a:bodyPr/>
                    <a:lstStyle/>
                    <a:p>
                      <a:endParaRPr lang="en-GB" dirty="0"/>
                    </a:p>
                  </a:txBody>
                  <a:tcPr/>
                </a:tc>
                <a:tc>
                  <a:txBody>
                    <a:bodyPr/>
                    <a:lstStyle/>
                    <a:p>
                      <a:endParaRPr lang="en-GB" dirty="0"/>
                    </a:p>
                  </a:txBody>
                  <a:tcPr/>
                </a:tc>
              </a:tr>
            </a:tbl>
          </a:graphicData>
        </a:graphic>
      </p:graphicFrame>
      <p:pic>
        <p:nvPicPr>
          <p:cNvPr id="8194" name="Picture 2" descr="https://encrypted-tbn3.gstatic.com/images?q=tbn:ANd9GcQiuFJFQH88XMoAyS1wdBoxLL99Hx0OxnYRiN-GryAc6HpmY__AuQ"/>
          <p:cNvPicPr>
            <a:picLocks noChangeAspect="1" noChangeArrowheads="1"/>
          </p:cNvPicPr>
          <p:nvPr/>
        </p:nvPicPr>
        <p:blipFill>
          <a:blip r:embed="rId2" cstate="print"/>
          <a:srcRect/>
          <a:stretch>
            <a:fillRect/>
          </a:stretch>
        </p:blipFill>
        <p:spPr bwMode="auto">
          <a:xfrm>
            <a:off x="0" y="5589240"/>
            <a:ext cx="3019425" cy="15144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243</TotalTime>
  <Words>1138</Words>
  <Application>Microsoft Office PowerPoint</Application>
  <PresentationFormat>On-screen Show (4:3)</PresentationFormat>
  <Paragraphs>170</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Tw Cen MT</vt:lpstr>
      <vt:lpstr>Wingdings</vt:lpstr>
      <vt:lpstr>Wingdings 2</vt:lpstr>
      <vt:lpstr>Median</vt:lpstr>
      <vt:lpstr>Kidney Ultrastructure</vt:lpstr>
      <vt:lpstr>Spec</vt:lpstr>
      <vt:lpstr>Assess Prior Knowledge</vt:lpstr>
      <vt:lpstr>Answers</vt:lpstr>
      <vt:lpstr>Answers</vt:lpstr>
      <vt:lpstr>Set your own Success Criteria</vt:lpstr>
      <vt:lpstr>Learning Objective</vt:lpstr>
      <vt:lpstr>Structure of the Kidney</vt:lpstr>
      <vt:lpstr>Specialist Groups</vt:lpstr>
      <vt:lpstr>Ultrastructure of the Kidney</vt:lpstr>
      <vt:lpstr>Progress up to A2 standard</vt:lpstr>
      <vt:lpstr>Ultrastructure of the Kidney</vt:lpstr>
      <vt:lpstr>Answers: Ultrastructure of the Kidney</vt:lpstr>
      <vt:lpstr>Learning Objective</vt:lpstr>
      <vt:lpstr>PAG 1</vt:lpstr>
      <vt:lpstr>Medulla Micrograph</vt:lpstr>
      <vt:lpstr>High Power Drawings</vt:lpstr>
      <vt:lpstr>High Power Mark Scheme [10]</vt:lpstr>
      <vt:lpstr>Learning Objective</vt:lpstr>
      <vt:lpstr>Cortex Micrograph</vt:lpstr>
      <vt:lpstr>High Power Drawing Skill</vt:lpstr>
      <vt:lpstr>High Power Drawing Skill</vt:lpstr>
      <vt:lpstr>Learning Objective</vt:lpstr>
      <vt:lpstr>Plenary</vt:lpstr>
      <vt:lpstr>Answers</vt:lpstr>
      <vt:lpstr>Homework</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Kidney Ultrastructure</dc:title>
  <dc:creator>lwilson</dc:creator>
  <cp:lastModifiedBy>Louise Wilson</cp:lastModifiedBy>
  <cp:revision>36</cp:revision>
  <dcterms:created xsi:type="dcterms:W3CDTF">2014-06-16T13:27:31Z</dcterms:created>
  <dcterms:modified xsi:type="dcterms:W3CDTF">2017-09-22T13:25:58Z</dcterms:modified>
</cp:coreProperties>
</file>