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60" r:id="rId5"/>
    <p:sldId id="261" r:id="rId6"/>
    <p:sldId id="272" r:id="rId7"/>
    <p:sldId id="262" r:id="rId8"/>
    <p:sldId id="264" r:id="rId9"/>
    <p:sldId id="267" r:id="rId10"/>
    <p:sldId id="268" r:id="rId11"/>
    <p:sldId id="269" r:id="rId12"/>
    <p:sldId id="270" r:id="rId13"/>
    <p:sldId id="271" r:id="rId14"/>
    <p:sldId id="26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2" d="100"/>
          <a:sy n="72" d="100"/>
        </p:scale>
        <p:origin x="104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7593A1-E50C-48E3-B5B9-584A16A52913}" type="datetimeFigureOut">
              <a:rPr lang="en-GB" smtClean="0"/>
              <a:t>24/02/2017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5F1825-019F-4DED-99AE-B1FA56300E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7721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5F1825-019F-4DED-99AE-B1FA56300E9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4671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2/24/2017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2/24/2017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2/24/2017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2/24/2017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2/24/2017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2/24/2017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2/24/2017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2/24/2017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2/24/2017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2/24/2017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2/24/2017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2/24/2017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01F9CA3-105E-4857-9057-6DB6197DA786}" type="datetimeFigureOut">
              <a:rPr lang="en-US" smtClean="0"/>
              <a:pPr/>
              <a:t>2/24/2017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Natural and Artificial </a:t>
            </a:r>
            <a:r>
              <a:rPr lang="en-US" dirty="0" smtClean="0"/>
              <a:t>Cloning in Plants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Module 6.4</a:t>
            </a:r>
            <a:endParaRPr lang="en-US" dirty="0" smtClean="0"/>
          </a:p>
          <a:p>
            <a:r>
              <a:rPr lang="en-US" dirty="0" smtClean="0"/>
              <a:t>Cloning &amp; Biotechnology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8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649257"/>
          </a:xfrm>
        </p:spPr>
        <p:txBody>
          <a:bodyPr/>
          <a:lstStyle/>
          <a:p>
            <a:r>
              <a:rPr lang="en-US" sz="3200" dirty="0" smtClean="0"/>
              <a:t>Artificial Vegetative Propagation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413" y="872282"/>
            <a:ext cx="8595552" cy="57083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</a:rPr>
              <a:t>The two main methods of artificial vegetative propagation are:</a:t>
            </a:r>
          </a:p>
          <a:p>
            <a:pPr marL="457200" indent="-457200">
              <a:buAutoNum type="arabicPeriod"/>
            </a:pPr>
            <a:r>
              <a:rPr lang="en-US" b="1" u="sng" dirty="0" smtClean="0">
                <a:solidFill>
                  <a:schemeClr val="tx1"/>
                </a:solidFill>
              </a:rPr>
              <a:t>Taking Cuttings</a:t>
            </a:r>
            <a:endParaRPr lang="en-US" b="1" u="sng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A stem is cut between leaf joints (node) and placed in moist soil. It may require rooting hormone to help it establish new roots.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en-US" b="1" u="sng" dirty="0" smtClean="0">
                <a:solidFill>
                  <a:schemeClr val="tx1"/>
                </a:solidFill>
              </a:rPr>
              <a:t>Tissue Culture / </a:t>
            </a:r>
            <a:r>
              <a:rPr lang="en-US" b="1" u="sng" dirty="0" err="1" smtClean="0">
                <a:solidFill>
                  <a:schemeClr val="tx1"/>
                </a:solidFill>
              </a:rPr>
              <a:t>Micropropagation</a:t>
            </a:r>
            <a:endParaRPr lang="en-US" b="1" u="sng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Involves taking very small pieces of a plant (explants) and using plant growth substances to encourage them to grow into whole new plants.</a:t>
            </a:r>
          </a:p>
          <a:p>
            <a:pPr marL="457200" indent="-457200">
              <a:buAutoNum type="arabicPeriod" startAt="2"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74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649257"/>
          </a:xfrm>
        </p:spPr>
        <p:txBody>
          <a:bodyPr/>
          <a:lstStyle/>
          <a:p>
            <a:r>
              <a:rPr lang="en-US" sz="2800" dirty="0" err="1" smtClean="0"/>
              <a:t>Micropropagation</a:t>
            </a:r>
            <a:r>
              <a:rPr lang="en-US" sz="2800" dirty="0"/>
              <a:t> </a:t>
            </a:r>
            <a:r>
              <a:rPr lang="en-US" sz="2800" dirty="0" smtClean="0"/>
              <a:t>Summary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413" y="872282"/>
            <a:ext cx="8595552" cy="570832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Only small amounts of a parent plant are required.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Valuable plants can be cloned quickly.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Aseptic techniques required.</a:t>
            </a:r>
            <a:endParaRPr lang="en-US" dirty="0" smtClean="0">
              <a:solidFill>
                <a:srgbClr val="FF66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88842" y="3036771"/>
            <a:ext cx="5715000" cy="363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354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649257"/>
          </a:xfrm>
        </p:spPr>
        <p:txBody>
          <a:bodyPr/>
          <a:lstStyle/>
          <a:p>
            <a:r>
              <a:rPr lang="en-US" sz="3200" dirty="0" smtClean="0"/>
              <a:t>Task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413" y="872282"/>
            <a:ext cx="8595552" cy="570832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>
              <a:solidFill>
                <a:srgbClr val="FF6600"/>
              </a:solidFill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rgbClr val="FF6600"/>
                </a:solidFill>
              </a:rPr>
              <a:t>Highlight the key points in the process of </a:t>
            </a:r>
            <a:r>
              <a:rPr lang="en-US" dirty="0" err="1" smtClean="0">
                <a:solidFill>
                  <a:srgbClr val="FF6600"/>
                </a:solidFill>
              </a:rPr>
              <a:t>micropropagation</a:t>
            </a:r>
            <a:r>
              <a:rPr lang="en-US" dirty="0" smtClean="0">
                <a:solidFill>
                  <a:srgbClr val="FF6600"/>
                </a:solidFill>
              </a:rPr>
              <a:t> on the handout.</a:t>
            </a:r>
          </a:p>
          <a:p>
            <a:pPr marL="0" indent="0" algn="ctr">
              <a:buNone/>
            </a:pPr>
            <a:endParaRPr lang="en-US" dirty="0">
              <a:solidFill>
                <a:srgbClr val="FF6600"/>
              </a:solidFill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rgbClr val="FF6600"/>
                </a:solidFill>
              </a:rPr>
              <a:t>Use page 245 of the textbook to add to the list of disadvantages of </a:t>
            </a:r>
            <a:r>
              <a:rPr lang="en-US" dirty="0" err="1" smtClean="0">
                <a:solidFill>
                  <a:srgbClr val="FF6600"/>
                </a:solidFill>
              </a:rPr>
              <a:t>micropropagation</a:t>
            </a:r>
            <a:r>
              <a:rPr lang="en-US" dirty="0" smtClean="0">
                <a:solidFill>
                  <a:srgbClr val="FF66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1897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Plenary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Answer the exam question on Tissue Culturing.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Understand what clones are.</a:t>
            </a:r>
          </a:p>
          <a:p>
            <a:r>
              <a:rPr lang="en-US" dirty="0" smtClean="0"/>
              <a:t>Understand the advantages and disadvantages of asexual reproduction.</a:t>
            </a:r>
          </a:p>
          <a:p>
            <a:r>
              <a:rPr lang="en-US" dirty="0" smtClean="0"/>
              <a:t>Understand what natural vegetative propagation in plants is.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257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Understand what clones are.</a:t>
            </a:r>
          </a:p>
          <a:p>
            <a:r>
              <a:rPr lang="en-US" dirty="0" smtClean="0"/>
              <a:t>Understand the advantages and disadvantages of natural plant clones.</a:t>
            </a:r>
          </a:p>
          <a:p>
            <a:r>
              <a:rPr lang="en-US" dirty="0" smtClean="0"/>
              <a:t>Understand what natural vegetative propagation in plants is.</a:t>
            </a:r>
          </a:p>
          <a:p>
            <a:r>
              <a:rPr lang="en-US" dirty="0" smtClean="0"/>
              <a:t>Understand what artificial propagation is.</a:t>
            </a:r>
          </a:p>
          <a:p>
            <a:r>
              <a:rPr lang="en-US" dirty="0" smtClean="0"/>
              <a:t>Understand the process of </a:t>
            </a:r>
            <a:r>
              <a:rPr lang="en-US" dirty="0" err="1" smtClean="0"/>
              <a:t>micropropagation</a:t>
            </a:r>
            <a:r>
              <a:rPr lang="en-US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21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649257"/>
          </a:xfrm>
        </p:spPr>
        <p:txBody>
          <a:bodyPr/>
          <a:lstStyle/>
          <a:p>
            <a:r>
              <a:rPr lang="en-US" dirty="0" smtClean="0"/>
              <a:t>Clones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413" y="987732"/>
            <a:ext cx="8595552" cy="5592869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Clone:</a:t>
            </a:r>
          </a:p>
          <a:p>
            <a:r>
              <a:rPr lang="en-US" dirty="0" smtClean="0"/>
              <a:t>Genes, cells or whole organisms that carry identical genetic material because they are derived from the same original DNA.</a:t>
            </a:r>
          </a:p>
          <a:p>
            <a:pPr marL="0" indent="0">
              <a:buNone/>
            </a:pPr>
            <a:r>
              <a:rPr lang="en-US" b="1" dirty="0" smtClean="0"/>
              <a:t>Examples:</a:t>
            </a:r>
          </a:p>
          <a:p>
            <a:r>
              <a:rPr lang="en-US" dirty="0" smtClean="0"/>
              <a:t>Identical twins (when zygote splits).</a:t>
            </a:r>
          </a:p>
          <a:p>
            <a:r>
              <a:rPr lang="en-US" dirty="0" smtClean="0"/>
              <a:t>Plants producing runners.</a:t>
            </a:r>
          </a:p>
          <a:p>
            <a:r>
              <a:rPr lang="en-US" dirty="0" smtClean="0"/>
              <a:t>Binary Fission in bacteria.</a:t>
            </a:r>
          </a:p>
          <a:p>
            <a:pPr marL="0" indent="0" algn="ctr">
              <a:buNone/>
            </a:pPr>
            <a:r>
              <a:rPr lang="en-US" u="sng" dirty="0" smtClean="0">
                <a:solidFill>
                  <a:srgbClr val="FF0000"/>
                </a:solidFill>
              </a:rPr>
              <a:t>Cloning is a natural process for growth/reproduction, but can also be artificial.</a:t>
            </a:r>
            <a:endParaRPr lang="en-US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342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649257"/>
          </a:xfrm>
        </p:spPr>
        <p:txBody>
          <a:bodyPr/>
          <a:lstStyle/>
          <a:p>
            <a:r>
              <a:rPr lang="en-US" sz="3200" dirty="0" smtClean="0"/>
              <a:t>Advantages of Natural Cloning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414" y="1046922"/>
            <a:ext cx="4798114" cy="553368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Quick – allows organisms to reproduce rapidly and take advantages of resources.</a:t>
            </a:r>
          </a:p>
          <a:p>
            <a:r>
              <a:rPr lang="en-US" dirty="0">
                <a:solidFill>
                  <a:schemeClr val="tx1"/>
                </a:solidFill>
              </a:rPr>
              <a:t>All offspring have the genetic information to enable them to survive in their environment.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Can </a:t>
            </a:r>
            <a:r>
              <a:rPr lang="en-US" dirty="0">
                <a:solidFill>
                  <a:schemeClr val="tx1"/>
                </a:solidFill>
              </a:rPr>
              <a:t>be completed if sexual reproduction fails or is not possible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Reproduction can happen with only one parent.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/>
          <a:srcRect l="18452" r="4606"/>
          <a:stretch/>
        </p:blipFill>
        <p:spPr>
          <a:xfrm>
            <a:off x="5389855" y="1841438"/>
            <a:ext cx="3321160" cy="3237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792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10200"/>
            <a:ext cx="8042276" cy="649257"/>
          </a:xfrm>
        </p:spPr>
        <p:txBody>
          <a:bodyPr/>
          <a:lstStyle/>
          <a:p>
            <a:r>
              <a:rPr lang="en-US" sz="3200" dirty="0" smtClean="0"/>
              <a:t>Disadvantages of Natural Cloning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413" y="993912"/>
            <a:ext cx="8595552" cy="5586689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The offspring may be crowded.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No genetic diversity – </a:t>
            </a:r>
            <a:r>
              <a:rPr lang="en-US" dirty="0" smtClean="0">
                <a:solidFill>
                  <a:srgbClr val="FF0000"/>
                </a:solidFill>
              </a:rPr>
              <a:t>What are the implications of this?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The population shows little variation between individuals.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Selection by environmental problems is not possible.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Detrimental changes in the environment will affect </a:t>
            </a:r>
            <a:r>
              <a:rPr lang="en-US" b="1" dirty="0" smtClean="0">
                <a:solidFill>
                  <a:schemeClr val="tx1"/>
                </a:solidFill>
              </a:rPr>
              <a:t>all</a:t>
            </a:r>
            <a:r>
              <a:rPr lang="en-US" dirty="0" smtClean="0">
                <a:solidFill>
                  <a:schemeClr val="tx1"/>
                </a:solidFill>
              </a:rPr>
              <a:t> of the population.</a:t>
            </a:r>
          </a:p>
          <a:p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493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10200"/>
            <a:ext cx="8042276" cy="649257"/>
          </a:xfrm>
        </p:spPr>
        <p:txBody>
          <a:bodyPr/>
          <a:lstStyle/>
          <a:p>
            <a:r>
              <a:rPr lang="en-US" sz="3200" dirty="0" smtClean="0"/>
              <a:t>Vegetative Propagation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413" y="993912"/>
            <a:ext cx="8595552" cy="5586689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Many parts of a plant contain cells that retain the ability to divide and differentiate. 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This means that plants are able to clone themselves.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</p:txBody>
      </p:sp>
      <p:pic>
        <p:nvPicPr>
          <p:cNvPr id="1026" name="Picture 2" descr="Image result for natural plant clones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413" y="2851037"/>
            <a:ext cx="5446643" cy="3449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56243" y="2990757"/>
            <a:ext cx="270344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Natural cloning in plants is called </a:t>
            </a:r>
            <a:r>
              <a:rPr lang="en-GB" sz="2000" b="1" dirty="0" smtClean="0"/>
              <a:t>vegetative propagation</a:t>
            </a:r>
            <a:r>
              <a:rPr lang="en-GB" sz="2000" dirty="0" smtClean="0"/>
              <a:t>.</a:t>
            </a:r>
          </a:p>
          <a:p>
            <a:pPr algn="ctr"/>
            <a:endParaRPr lang="en-GB" sz="2000" dirty="0"/>
          </a:p>
          <a:p>
            <a:pPr algn="ctr"/>
            <a:r>
              <a:rPr lang="en-GB" sz="2000" dirty="0" smtClean="0">
                <a:sym typeface="Wingdings" panose="05000000000000000000" pitchFamily="2" charset="2"/>
              </a:rPr>
              <a:t> Some plants grow horizontal stems called runners or </a:t>
            </a:r>
            <a:r>
              <a:rPr lang="en-GB" sz="2000" dirty="0" err="1" smtClean="0">
                <a:sym typeface="Wingdings" panose="05000000000000000000" pitchFamily="2" charset="2"/>
              </a:rPr>
              <a:t>stolens</a:t>
            </a:r>
            <a:r>
              <a:rPr lang="en-GB" sz="2000" dirty="0" smtClean="0">
                <a:sym typeface="Wingdings" panose="05000000000000000000" pitchFamily="2" charset="2"/>
              </a:rPr>
              <a:t>, which can form roots.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107752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649257"/>
          </a:xfrm>
        </p:spPr>
        <p:txBody>
          <a:bodyPr/>
          <a:lstStyle/>
          <a:p>
            <a:r>
              <a:rPr lang="en-US" sz="4000" dirty="0" smtClean="0"/>
              <a:t>Vegetative Propagation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413" y="756834"/>
            <a:ext cx="8595552" cy="5823768"/>
          </a:xfrm>
        </p:spPr>
        <p:txBody>
          <a:bodyPr>
            <a:normAutofit/>
          </a:bodyPr>
          <a:lstStyle/>
          <a:p>
            <a:r>
              <a:rPr lang="en-US" dirty="0" smtClean="0"/>
              <a:t>An example of a plant that reproduces asexually is the English elm (</a:t>
            </a:r>
            <a:r>
              <a:rPr lang="en-US" i="1" dirty="0" err="1" smtClean="0"/>
              <a:t>Ulmus</a:t>
            </a:r>
            <a:r>
              <a:rPr lang="en-US" i="1" dirty="0" smtClean="0"/>
              <a:t> </a:t>
            </a:r>
            <a:r>
              <a:rPr lang="en-US" i="1" dirty="0" err="1" smtClean="0"/>
              <a:t>procera</a:t>
            </a:r>
            <a:r>
              <a:rPr lang="en-US" dirty="0" smtClean="0"/>
              <a:t>).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If the main trunk is destroyed (disease/burning), growths called root suckers (basal sprouts) appear within 2 months.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/>
          <a:srcRect l="4630" t="19453" r="56646" b="53425"/>
          <a:stretch/>
        </p:blipFill>
        <p:spPr>
          <a:xfrm>
            <a:off x="4308994" y="3104302"/>
            <a:ext cx="4346702" cy="22833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08994" y="5528734"/>
            <a:ext cx="4346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original plant may even die, but the new stem is a separate individual.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4875" y="3168438"/>
            <a:ext cx="351519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The suckers grow from the </a:t>
            </a:r>
            <a:r>
              <a:rPr lang="en-US" sz="2400" b="1" dirty="0" smtClean="0"/>
              <a:t>meristem</a:t>
            </a:r>
            <a:r>
              <a:rPr lang="en-US" sz="2400" dirty="0" smtClean="0"/>
              <a:t> tissue in the trunk close to the ground.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 smtClean="0"/>
              <a:t>This is where the least damage is likely to have occurred.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18879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045363"/>
          </a:xfrm>
        </p:spPr>
        <p:txBody>
          <a:bodyPr/>
          <a:lstStyle/>
          <a:p>
            <a:r>
              <a:rPr lang="en-US" dirty="0" smtClean="0"/>
              <a:t>Task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497496"/>
            <a:ext cx="8042276" cy="4446105"/>
          </a:xfrm>
        </p:spPr>
        <p:txBody>
          <a:bodyPr/>
          <a:lstStyle/>
          <a:p>
            <a:r>
              <a:rPr lang="en-US" dirty="0" smtClean="0"/>
              <a:t>Use page </a:t>
            </a:r>
            <a:r>
              <a:rPr lang="en-US" b="1" dirty="0" smtClean="0"/>
              <a:t>243</a:t>
            </a:r>
            <a:r>
              <a:rPr lang="en-US" dirty="0" smtClean="0"/>
              <a:t> and the </a:t>
            </a:r>
            <a:r>
              <a:rPr lang="en-US" b="1" dirty="0" smtClean="0"/>
              <a:t>vegetative propagation examples sheet </a:t>
            </a:r>
            <a:r>
              <a:rPr lang="en-US" dirty="0" smtClean="0"/>
              <a:t>to research 4 other methods of vegetative propagation.</a:t>
            </a:r>
          </a:p>
          <a:p>
            <a:endParaRPr lang="en-US" dirty="0"/>
          </a:p>
          <a:p>
            <a:r>
              <a:rPr lang="en-US" dirty="0" err="1" smtClean="0"/>
              <a:t>Summarise</a:t>
            </a:r>
            <a:r>
              <a:rPr lang="en-US" dirty="0" smtClean="0"/>
              <a:t> your findings in your notes.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77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dirty="0" smtClean="0"/>
              <a:t>Artificially Cloning Plants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idx="13"/>
          </p:nvPr>
        </p:nvSpPr>
        <p:spPr/>
      </p:sp>
    </p:spTree>
    <p:extLst>
      <p:ext uri="{BB962C8B-B14F-4D97-AF65-F5344CB8AC3E}">
        <p14:creationId xmlns:p14="http://schemas.microsoft.com/office/powerpoint/2010/main" val="349485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116</TotalTime>
  <Words>532</Words>
  <Application>Microsoft Office PowerPoint</Application>
  <PresentationFormat>On-screen Show (4:3)</PresentationFormat>
  <Paragraphs>68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Calibri</vt:lpstr>
      <vt:lpstr>News Gothic MT</vt:lpstr>
      <vt:lpstr>Wingdings</vt:lpstr>
      <vt:lpstr>Wingdings 2</vt:lpstr>
      <vt:lpstr>Breeze</vt:lpstr>
      <vt:lpstr>Natural and Artificial Cloning in Plants</vt:lpstr>
      <vt:lpstr>Learning Objectives</vt:lpstr>
      <vt:lpstr>Clones</vt:lpstr>
      <vt:lpstr>Advantages of Natural Cloning</vt:lpstr>
      <vt:lpstr>Disadvantages of Natural Cloning</vt:lpstr>
      <vt:lpstr>Vegetative Propagation</vt:lpstr>
      <vt:lpstr>Vegetative Propagation</vt:lpstr>
      <vt:lpstr>Task</vt:lpstr>
      <vt:lpstr>Artificially Cloning Plants</vt:lpstr>
      <vt:lpstr>Artificial Vegetative Propagation</vt:lpstr>
      <vt:lpstr>Micropropagation Summary</vt:lpstr>
      <vt:lpstr>Task</vt:lpstr>
      <vt:lpstr>Plenary</vt:lpstr>
      <vt:lpstr>Learning Objectives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Clones in Nature</dc:title>
  <dc:creator>Varinder Singh</dc:creator>
  <cp:lastModifiedBy>Varinder Singh</cp:lastModifiedBy>
  <cp:revision>15</cp:revision>
  <dcterms:created xsi:type="dcterms:W3CDTF">2015-01-25T17:22:48Z</dcterms:created>
  <dcterms:modified xsi:type="dcterms:W3CDTF">2017-02-24T07:24:09Z</dcterms:modified>
</cp:coreProperties>
</file>