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ppt/notesSlides/notesSlide2.xml" ContentType="application/vnd.openxmlformats-officedocument.presentationml.notesSlide+xml"/>
  <Override PartName="/ppt/activeX/activeX3.xml" ContentType="application/vnd.ms-office.activeX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68" r:id="rId4"/>
    <p:sldId id="257" r:id="rId5"/>
    <p:sldId id="258" r:id="rId6"/>
    <p:sldId id="269" r:id="rId7"/>
    <p:sldId id="259" r:id="rId8"/>
    <p:sldId id="270" r:id="rId9"/>
    <p:sldId id="264" r:id="rId10"/>
    <p:sldId id="261" r:id="rId11"/>
    <p:sldId id="262" r:id="rId12"/>
    <p:sldId id="265" r:id="rId13"/>
    <p:sldId id="266" r:id="rId14"/>
    <p:sldId id="263" r:id="rId15"/>
    <p:sldId id="27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AF962-3EEC-4C39-82F0-D0F4D0EC0FD6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11F2-5892-4325-9526-F35149457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4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36ED-A78C-48AF-BB17-9029F5B4866D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20008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069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F2F6D-6EF6-4B6F-B231-993F038E51B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198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/>
              <a:t>Teacher notes</a:t>
            </a:r>
          </a:p>
          <a:p>
            <a:r>
              <a:rPr lang="en-GB" altLang="en-US"/>
              <a:t>It may be worth pointing out to students that the membranes surrounding the organelles in this animation are all based on the same structure – the phospholipid bilayer – but are coloured differently for clarity. In addition, it could be noted that the membrane of endoplasmic reticulum is an extension of the nuclear membrane.</a:t>
            </a:r>
          </a:p>
          <a:p>
            <a:endParaRPr lang="en-GB" altLang="en-US"/>
          </a:p>
          <a:p>
            <a:r>
              <a:rPr lang="en-GB" altLang="en-US"/>
              <a:t>See the ‘</a:t>
            </a:r>
            <a:r>
              <a:rPr lang="en-GB" altLang="en-US" b="1"/>
              <a:t>Nucleic Acids and the Genetic Code</a:t>
            </a:r>
            <a:r>
              <a:rPr lang="en-GB" altLang="en-US"/>
              <a:t>’ presentation for information about DNA, transcription and translation.</a:t>
            </a:r>
          </a:p>
        </p:txBody>
      </p:sp>
    </p:spTree>
    <p:extLst>
      <p:ext uri="{BB962C8B-B14F-4D97-AF65-F5344CB8AC3E}">
        <p14:creationId xmlns:p14="http://schemas.microsoft.com/office/powerpoint/2010/main" val="123477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B65A0-D64C-4EED-B395-90D70618CF9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201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>
                <a:srgbClr val="10BC45"/>
              </a:buClr>
              <a:buSzPct val="80000"/>
              <a:buFont typeface="Wingdings" panose="05000000000000000000" pitchFamily="2" charset="2"/>
              <a:buNone/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53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1163A-FEDE-407B-9079-03B00CC53223}" type="slidenum">
              <a:rPr lang="en-GB"/>
              <a:pPr/>
              <a:t>9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207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Jupiterimages Corporation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r>
              <a:rPr lang="en-GB"/>
              <a:t>See the ‘</a:t>
            </a:r>
            <a:r>
              <a:rPr lang="en-GB" b="1"/>
              <a:t>Classification</a:t>
            </a:r>
            <a:r>
              <a:rPr lang="en-GB"/>
              <a:t>’ presentation for more information about the relationship between the eukaryote kingdoms.</a:t>
            </a:r>
          </a:p>
        </p:txBody>
      </p:sp>
    </p:spTree>
    <p:extLst>
      <p:ext uri="{BB962C8B-B14F-4D97-AF65-F5344CB8AC3E}">
        <p14:creationId xmlns:p14="http://schemas.microsoft.com/office/powerpoint/2010/main" val="3393250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58697-C3D1-428D-861A-6791E0C2BCA2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>
                <a:solidFill>
                  <a:prstClr val="black"/>
                </a:solidFill>
              </a:rPr>
              <a:t>Boardworks AS Biology </a:t>
            </a:r>
          </a:p>
          <a:p>
            <a:r>
              <a:rPr lang="en-GB">
                <a:solidFill>
                  <a:prstClr val="black"/>
                </a:solidFill>
              </a:rPr>
              <a:t>Cell Structure</a:t>
            </a:r>
          </a:p>
        </p:txBody>
      </p:sp>
      <p:sp>
        <p:nvSpPr>
          <p:cNvPr id="207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Jupiterimages Corporation</a:t>
            </a:r>
          </a:p>
          <a:p>
            <a:r>
              <a:rPr lang="en-GB"/>
              <a:t>Many prokaryotes, particularly archaea, are extremophiles: they are capable of surviving in extreme conditions due to their simple cell structure. This image shows a hot spring in Yellowstone National Park, populated by </a:t>
            </a:r>
            <a:r>
              <a:rPr lang="en-GB" i="1"/>
              <a:t>Thermus</a:t>
            </a:r>
            <a:r>
              <a:rPr lang="en-GB"/>
              <a:t> </a:t>
            </a:r>
            <a:r>
              <a:rPr lang="en-GB" i="1"/>
              <a:t>aquaticus</a:t>
            </a:r>
            <a:r>
              <a:rPr lang="en-GB"/>
              <a:t> – a heat-loving bacterium, or ‘thermophile’.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pPr>
              <a:spcBef>
                <a:spcPct val="50000"/>
              </a:spcBef>
              <a:buClr>
                <a:srgbClr val="10BC45"/>
              </a:buClr>
              <a:buSzPct val="80000"/>
              <a:buFont typeface="Wingdings" pitchFamily="2" charset="2"/>
              <a:buNone/>
            </a:pPr>
            <a:r>
              <a:rPr lang="en-GB"/>
              <a:t>The archaea are more closely related to eukaryotes than bacteria, but the two groups share such similar cell structure that they can be considered together.</a:t>
            </a:r>
          </a:p>
          <a:p>
            <a:endParaRPr lang="en-GB"/>
          </a:p>
          <a:p>
            <a:r>
              <a:rPr lang="en-GB"/>
              <a:t>See the ‘</a:t>
            </a:r>
            <a:r>
              <a:rPr lang="en-GB" b="1"/>
              <a:t>Classification</a:t>
            </a:r>
            <a:r>
              <a:rPr lang="en-GB"/>
              <a:t>’ presentation for more information about the relationship between, and classification of, bacteria, archaea and eukaryotes.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530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00096-9605-4D06-BC23-4603A1561967}" type="slidenum">
              <a:rPr lang="en-GB"/>
              <a:pPr/>
              <a:t>12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90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9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/>
              <a:t>Photo credit:</a:t>
            </a:r>
            <a:r>
              <a:rPr lang="en-GB"/>
              <a:t> David Gregory &amp; Debbie Marshall, Wellcome Images</a:t>
            </a:r>
          </a:p>
          <a:p>
            <a:r>
              <a:rPr lang="en-GB"/>
              <a:t>Electron micrograph of Escherichia coli, computer-coloured red. Close-up showing pili (shorter, thinner) and flagella (longer, thicker).</a:t>
            </a:r>
          </a:p>
          <a:p>
            <a:endParaRPr lang="en-GB"/>
          </a:p>
          <a:p>
            <a:r>
              <a:rPr lang="en-GB" b="1"/>
              <a:t>Teacher notes</a:t>
            </a:r>
          </a:p>
          <a:p>
            <a:r>
              <a:rPr lang="en-GB"/>
              <a:t>The flagella of bacteria and archaea are superficially similar, but are thought to have evolved separately for similar functions.</a:t>
            </a:r>
          </a:p>
        </p:txBody>
      </p:sp>
    </p:spTree>
    <p:extLst>
      <p:ext uri="{BB962C8B-B14F-4D97-AF65-F5344CB8AC3E}">
        <p14:creationId xmlns:p14="http://schemas.microsoft.com/office/powerpoint/2010/main" val="3426642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F50F8-B9AD-40AF-80E8-798C507E104A}" type="slidenum">
              <a:rPr lang="en-GB"/>
              <a:pPr/>
              <a:t>13</a:t>
            </a:fld>
            <a:endParaRPr lang="en-GB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/>
              <a:t>Boardworks AS Biology </a:t>
            </a:r>
          </a:p>
          <a:p>
            <a:r>
              <a:rPr lang="en-GB"/>
              <a:t>Cell Structure</a:t>
            </a:r>
          </a:p>
        </p:txBody>
      </p:sp>
      <p:sp>
        <p:nvSpPr>
          <p:cNvPr id="191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1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16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98C5E3-4526-40FC-8042-380021EEAD39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GB" altLang="en-US"/>
              <a:t>Boardworks AS Biology </a:t>
            </a:r>
          </a:p>
          <a:p>
            <a:r>
              <a:rPr lang="en-GB" altLang="en-US"/>
              <a:t>Cell Structure</a:t>
            </a:r>
          </a:p>
        </p:txBody>
      </p:sp>
      <p:sp>
        <p:nvSpPr>
          <p:cNvPr id="2032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94844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GB" dirty="0" smtClean="0"/>
              <a:t>Any 3 no nucleus/membrane bound organelles/smaller </a:t>
            </a:r>
            <a:r>
              <a:rPr lang="en-GB" dirty="0" err="1" smtClean="0"/>
              <a:t>ribosomes</a:t>
            </a:r>
            <a:r>
              <a:rPr lang="en-GB" dirty="0" smtClean="0"/>
              <a:t>/plasmid/</a:t>
            </a:r>
            <a:r>
              <a:rPr lang="en-GB" dirty="0" err="1" smtClean="0"/>
              <a:t>peptidoglycan</a:t>
            </a:r>
            <a:r>
              <a:rPr lang="en-GB" baseline="0" dirty="0" smtClean="0"/>
              <a:t> cell wall (3)</a:t>
            </a:r>
          </a:p>
          <a:p>
            <a:pPr marL="228600" indent="-228600">
              <a:buAutoNum type="arabicPeriod"/>
            </a:pPr>
            <a:r>
              <a:rPr lang="en-GB" baseline="0" dirty="0" smtClean="0"/>
              <a:t>They have </a:t>
            </a:r>
            <a:r>
              <a:rPr lang="en-GB" baseline="0" dirty="0" err="1" smtClean="0"/>
              <a:t>ribosomes</a:t>
            </a:r>
            <a:r>
              <a:rPr lang="en-GB" baseline="0" dirty="0" smtClean="0"/>
              <a:t> (1) which are needed for protein synthesis (1). These are not </a:t>
            </a:r>
            <a:r>
              <a:rPr lang="en-GB" baseline="0" smtClean="0"/>
              <a:t>membrane bound (1)</a:t>
            </a:r>
            <a:endParaRPr lang="en-GB" baseline="0" dirty="0" smtClean="0"/>
          </a:p>
          <a:p>
            <a:pPr marL="228600" indent="-228600">
              <a:buAutoNum type="arabicPeriod"/>
            </a:pPr>
            <a:r>
              <a:rPr lang="en-GB" baseline="0" dirty="0" err="1" smtClean="0"/>
              <a:t>Euk</a:t>
            </a:r>
            <a:r>
              <a:rPr lang="en-GB" baseline="0" dirty="0" smtClean="0"/>
              <a:t> cells do not have </a:t>
            </a:r>
            <a:r>
              <a:rPr lang="en-GB" baseline="0" dirty="0" err="1" smtClean="0"/>
              <a:t>peptidoglycan</a:t>
            </a:r>
            <a:r>
              <a:rPr lang="en-GB" baseline="0" dirty="0" smtClean="0"/>
              <a:t> (1) in their cell wall/cell membrane (1). Antibiotics will not damage the cells or the other components (1)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F2DCD-F3F9-43AE-AB8B-669BA3EFB0E6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65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35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4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371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87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10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12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96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163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9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5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4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988B6-A5C6-4A2F-87C1-E0B0B77044DD}" type="datetimeFigureOut">
              <a:rPr lang="en-GB" smtClean="0"/>
              <a:t>11/08/2017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CACEC-E0DF-4A7F-830E-798BC5AC4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47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dirty="0" smtClean="0"/>
              <a:t>Foundations in Biology</a:t>
            </a:r>
            <a:endParaRPr lang="en-GB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Block 1A – 2.1 Cell structure</a:t>
            </a:r>
          </a:p>
          <a:p>
            <a:r>
              <a:rPr lang="en-GB" sz="2800" dirty="0" smtClean="0"/>
              <a:t>Cell types and division of labour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0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96734" y="18364"/>
            <a:ext cx="6172200" cy="857250"/>
          </a:xfrm>
          <a:noFill/>
          <a:ln/>
        </p:spPr>
        <p:txBody>
          <a:bodyPr/>
          <a:lstStyle/>
          <a:p>
            <a:r>
              <a:rPr lang="en-GB" u="sng" dirty="0"/>
              <a:t>What is a prokaryote?</a:t>
            </a:r>
          </a:p>
        </p:txBody>
      </p:sp>
      <p:sp>
        <p:nvSpPr>
          <p:cNvPr id="2040839" name="Text Box 7"/>
          <p:cNvSpPr txBox="1">
            <a:spLocks noChangeArrowheads="1"/>
          </p:cNvSpPr>
          <p:nvPr/>
        </p:nvSpPr>
        <p:spPr bwMode="auto">
          <a:xfrm>
            <a:off x="2296735" y="875614"/>
            <a:ext cx="4499355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solidFill>
                  <a:prstClr val="black"/>
                </a:solidFill>
              </a:rPr>
              <a:t>A </a:t>
            </a:r>
            <a:r>
              <a:rPr lang="en-GB" sz="2400" b="1" dirty="0">
                <a:solidFill>
                  <a:srgbClr val="10BC45"/>
                </a:solidFill>
              </a:rPr>
              <a:t>prokaryote</a:t>
            </a:r>
            <a:r>
              <a:rPr lang="en-GB" sz="2400" dirty="0">
                <a:solidFill>
                  <a:prstClr val="black"/>
                </a:solidFill>
              </a:rPr>
              <a:t> is any organism – usually single-celled – whose DNA is suspended freely in the cytoplasm. The word means ‘before the nucleus’. A circular plasmid may be present</a:t>
            </a:r>
          </a:p>
        </p:txBody>
      </p:sp>
      <p:sp>
        <p:nvSpPr>
          <p:cNvPr id="2040841" name="Text Box 9"/>
          <p:cNvSpPr txBox="1">
            <a:spLocks noChangeArrowheads="1"/>
          </p:cNvSpPr>
          <p:nvPr/>
        </p:nvSpPr>
        <p:spPr bwMode="auto">
          <a:xfrm>
            <a:off x="2158623" y="3307400"/>
            <a:ext cx="6448425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>
                <a:solidFill>
                  <a:prstClr val="black"/>
                </a:solidFill>
              </a:rPr>
              <a:t>Prokaryotes have simpler structure than eukaryotes, lacking organelles such as the nucleus, ER and Golgi. They are much smaller than eukaryotes – 1 </a:t>
            </a:r>
            <a:r>
              <a:rPr lang="el-GR" sz="2400" dirty="0">
                <a:solidFill>
                  <a:prstClr val="black"/>
                </a:solidFill>
              </a:rPr>
              <a:t>μ</a:t>
            </a:r>
            <a:r>
              <a:rPr lang="en-GB" sz="2400" dirty="0">
                <a:solidFill>
                  <a:prstClr val="black"/>
                </a:solidFill>
              </a:rPr>
              <a:t>m across.</a:t>
            </a:r>
          </a:p>
          <a:p>
            <a:pPr marL="256500" indent="-256500">
              <a:spcBef>
                <a:spcPts val="324"/>
              </a:spcBef>
              <a:buFont typeface="Arial" pitchFamily="34" charset="0"/>
              <a:buChar char="•"/>
            </a:pPr>
            <a:r>
              <a:rPr lang="en-GB" sz="2400" dirty="0"/>
              <a:t>There are no structures here which have their own membrane such as a mitochondria or chloroplast.</a:t>
            </a:r>
          </a:p>
          <a:p>
            <a:pPr marL="256500" indent="-256500">
              <a:spcBef>
                <a:spcPts val="324"/>
              </a:spcBef>
              <a:buFont typeface="Arial" pitchFamily="34" charset="0"/>
              <a:buChar char="•"/>
            </a:pPr>
            <a:r>
              <a:rPr lang="en-GB" sz="2400" dirty="0"/>
              <a:t>This suggests that bacterial cells are far more primitive than eukaryotic cells.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GB" sz="2100" dirty="0">
              <a:solidFill>
                <a:prstClr val="black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GB" sz="2100" dirty="0">
              <a:solidFill>
                <a:prstClr val="black"/>
              </a:solidFill>
            </a:endParaRPr>
          </a:p>
        </p:txBody>
      </p:sp>
      <p:pic>
        <p:nvPicPr>
          <p:cNvPr id="2040848" name="Picture 16" descr="yellowst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7048" y="981512"/>
            <a:ext cx="3097660" cy="4651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5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8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93879"/>
            <a:ext cx="8229600" cy="857250"/>
          </a:xfrm>
        </p:spPr>
        <p:txBody>
          <a:bodyPr/>
          <a:lstStyle/>
          <a:p>
            <a:r>
              <a:rPr lang="en-GB" u="sng" dirty="0" smtClean="0"/>
              <a:t>Prokaryote structure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1124745"/>
            <a:ext cx="5542546" cy="352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5520" y="1628800"/>
            <a:ext cx="387937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Draw and label the structure of a prokaryote cell </a:t>
            </a:r>
            <a:endParaRPr lang="en-GB" sz="3200" dirty="0"/>
          </a:p>
          <a:p>
            <a:endParaRPr lang="en-GB" sz="3200" dirty="0"/>
          </a:p>
          <a:p>
            <a:endParaRPr lang="en-GB" sz="2400" dirty="0"/>
          </a:p>
          <a:p>
            <a:endParaRPr lang="en-GB" sz="2100" dirty="0"/>
          </a:p>
          <a:p>
            <a:endParaRPr lang="en-GB" sz="2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559" y="6117465"/>
            <a:ext cx="10534252" cy="602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22518"/>
            <a:ext cx="93393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Many pathogenic bacteria are surrounded by a mucous-like protective layer called a </a:t>
            </a:r>
            <a:r>
              <a:rPr lang="en-GB" sz="2400" b="1" dirty="0">
                <a:solidFill>
                  <a:srgbClr val="10BC45"/>
                </a:solidFill>
                <a:latin typeface="Calibri" panose="020F0502020204030204" pitchFamily="34" charset="0"/>
              </a:rPr>
              <a:t>capsule</a:t>
            </a: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</a:rPr>
              <a:t>. It </a:t>
            </a:r>
            <a:r>
              <a:rPr lang="en-GB" sz="2400" dirty="0">
                <a:latin typeface="Calibri" panose="020F0502020204030204" pitchFamily="34" charset="0"/>
              </a:rPr>
              <a:t>protects bacteria from viruses, or attack from a host organism’s immune system, by hiding antigens on the cell </a:t>
            </a:r>
            <a:r>
              <a:rPr lang="en-GB" sz="2400" dirty="0">
                <a:latin typeface="Calibri" panose="020F0502020204030204" pitchFamily="34" charset="0"/>
              </a:rPr>
              <a:t>surface. It </a:t>
            </a:r>
            <a:r>
              <a:rPr lang="en-GB" sz="2400" dirty="0">
                <a:latin typeface="Calibri" panose="020F0502020204030204" pitchFamily="34" charset="0"/>
              </a:rPr>
              <a:t>also contains water to protect against desiccation (drying out).</a:t>
            </a:r>
            <a:endParaRPr lang="en-GB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2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48" name="Text Box 12"/>
          <p:cNvSpPr txBox="1">
            <a:spLocks noChangeArrowheads="1"/>
          </p:cNvSpPr>
          <p:nvPr/>
        </p:nvSpPr>
        <p:spPr bwMode="auto">
          <a:xfrm>
            <a:off x="2081214" y="800101"/>
            <a:ext cx="4764087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/>
              <a:t>Some prokaryotic cells feature one or more </a:t>
            </a:r>
            <a:r>
              <a:rPr lang="en-GB" sz="2400" b="1" dirty="0">
                <a:solidFill>
                  <a:srgbClr val="10BC45"/>
                </a:solidFill>
              </a:rPr>
              <a:t>flagella</a:t>
            </a:r>
            <a:r>
              <a:rPr lang="en-GB" sz="2400" dirty="0"/>
              <a:t>. These are long helical tubes extending out of the cell wall, which rotate to provide locomotion.</a:t>
            </a:r>
          </a:p>
        </p:txBody>
      </p:sp>
      <p:sp>
        <p:nvSpPr>
          <p:cNvPr id="1908749" name="Rectangle 13"/>
          <p:cNvSpPr>
            <a:spLocks noGrp="1" noChangeArrowheads="1"/>
          </p:cNvSpPr>
          <p:nvPr>
            <p:ph type="title"/>
          </p:nvPr>
        </p:nvSpPr>
        <p:spPr>
          <a:xfrm>
            <a:off x="2170907" y="-90564"/>
            <a:ext cx="8229600" cy="1143000"/>
          </a:xfrm>
        </p:spPr>
        <p:txBody>
          <a:bodyPr/>
          <a:lstStyle/>
          <a:p>
            <a:r>
              <a:rPr lang="en-GB" dirty="0"/>
              <a:t>Flagella and </a:t>
            </a:r>
            <a:r>
              <a:rPr lang="en-GB" dirty="0" err="1"/>
              <a:t>pili</a:t>
            </a:r>
            <a:endParaRPr lang="en-GB" dirty="0"/>
          </a:p>
        </p:txBody>
      </p:sp>
      <p:sp>
        <p:nvSpPr>
          <p:cNvPr id="1908751" name="Text Box 15"/>
          <p:cNvSpPr txBox="1">
            <a:spLocks noChangeArrowheads="1"/>
          </p:cNvSpPr>
          <p:nvPr/>
        </p:nvSpPr>
        <p:spPr bwMode="auto">
          <a:xfrm>
            <a:off x="2081214" y="5144776"/>
            <a:ext cx="84089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/>
              <a:t>Many bacteria also feature </a:t>
            </a:r>
            <a:r>
              <a:rPr lang="en-GB" sz="2400" b="1" dirty="0">
                <a:solidFill>
                  <a:srgbClr val="10BC45"/>
                </a:solidFill>
              </a:rPr>
              <a:t>pili</a:t>
            </a:r>
            <a:r>
              <a:rPr lang="en-GB" sz="2400" dirty="0"/>
              <a:t>. These are hollow protein structures used during </a:t>
            </a:r>
            <a:r>
              <a:rPr lang="en-GB" sz="2400" b="1" dirty="0">
                <a:solidFill>
                  <a:srgbClr val="10BC45"/>
                </a:solidFill>
              </a:rPr>
              <a:t>bacterial conjugation</a:t>
            </a:r>
            <a:r>
              <a:rPr lang="en-GB" sz="2400" dirty="0"/>
              <a:t> – the transfer of genetic material from one bacterium to another</a:t>
            </a:r>
            <a:r>
              <a:rPr lang="en-GB" dirty="0"/>
              <a:t>.</a:t>
            </a:r>
          </a:p>
        </p:txBody>
      </p:sp>
      <p:sp>
        <p:nvSpPr>
          <p:cNvPr id="1908756" name="Text Box 20"/>
          <p:cNvSpPr txBox="1">
            <a:spLocks noChangeArrowheads="1"/>
          </p:cNvSpPr>
          <p:nvPr/>
        </p:nvSpPr>
        <p:spPr bwMode="auto">
          <a:xfrm>
            <a:off x="2081214" y="3051175"/>
            <a:ext cx="4852987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2400" dirty="0"/>
              <a:t>Flagella are powered by protein motors and can propel bacteria at a rate of more than 50 lengths per second. </a:t>
            </a:r>
          </a:p>
        </p:txBody>
      </p:sp>
      <p:pic>
        <p:nvPicPr>
          <p:cNvPr id="1908761" name="Picture 25" descr="flag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908720"/>
            <a:ext cx="29718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031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0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0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8751" grpId="0"/>
      <p:bldP spid="19087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0817" name="Picture 33" descr="bac_co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035300"/>
            <a:ext cx="3962400" cy="1263650"/>
          </a:xfrm>
          <a:prstGeom prst="rect">
            <a:avLst/>
          </a:prstGeom>
          <a:noFill/>
        </p:spPr>
      </p:pic>
      <p:pic>
        <p:nvPicPr>
          <p:cNvPr id="1910806" name="Picture 22" descr="bac_co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250" y="3035300"/>
            <a:ext cx="3581400" cy="1201738"/>
          </a:xfrm>
          <a:prstGeom prst="rect">
            <a:avLst/>
          </a:prstGeom>
          <a:noFill/>
        </p:spPr>
      </p:pic>
      <p:sp>
        <p:nvSpPr>
          <p:cNvPr id="1910795" name="Rectangle 11"/>
          <p:cNvSpPr>
            <a:spLocks noGrp="1" noChangeArrowheads="1"/>
          </p:cNvSpPr>
          <p:nvPr>
            <p:ph type="title"/>
          </p:nvPr>
        </p:nvSpPr>
        <p:spPr>
          <a:xfrm>
            <a:off x="1981200" y="-99392"/>
            <a:ext cx="8229600" cy="1143000"/>
          </a:xfrm>
        </p:spPr>
        <p:txBody>
          <a:bodyPr/>
          <a:lstStyle/>
          <a:p>
            <a:r>
              <a:rPr lang="en-GB" dirty="0"/>
              <a:t>Plasmids</a:t>
            </a:r>
          </a:p>
        </p:txBody>
      </p:sp>
      <p:sp>
        <p:nvSpPr>
          <p:cNvPr id="1910796" name="Text Box 12"/>
          <p:cNvSpPr txBox="1">
            <a:spLocks noChangeArrowheads="1"/>
          </p:cNvSpPr>
          <p:nvPr/>
        </p:nvSpPr>
        <p:spPr bwMode="auto">
          <a:xfrm>
            <a:off x="2081214" y="800100"/>
            <a:ext cx="85867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/>
              <a:t>Bacterial cells often contain several </a:t>
            </a:r>
            <a:r>
              <a:rPr lang="en-GB" sz="2400" b="1" dirty="0">
                <a:solidFill>
                  <a:srgbClr val="10BC45"/>
                </a:solidFill>
              </a:rPr>
              <a:t>plasmids</a:t>
            </a:r>
            <a:r>
              <a:rPr lang="en-GB" sz="2400" dirty="0"/>
              <a:t> – small continuous loops of DNA</a:t>
            </a:r>
            <a:r>
              <a:rPr lang="en-GB" dirty="0"/>
              <a:t>.</a:t>
            </a:r>
          </a:p>
        </p:txBody>
      </p:sp>
      <p:sp>
        <p:nvSpPr>
          <p:cNvPr id="1910797" name="Text Box 13"/>
          <p:cNvSpPr txBox="1">
            <a:spLocks noChangeArrowheads="1"/>
          </p:cNvSpPr>
          <p:nvPr/>
        </p:nvSpPr>
        <p:spPr bwMode="auto">
          <a:xfrm>
            <a:off x="2081214" y="1733551"/>
            <a:ext cx="8586787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/>
              <a:t>Plasmids are replicated independently of a bacterium’s </a:t>
            </a:r>
            <a:r>
              <a:rPr lang="en-GB" sz="2400" dirty="0" err="1"/>
              <a:t>genophore</a:t>
            </a:r>
            <a:r>
              <a:rPr lang="en-GB" sz="2400" dirty="0"/>
              <a:t> (e.g. during </a:t>
            </a:r>
            <a:r>
              <a:rPr lang="en-GB" sz="2400" b="1" dirty="0">
                <a:solidFill>
                  <a:srgbClr val="10BC45"/>
                </a:solidFill>
              </a:rPr>
              <a:t>bacterial conjugation</a:t>
            </a:r>
            <a:r>
              <a:rPr lang="en-GB" sz="2400" dirty="0"/>
              <a:t>), and may confer an advantage, such as antibiotic resistance.</a:t>
            </a:r>
          </a:p>
        </p:txBody>
      </p:sp>
      <p:pic>
        <p:nvPicPr>
          <p:cNvPr id="1910805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71089" y="6167439"/>
            <a:ext cx="630237" cy="574675"/>
          </a:xfrm>
          <a:prstGeom prst="rect">
            <a:avLst/>
          </a:prstGeom>
          <a:noFill/>
        </p:spPr>
      </p:pic>
      <p:sp>
        <p:nvSpPr>
          <p:cNvPr id="1910808" name="Rectangle 24"/>
          <p:cNvSpPr>
            <a:spLocks noChangeArrowheads="1"/>
          </p:cNvSpPr>
          <p:nvPr/>
        </p:nvSpPr>
        <p:spPr bwMode="auto">
          <a:xfrm>
            <a:off x="2081214" y="5270501"/>
            <a:ext cx="85867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/>
              <a:t>Plasmids are commonly used in genetic engineering to make copies of genes or large quantities of proteins or hormones.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674939" y="3576640"/>
            <a:ext cx="2397125" cy="1598613"/>
            <a:chOff x="725" y="2253"/>
            <a:chExt cx="1510" cy="1007"/>
          </a:xfrm>
        </p:grpSpPr>
        <p:sp>
          <p:nvSpPr>
            <p:cNvPr id="1910809" name="Text Box 25"/>
            <p:cNvSpPr txBox="1">
              <a:spLocks noChangeArrowheads="1"/>
            </p:cNvSpPr>
            <p:nvPr/>
          </p:nvSpPr>
          <p:spPr bwMode="auto">
            <a:xfrm>
              <a:off x="725" y="2737"/>
              <a:ext cx="1510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buFont typeface="Wingdings" pitchFamily="2" charset="2"/>
                <a:buNone/>
              </a:pPr>
              <a:r>
                <a:rPr lang="en-GB" sz="2400" b="1" dirty="0">
                  <a:solidFill>
                    <a:srgbClr val="10BC45"/>
                  </a:solidFill>
                </a:rPr>
                <a:t>pilus draws</a:t>
              </a:r>
              <a:br>
                <a:rPr lang="en-GB" sz="2400" b="1" dirty="0">
                  <a:solidFill>
                    <a:srgbClr val="10BC45"/>
                  </a:solidFill>
                </a:rPr>
              </a:br>
              <a:r>
                <a:rPr lang="en-GB" sz="2400" b="1" dirty="0">
                  <a:solidFill>
                    <a:srgbClr val="10BC45"/>
                  </a:solidFill>
                </a:rPr>
                <a:t>bacteria together</a:t>
              </a:r>
            </a:p>
          </p:txBody>
        </p:sp>
        <p:sp>
          <p:nvSpPr>
            <p:cNvPr id="1910813" name="Line 29"/>
            <p:cNvSpPr>
              <a:spLocks noChangeShapeType="1"/>
            </p:cNvSpPr>
            <p:nvPr/>
          </p:nvSpPr>
          <p:spPr bwMode="auto">
            <a:xfrm flipH="1" flipV="1">
              <a:off x="1416" y="2253"/>
              <a:ext cx="98" cy="48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951665" y="3576640"/>
            <a:ext cx="2957513" cy="1255713"/>
            <a:chOff x="3419" y="2253"/>
            <a:chExt cx="1863" cy="791"/>
          </a:xfrm>
        </p:grpSpPr>
        <p:sp>
          <p:nvSpPr>
            <p:cNvPr id="1910810" name="Text Box 26"/>
            <p:cNvSpPr txBox="1">
              <a:spLocks noChangeArrowheads="1"/>
            </p:cNvSpPr>
            <p:nvPr/>
          </p:nvSpPr>
          <p:spPr bwMode="auto">
            <a:xfrm>
              <a:off x="3419" y="2753"/>
              <a:ext cx="1863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60363" indent="-360363"/>
              <a:r>
                <a:rPr lang="en-GB" sz="2400" b="1" dirty="0">
                  <a:solidFill>
                    <a:srgbClr val="10BC45"/>
                  </a:solidFill>
                </a:rPr>
                <a:t>replication of plasmid</a:t>
              </a:r>
            </a:p>
          </p:txBody>
        </p:sp>
        <p:sp>
          <p:nvSpPr>
            <p:cNvPr id="1910814" name="Line 30"/>
            <p:cNvSpPr>
              <a:spLocks noChangeShapeType="1"/>
            </p:cNvSpPr>
            <p:nvPr/>
          </p:nvSpPr>
          <p:spPr bwMode="auto">
            <a:xfrm flipH="1" flipV="1">
              <a:off x="4474" y="2253"/>
              <a:ext cx="42" cy="50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 type="oval" w="sm" len="sm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sp>
        <p:nvSpPr>
          <p:cNvPr id="1910819" name="AutoShape 35"/>
          <p:cNvSpPr>
            <a:spLocks noChangeArrowheads="1"/>
          </p:cNvSpPr>
          <p:nvPr/>
        </p:nvSpPr>
        <p:spPr bwMode="auto">
          <a:xfrm>
            <a:off x="5942013" y="3511551"/>
            <a:ext cx="749300" cy="271463"/>
          </a:xfrm>
          <a:prstGeom prst="rightArrow">
            <a:avLst>
              <a:gd name="adj1" fmla="val 50000"/>
              <a:gd name="adj2" fmla="val 69006"/>
            </a:avLst>
          </a:prstGeom>
          <a:solidFill>
            <a:srgbClr val="10BC45"/>
          </a:solidFill>
          <a:ln w="25400">
            <a:noFill/>
            <a:miter lim="800000"/>
            <a:headEnd/>
            <a:tailEnd/>
          </a:ln>
          <a:effectLst>
            <a:outerShdw dist="40161" dir="4293903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8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1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1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10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10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0797" grpId="0"/>
      <p:bldP spid="1910808" grpId="0"/>
      <p:bldP spid="19108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5680" y="476673"/>
            <a:ext cx="7240588" cy="549275"/>
          </a:xfrm>
        </p:spPr>
        <p:txBody>
          <a:bodyPr>
            <a:noAutofit/>
          </a:bodyPr>
          <a:lstStyle/>
          <a:p>
            <a:r>
              <a:rPr lang="en-GB" sz="3600" dirty="0"/>
              <a:t>Eukaryotes </a:t>
            </a:r>
            <a:r>
              <a:rPr lang="en-GB" sz="3600" dirty="0" err="1"/>
              <a:t>vs</a:t>
            </a:r>
            <a:r>
              <a:rPr lang="en-GB" sz="3600" dirty="0"/>
              <a:t> Prokaryotes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Using the information sheet and pages 35 and 42</a:t>
            </a:r>
          </a:p>
          <a:p>
            <a:r>
              <a:rPr lang="en-GB" sz="3600" dirty="0" smtClean="0"/>
              <a:t>Construct a table to compare eukaryotes and prokaryotes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0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Eukaryotes vs. prokaryotes</a:t>
            </a:r>
          </a:p>
        </p:txBody>
      </p:sp>
      <p:grpSp>
        <p:nvGrpSpPr>
          <p:cNvPr id="2031631" name="Group 15"/>
          <p:cNvGrpSpPr>
            <a:grpSpLocks/>
          </p:cNvGrpSpPr>
          <p:nvPr/>
        </p:nvGrpSpPr>
        <p:grpSpPr bwMode="auto">
          <a:xfrm>
            <a:off x="838200" y="1274764"/>
            <a:ext cx="8699500" cy="5308600"/>
            <a:chOff x="134" y="504"/>
            <a:chExt cx="5480" cy="3344"/>
          </a:xfrm>
        </p:grpSpPr>
        <p:pic>
          <p:nvPicPr>
            <p:cNvPr id="2031629" name="S6_13_mc_flexible_response_euk_p" descr="6_13_mc_flexible_response_euk_prok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4107" name="ShockwaveFlash1" r:id="rId2" imgW="8699400" imgH="5308560"/>
        </mc:Choice>
        <mc:Fallback>
          <p:control name="ShockwaveFlash1" r:id="rId2" imgW="8699400" imgH="5308560">
            <p:pic>
              <p:nvPicPr>
                <p:cNvPr id="203162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9967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Plenary – Whiteboard Question Chase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Q1. List three structural differences between prokaryotic and eukaryotic cells (3)</a:t>
            </a:r>
          </a:p>
          <a:p>
            <a:endParaRPr lang="en-GB" dirty="0" smtClean="0"/>
          </a:p>
          <a:p>
            <a:r>
              <a:rPr lang="en-GB" dirty="0" smtClean="0"/>
              <a:t>Q2. Suggest why the lack of membrane-</a:t>
            </a:r>
            <a:r>
              <a:rPr lang="en-GB" dirty="0" err="1" smtClean="0"/>
              <a:t>boune</a:t>
            </a:r>
            <a:r>
              <a:rPr lang="en-GB" dirty="0" smtClean="0"/>
              <a:t> organelles does not stop prokaryotic cells making proteins (3)</a:t>
            </a:r>
          </a:p>
          <a:p>
            <a:endParaRPr lang="en-GB" dirty="0" smtClean="0"/>
          </a:p>
          <a:p>
            <a:r>
              <a:rPr lang="en-GB" dirty="0" smtClean="0"/>
              <a:t>Q3. Some antibiotics kill bacteria by disrupting the formation of </a:t>
            </a:r>
            <a:r>
              <a:rPr lang="en-GB" dirty="0" err="1" smtClean="0"/>
              <a:t>peptidoglycan</a:t>
            </a:r>
            <a:r>
              <a:rPr lang="en-GB" dirty="0" smtClean="0"/>
              <a:t> – Explain why they do not affect eukaryotic cells. (3)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5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769" y="1790164"/>
            <a:ext cx="11537666" cy="1068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592" y="3123597"/>
            <a:ext cx="6732960" cy="108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29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990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Which organelle?</a:t>
            </a:r>
          </a:p>
        </p:txBody>
      </p:sp>
      <p:grpSp>
        <p:nvGrpSpPr>
          <p:cNvPr id="1999917" name="Group 45"/>
          <p:cNvGrpSpPr>
            <a:grpSpLocks/>
          </p:cNvGrpSpPr>
          <p:nvPr/>
        </p:nvGrpSpPr>
        <p:grpSpPr bwMode="auto">
          <a:xfrm>
            <a:off x="1271589" y="1274764"/>
            <a:ext cx="8699500" cy="5308600"/>
            <a:chOff x="134" y="504"/>
            <a:chExt cx="5480" cy="3344"/>
          </a:xfrm>
        </p:grpSpPr>
        <p:pic>
          <p:nvPicPr>
            <p:cNvPr id="1999915" name="S6_15_mc_hotspots_animal_cell.sw" descr="6_15_mc_hotspots_animal_ce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1036" name="ShockwaveFlash1" r:id="rId2" imgW="8699400" imgH="5308560"/>
        </mc:Choice>
        <mc:Fallback>
          <p:control name="ShockwaveFlash1" r:id="rId2" imgW="8699400" imgH="5308560">
            <p:pic>
              <p:nvPicPr>
                <p:cNvPr id="199991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33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9788" y="866776"/>
            <a:ext cx="5157787" cy="823912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5157787" cy="4498975"/>
          </a:xfrm>
        </p:spPr>
        <p:txBody>
          <a:bodyPr/>
          <a:lstStyle/>
          <a:p>
            <a:r>
              <a:rPr lang="en-GB" dirty="0" smtClean="0"/>
              <a:t>Understand how organelles work together in cells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 </a:t>
            </a:r>
          </a:p>
          <a:p>
            <a:r>
              <a:rPr lang="en-GB" dirty="0" smtClean="0"/>
              <a:t>To describe Eukaryotes and Prokaryotes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868281"/>
            <a:ext cx="5183188" cy="823912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1690688"/>
            <a:ext cx="5183188" cy="4498975"/>
          </a:xfrm>
        </p:spPr>
        <p:txBody>
          <a:bodyPr/>
          <a:lstStyle/>
          <a:p>
            <a:r>
              <a:rPr lang="en-GB" dirty="0" smtClean="0"/>
              <a:t>Outline the interrelationship between the organelles involved in the production and secretion of proteins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Compare the structure of Eukaryotes and Prokaryotes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Division </a:t>
            </a:r>
            <a:r>
              <a:rPr lang="en-GB" dirty="0"/>
              <a:t>o</a:t>
            </a:r>
            <a:r>
              <a:rPr lang="en-GB" dirty="0" smtClean="0"/>
              <a:t>f Labour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1603"/>
            <a:ext cx="10830058" cy="4525963"/>
          </a:xfrm>
        </p:spPr>
        <p:txBody>
          <a:bodyPr>
            <a:noAutofit/>
          </a:bodyPr>
          <a:lstStyle/>
          <a:p>
            <a:r>
              <a:rPr lang="en-GB" dirty="0"/>
              <a:t>Most organelles are found in both plant and animal cells.</a:t>
            </a:r>
          </a:p>
          <a:p>
            <a:r>
              <a:rPr lang="en-GB" dirty="0"/>
              <a:t>They have the same function in each cell type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Each organelle in a cell has a specific role  within the cell</a:t>
            </a:r>
            <a:r>
              <a:rPr lang="en-GB" dirty="0" smtClean="0"/>
              <a:t>.</a:t>
            </a:r>
            <a:endParaRPr lang="en-GB" dirty="0"/>
          </a:p>
          <a:p>
            <a:r>
              <a:rPr lang="en-GB" dirty="0"/>
              <a:t>This is termed ‘division of labour’</a:t>
            </a:r>
          </a:p>
          <a:p>
            <a:r>
              <a:rPr lang="en-GB" dirty="0"/>
              <a:t>An example of this is in </a:t>
            </a:r>
            <a:r>
              <a:rPr lang="en-GB" b="1" dirty="0"/>
              <a:t>protein synthesis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Construct a cartoon strip or flow diagram to show how a protein is synthesised, ensuring you highlight the role of each organelle</a:t>
            </a:r>
          </a:p>
          <a:p>
            <a:r>
              <a:rPr lang="en-GB" dirty="0"/>
              <a:t>p</a:t>
            </a:r>
            <a:r>
              <a:rPr lang="en-GB" dirty="0"/>
              <a:t>14 of the textbook and your organelle cheat sheet will help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The organelles of protein synthesis</a:t>
            </a:r>
          </a:p>
        </p:txBody>
      </p:sp>
      <p:grpSp>
        <p:nvGrpSpPr>
          <p:cNvPr id="1987617" name="Group 33"/>
          <p:cNvGrpSpPr>
            <a:grpSpLocks/>
          </p:cNvGrpSpPr>
          <p:nvPr/>
        </p:nvGrpSpPr>
        <p:grpSpPr bwMode="auto">
          <a:xfrm>
            <a:off x="838200" y="1274764"/>
            <a:ext cx="8699500" cy="5308600"/>
            <a:chOff x="134" y="504"/>
            <a:chExt cx="5480" cy="3344"/>
          </a:xfrm>
        </p:grpSpPr>
        <p:pic>
          <p:nvPicPr>
            <p:cNvPr id="1987615" name="S6_9_protein_synthesis_organelle" descr="6_9_protein_synthesis_organell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2060" name="ShockwaveFlash1" r:id="rId2" imgW="8699400" imgH="5308560"/>
        </mc:Choice>
        <mc:Fallback>
          <p:control name="ShockwaveFlash1" r:id="rId2" imgW="8699400" imgH="5308560">
            <p:pic>
              <p:nvPicPr>
                <p:cNvPr id="198761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758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969" y="806259"/>
            <a:ext cx="7240588" cy="549275"/>
          </a:xfrm>
        </p:spPr>
        <p:txBody>
          <a:bodyPr>
            <a:noAutofit/>
          </a:bodyPr>
          <a:lstStyle/>
          <a:p>
            <a:r>
              <a:rPr lang="en-GB" sz="3600" dirty="0"/>
              <a:t>Division of Labour: inter-relationship between organelles and protein production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2087339"/>
            <a:ext cx="4860032" cy="4525963"/>
          </a:xfrm>
        </p:spPr>
        <p:txBody>
          <a:bodyPr>
            <a:normAutofit/>
          </a:bodyPr>
          <a:lstStyle/>
          <a:p>
            <a:r>
              <a:rPr lang="en-GB" sz="2400" dirty="0"/>
              <a:t>DNA in nucleus (1)</a:t>
            </a:r>
          </a:p>
          <a:p>
            <a:r>
              <a:rPr lang="en-GB" sz="2400" dirty="0"/>
              <a:t>Transcription to RNA (1)</a:t>
            </a:r>
          </a:p>
          <a:p>
            <a:r>
              <a:rPr lang="en-GB" sz="2400" dirty="0"/>
              <a:t>RNA to ribosome (2 – 3)</a:t>
            </a:r>
          </a:p>
          <a:p>
            <a:r>
              <a:rPr lang="en-GB" sz="2400" dirty="0"/>
              <a:t>Protein produced (translation -3) and carried by vesicle to Golgi (4)</a:t>
            </a:r>
          </a:p>
          <a:p>
            <a:r>
              <a:rPr lang="en-GB" sz="2400" dirty="0"/>
              <a:t>Modified/packaged by Golgi (5 -6)</a:t>
            </a:r>
          </a:p>
          <a:p>
            <a:r>
              <a:rPr lang="en-GB" sz="2400" dirty="0"/>
              <a:t>Vesicle carries protein to membrane (7)</a:t>
            </a:r>
          </a:p>
          <a:p>
            <a:r>
              <a:rPr lang="en-GB" sz="2400" dirty="0" err="1"/>
              <a:t>Exocytosis</a:t>
            </a:r>
            <a:r>
              <a:rPr lang="en-GB" sz="2400" dirty="0"/>
              <a:t> by membrane (8-9)</a:t>
            </a:r>
            <a:endParaRPr lang="en-GB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687" y="1783358"/>
            <a:ext cx="43148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2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Eukaryotic organelles</a:t>
            </a:r>
          </a:p>
        </p:txBody>
      </p:sp>
      <p:grpSp>
        <p:nvGrpSpPr>
          <p:cNvPr id="2010129" name="Group 17"/>
          <p:cNvGrpSpPr>
            <a:grpSpLocks/>
          </p:cNvGrpSpPr>
          <p:nvPr/>
        </p:nvGrpSpPr>
        <p:grpSpPr bwMode="auto">
          <a:xfrm>
            <a:off x="838200" y="1433514"/>
            <a:ext cx="8699500" cy="5308600"/>
            <a:chOff x="134" y="504"/>
            <a:chExt cx="5480" cy="3344"/>
          </a:xfrm>
        </p:grpSpPr>
        <p:pic>
          <p:nvPicPr>
            <p:cNvPr id="2010127" name="S6_4_cl_flexible_organelles.swf" descr="6_4_cl_flexible_organell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" y="504"/>
              <a:ext cx="5480" cy="3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ontrols>
      <mc:AlternateContent xmlns:mc="http://schemas.openxmlformats.org/markup-compatibility/2006">
        <mc:Choice xmlns:v="urn:schemas-microsoft-com:vml" Requires="v">
          <p:control spid="3083" name="ShockwaveFlash1" r:id="rId2" imgW="8699400" imgH="5308560"/>
        </mc:Choice>
        <mc:Fallback>
          <p:control name="ShockwaveFlash1" r:id="rId2" imgW="8699400" imgH="5308560">
            <p:pic>
              <p:nvPicPr>
                <p:cNvPr id="20101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134" y="504"/>
                  <a:ext cx="5480" cy="33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3763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0"/>
            <a:ext cx="8229600" cy="1143000"/>
          </a:xfrm>
          <a:noFill/>
          <a:ln/>
        </p:spPr>
        <p:txBody>
          <a:bodyPr/>
          <a:lstStyle/>
          <a:p>
            <a:r>
              <a:rPr lang="en-GB" dirty="0"/>
              <a:t>What is a eukaryote?</a:t>
            </a:r>
          </a:p>
        </p:txBody>
      </p:sp>
      <p:sp>
        <p:nvSpPr>
          <p:cNvPr id="2064388" name="Text Box 4"/>
          <p:cNvSpPr txBox="1">
            <a:spLocks noChangeArrowheads="1"/>
          </p:cNvSpPr>
          <p:nvPr/>
        </p:nvSpPr>
        <p:spPr bwMode="auto">
          <a:xfrm>
            <a:off x="2081213" y="800100"/>
            <a:ext cx="553085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GB" sz="2400" dirty="0"/>
              <a:t>A </a:t>
            </a:r>
            <a:r>
              <a:rPr lang="en-GB" sz="2400" b="1" dirty="0">
                <a:solidFill>
                  <a:srgbClr val="10BC45"/>
                </a:solidFill>
              </a:rPr>
              <a:t>eukaryote</a:t>
            </a:r>
            <a:r>
              <a:rPr lang="en-GB" sz="2400" dirty="0"/>
              <a:t> is any organism consisting of one or more cells that contain DNA in a membrane-bound </a:t>
            </a:r>
            <a:r>
              <a:rPr lang="en-GB" sz="2400" b="1" dirty="0">
                <a:solidFill>
                  <a:srgbClr val="10BC45"/>
                </a:solidFill>
              </a:rPr>
              <a:t>nucleus</a:t>
            </a:r>
            <a:r>
              <a:rPr lang="en-GB" sz="2400" dirty="0"/>
              <a:t>, separate from the cytoplasm.</a:t>
            </a:r>
          </a:p>
        </p:txBody>
      </p:sp>
      <p:sp>
        <p:nvSpPr>
          <p:cNvPr id="2064392" name="Text Box 8"/>
          <p:cNvSpPr txBox="1">
            <a:spLocks noChangeArrowheads="1"/>
          </p:cNvSpPr>
          <p:nvPr/>
        </p:nvSpPr>
        <p:spPr bwMode="auto">
          <a:xfrm>
            <a:off x="2081213" y="3497263"/>
            <a:ext cx="338296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plants</a:t>
            </a:r>
          </a:p>
        </p:txBody>
      </p:sp>
      <p:sp>
        <p:nvSpPr>
          <p:cNvPr id="2064393" name="Text Box 9"/>
          <p:cNvSpPr txBox="1">
            <a:spLocks noChangeArrowheads="1"/>
          </p:cNvSpPr>
          <p:nvPr/>
        </p:nvSpPr>
        <p:spPr bwMode="auto">
          <a:xfrm>
            <a:off x="2081213" y="4564064"/>
            <a:ext cx="46593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spcBef>
                <a:spcPct val="50000"/>
              </a:spcBef>
            </a:pPr>
            <a:r>
              <a:rPr lang="en-GB" sz="2400" dirty="0"/>
              <a:t>a diverse group known as the </a:t>
            </a:r>
            <a:r>
              <a:rPr lang="en-GB" sz="2400" dirty="0" err="1"/>
              <a:t>protists</a:t>
            </a:r>
            <a:r>
              <a:rPr lang="en-GB" sz="2400" dirty="0"/>
              <a:t> (or </a:t>
            </a:r>
            <a:r>
              <a:rPr lang="en-GB" sz="2400" dirty="0" err="1"/>
              <a:t>protoctists</a:t>
            </a:r>
            <a:r>
              <a:rPr lang="en-GB" sz="2400" dirty="0"/>
              <a:t>).</a:t>
            </a:r>
          </a:p>
        </p:txBody>
      </p:sp>
      <p:sp>
        <p:nvSpPr>
          <p:cNvPr id="2064394" name="Text Box 10"/>
          <p:cNvSpPr txBox="1">
            <a:spLocks noChangeArrowheads="1"/>
          </p:cNvSpPr>
          <p:nvPr/>
        </p:nvSpPr>
        <p:spPr bwMode="auto">
          <a:xfrm>
            <a:off x="2081213" y="5464176"/>
            <a:ext cx="801211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GB" sz="2400" dirty="0"/>
              <a:t>All eukaryotic cells contain a large number of specialized, membrane-bound </a:t>
            </a:r>
            <a:r>
              <a:rPr lang="en-GB" sz="2400" b="1" dirty="0">
                <a:solidFill>
                  <a:srgbClr val="10BC45"/>
                </a:solidFill>
              </a:rPr>
              <a:t>organelles</a:t>
            </a:r>
            <a:r>
              <a:rPr lang="en-GB" sz="2400" dirty="0"/>
              <a:t>.</a:t>
            </a:r>
          </a:p>
        </p:txBody>
      </p:sp>
      <p:sp>
        <p:nvSpPr>
          <p:cNvPr id="2064396" name="Text Box 12"/>
          <p:cNvSpPr txBox="1">
            <a:spLocks noChangeArrowheads="1"/>
          </p:cNvSpPr>
          <p:nvPr/>
        </p:nvSpPr>
        <p:spPr bwMode="auto">
          <a:xfrm>
            <a:off x="2081214" y="2428875"/>
            <a:ext cx="32400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Eukaryotes include:</a:t>
            </a:r>
          </a:p>
        </p:txBody>
      </p:sp>
      <p:sp>
        <p:nvSpPr>
          <p:cNvPr id="2064397" name="Text Box 13"/>
          <p:cNvSpPr txBox="1">
            <a:spLocks noChangeArrowheads="1"/>
          </p:cNvSpPr>
          <p:nvPr/>
        </p:nvSpPr>
        <p:spPr bwMode="auto">
          <a:xfrm>
            <a:off x="2081214" y="4030663"/>
            <a:ext cx="30495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fungi</a:t>
            </a:r>
          </a:p>
        </p:txBody>
      </p:sp>
      <p:sp>
        <p:nvSpPr>
          <p:cNvPr id="2064398" name="Text Box 14"/>
          <p:cNvSpPr txBox="1">
            <a:spLocks noChangeArrowheads="1"/>
          </p:cNvSpPr>
          <p:nvPr/>
        </p:nvSpPr>
        <p:spPr bwMode="auto">
          <a:xfrm>
            <a:off x="2081214" y="2962275"/>
            <a:ext cx="30495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0363" indent="-360363">
              <a:spcBef>
                <a:spcPct val="25000"/>
              </a:spcBef>
            </a:pPr>
            <a:r>
              <a:rPr lang="en-GB" sz="2400" dirty="0"/>
              <a:t>animals</a:t>
            </a:r>
          </a:p>
        </p:txBody>
      </p:sp>
      <p:pic>
        <p:nvPicPr>
          <p:cNvPr id="2064400" name="Picture 16" descr="butterf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73950" y="800101"/>
            <a:ext cx="2857500" cy="425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91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6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6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6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4392" grpId="0"/>
      <p:bldP spid="2064393" grpId="0"/>
      <p:bldP spid="2064394" grpId="0"/>
      <p:bldP spid="2064396" grpId="0"/>
      <p:bldP spid="2064397" grpId="0"/>
      <p:bldP spid="206439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1041</Words>
  <Application>Microsoft Office PowerPoint</Application>
  <PresentationFormat>Widescreen</PresentationFormat>
  <Paragraphs>119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Foundations in Biology</vt:lpstr>
      <vt:lpstr>Spec</vt:lpstr>
      <vt:lpstr>Which organelle?</vt:lpstr>
      <vt:lpstr>PowerPoint Presentation</vt:lpstr>
      <vt:lpstr>Division of Labour</vt:lpstr>
      <vt:lpstr>The organelles of protein synthesis</vt:lpstr>
      <vt:lpstr>Division of Labour: inter-relationship between organelles and protein production</vt:lpstr>
      <vt:lpstr>Eukaryotic organelles</vt:lpstr>
      <vt:lpstr>What is a eukaryote?</vt:lpstr>
      <vt:lpstr>What is a prokaryote?</vt:lpstr>
      <vt:lpstr>Prokaryote structure</vt:lpstr>
      <vt:lpstr>Flagella and pili</vt:lpstr>
      <vt:lpstr>Plasmids</vt:lpstr>
      <vt:lpstr>Eukaryotes vs Prokaryotes</vt:lpstr>
      <vt:lpstr>Eukaryotes vs. prokaryotes</vt:lpstr>
      <vt:lpstr>Plenary – Whiteboard Question Chase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in Biology</dc:title>
  <dc:creator>Sarah Gibson</dc:creator>
  <cp:lastModifiedBy>Sarah Gibson</cp:lastModifiedBy>
  <cp:revision>12</cp:revision>
  <dcterms:created xsi:type="dcterms:W3CDTF">2017-08-11T20:20:05Z</dcterms:created>
  <dcterms:modified xsi:type="dcterms:W3CDTF">2017-08-11T20:39:34Z</dcterms:modified>
</cp:coreProperties>
</file>