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0" r:id="rId3"/>
    <p:sldId id="258" r:id="rId4"/>
    <p:sldId id="261" r:id="rId5"/>
    <p:sldId id="262" r:id="rId6"/>
    <p:sldId id="263" r:id="rId7"/>
    <p:sldId id="259" r:id="rId8"/>
    <p:sldId id="264" r:id="rId9"/>
    <p:sldId id="265" r:id="rId10"/>
    <p:sldId id="266" r:id="rId11"/>
    <p:sldId id="274" r:id="rId12"/>
    <p:sldId id="273" r:id="rId13"/>
    <p:sldId id="268"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2CC8F-E050-47A5-8AAD-30AFEF89D393}" type="datetimeFigureOut">
              <a:rPr lang="en-GB" smtClean="0"/>
              <a:t>29/09/2017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20B7F-DAAA-4403-BA7B-2DCB370A71A5}" type="slidenum">
              <a:rPr lang="en-GB" smtClean="0"/>
              <a:t>‹#›</a:t>
            </a:fld>
            <a:endParaRPr lang="en-GB"/>
          </a:p>
        </p:txBody>
      </p:sp>
    </p:spTree>
    <p:extLst>
      <p:ext uri="{BB962C8B-B14F-4D97-AF65-F5344CB8AC3E}">
        <p14:creationId xmlns:p14="http://schemas.microsoft.com/office/powerpoint/2010/main" val="3031523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A nucleus; B chloroplast; C plasma membrane; d golgi; e lysosome; F Smooth ER; G mitochondria, H Rough ER; I vascular bundle and xylem;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080A89-8A00-47F5-B8F0-6154139FFA90}" type="slidenum">
              <a:rPr lang="en-GB" altLang="en-US"/>
              <a:pPr/>
              <a:t>2</a:t>
            </a:fld>
            <a:endParaRPr lang="en-GB" altLang="en-US"/>
          </a:p>
        </p:txBody>
      </p:sp>
    </p:spTree>
    <p:extLst>
      <p:ext uri="{BB962C8B-B14F-4D97-AF65-F5344CB8AC3E}">
        <p14:creationId xmlns:p14="http://schemas.microsoft.com/office/powerpoint/2010/main" val="72485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following is review purpose only – no notes required. Important to check understanding by</a:t>
            </a:r>
            <a:r>
              <a:rPr lang="en-GB" baseline="0" dirty="0" smtClean="0"/>
              <a:t> answering exam questions</a:t>
            </a:r>
            <a:endParaRPr lang="en-GB" dirty="0"/>
          </a:p>
        </p:txBody>
      </p:sp>
      <p:sp>
        <p:nvSpPr>
          <p:cNvPr id="4" name="Slide Number Placeholder 3"/>
          <p:cNvSpPr>
            <a:spLocks noGrp="1"/>
          </p:cNvSpPr>
          <p:nvPr>
            <p:ph type="sldNum" sz="quarter" idx="10"/>
          </p:nvPr>
        </p:nvSpPr>
        <p:spPr/>
        <p:txBody>
          <a:bodyPr/>
          <a:lstStyle/>
          <a:p>
            <a:fld id="{E4420B7F-DAAA-4403-BA7B-2DCB370A71A5}" type="slidenum">
              <a:rPr lang="en-GB" smtClean="0"/>
              <a:t>5</a:t>
            </a:fld>
            <a:endParaRPr lang="en-GB"/>
          </a:p>
        </p:txBody>
      </p:sp>
    </p:spTree>
    <p:extLst>
      <p:ext uri="{BB962C8B-B14F-4D97-AF65-F5344CB8AC3E}">
        <p14:creationId xmlns:p14="http://schemas.microsoft.com/office/powerpoint/2010/main" val="200626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2C60F6-18E2-49BB-A000-A35A471DA997}" type="slidenum">
              <a:rPr lang="en-GB">
                <a:solidFill>
                  <a:prstClr val="black"/>
                </a:solidFill>
              </a:rPr>
              <a:pPr/>
              <a:t>6</a:t>
            </a:fld>
            <a:endParaRPr lang="en-GB">
              <a:solidFill>
                <a:prstClr val="black"/>
              </a:solidFill>
            </a:endParaRPr>
          </a:p>
        </p:txBody>
      </p:sp>
      <p:sp>
        <p:nvSpPr>
          <p:cNvPr id="6" name="Rectangle 10"/>
          <p:cNvSpPr>
            <a:spLocks noGrp="1" noChangeArrowheads="1"/>
          </p:cNvSpPr>
          <p:nvPr>
            <p:ph type="hdr" sz="quarter"/>
          </p:nvPr>
        </p:nvSpPr>
        <p:spPr>
          <a:ln/>
        </p:spPr>
        <p:txBody>
          <a:bodyPr/>
          <a:lstStyle/>
          <a:p>
            <a:r>
              <a:rPr lang="en-GB">
                <a:solidFill>
                  <a:prstClr val="black"/>
                </a:solidFill>
              </a:rPr>
              <a:t>Boardworks AS Biology </a:t>
            </a:r>
          </a:p>
          <a:p>
            <a:r>
              <a:rPr lang="en-GB">
                <a:solidFill>
                  <a:prstClr val="black"/>
                </a:solidFill>
              </a:rPr>
              <a:t>Cell Division</a:t>
            </a:r>
          </a:p>
        </p:txBody>
      </p:sp>
      <p:sp>
        <p:nvSpPr>
          <p:cNvPr id="2125826" name="Rectangle 2"/>
          <p:cNvSpPr>
            <a:spLocks noGrp="1" noRot="1" noChangeAspect="1" noChangeArrowheads="1" noTextEdit="1"/>
          </p:cNvSpPr>
          <p:nvPr>
            <p:ph type="sldImg"/>
          </p:nvPr>
        </p:nvSpPr>
        <p:spPr>
          <a:ln/>
        </p:spPr>
      </p:sp>
      <p:sp>
        <p:nvSpPr>
          <p:cNvPr id="21258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38622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61E36BE-B973-409A-9035-0CF087780828}" type="slidenum">
              <a:rPr lang="en-GB">
                <a:solidFill>
                  <a:prstClr val="black"/>
                </a:solidFill>
              </a:rPr>
              <a:pPr/>
              <a:t>9</a:t>
            </a:fld>
            <a:endParaRPr lang="en-GB">
              <a:solidFill>
                <a:prstClr val="black"/>
              </a:solidFill>
            </a:endParaRPr>
          </a:p>
        </p:txBody>
      </p:sp>
      <p:sp>
        <p:nvSpPr>
          <p:cNvPr id="6" name="Rectangle 10"/>
          <p:cNvSpPr>
            <a:spLocks noGrp="1" noChangeArrowheads="1"/>
          </p:cNvSpPr>
          <p:nvPr>
            <p:ph type="hdr" sz="quarter"/>
          </p:nvPr>
        </p:nvSpPr>
        <p:spPr>
          <a:ln/>
        </p:spPr>
        <p:txBody>
          <a:bodyPr/>
          <a:lstStyle/>
          <a:p>
            <a:r>
              <a:rPr lang="en-GB">
                <a:solidFill>
                  <a:prstClr val="black"/>
                </a:solidFill>
              </a:rPr>
              <a:t>Boardworks AS Biology </a:t>
            </a:r>
          </a:p>
          <a:p>
            <a:r>
              <a:rPr lang="en-GB">
                <a:solidFill>
                  <a:prstClr val="black"/>
                </a:solidFill>
              </a:rPr>
              <a:t>Cell Division</a:t>
            </a:r>
          </a:p>
        </p:txBody>
      </p:sp>
      <p:sp>
        <p:nvSpPr>
          <p:cNvPr id="2123778" name="Rectangle 2"/>
          <p:cNvSpPr>
            <a:spLocks noGrp="1" noRot="1" noChangeAspect="1" noChangeArrowheads="1" noTextEdit="1"/>
          </p:cNvSpPr>
          <p:nvPr>
            <p:ph type="sldImg"/>
          </p:nvPr>
        </p:nvSpPr>
        <p:spPr>
          <a:ln/>
        </p:spPr>
      </p:sp>
      <p:sp>
        <p:nvSpPr>
          <p:cNvPr id="212377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541156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4AE8C38-4FED-4C39-BD01-E3A43AF0FBA2}" type="slidenum">
              <a:rPr lang="en-GB">
                <a:solidFill>
                  <a:prstClr val="black"/>
                </a:solidFill>
              </a:rPr>
              <a:pPr/>
              <a:t>10</a:t>
            </a:fld>
            <a:endParaRPr lang="en-GB">
              <a:solidFill>
                <a:prstClr val="black"/>
              </a:solidFill>
            </a:endParaRPr>
          </a:p>
        </p:txBody>
      </p:sp>
      <p:sp>
        <p:nvSpPr>
          <p:cNvPr id="6" name="Rectangle 10"/>
          <p:cNvSpPr>
            <a:spLocks noGrp="1" noChangeArrowheads="1"/>
          </p:cNvSpPr>
          <p:nvPr>
            <p:ph type="hdr" sz="quarter"/>
          </p:nvPr>
        </p:nvSpPr>
        <p:spPr>
          <a:ln/>
        </p:spPr>
        <p:txBody>
          <a:bodyPr/>
          <a:lstStyle/>
          <a:p>
            <a:r>
              <a:rPr lang="en-GB">
                <a:solidFill>
                  <a:prstClr val="black"/>
                </a:solidFill>
              </a:rPr>
              <a:t>Boardworks AS Biology </a:t>
            </a:r>
          </a:p>
          <a:p>
            <a:r>
              <a:rPr lang="en-GB">
                <a:solidFill>
                  <a:prstClr val="black"/>
                </a:solidFill>
              </a:rPr>
              <a:t>Cell Division</a:t>
            </a:r>
          </a:p>
        </p:txBody>
      </p:sp>
      <p:sp>
        <p:nvSpPr>
          <p:cNvPr id="2119682" name="Rectangle 2"/>
          <p:cNvSpPr>
            <a:spLocks noGrp="1" noRot="1" noChangeAspect="1" noChangeArrowheads="1" noTextEdit="1"/>
          </p:cNvSpPr>
          <p:nvPr>
            <p:ph type="sldImg"/>
          </p:nvPr>
        </p:nvSpPr>
        <p:spPr>
          <a:ln/>
        </p:spPr>
      </p:sp>
      <p:sp>
        <p:nvSpPr>
          <p:cNvPr id="2119683" name="Rectangle 3"/>
          <p:cNvSpPr>
            <a:spLocks noGrp="1" noChangeArrowheads="1"/>
          </p:cNvSpPr>
          <p:nvPr>
            <p:ph type="body" idx="1"/>
          </p:nvPr>
        </p:nvSpPr>
        <p:spPr/>
        <p:txBody>
          <a:bodyPr/>
          <a:lstStyle/>
          <a:p>
            <a:r>
              <a:rPr lang="en-GB" b="1"/>
              <a:t>Teacher notes</a:t>
            </a:r>
          </a:p>
          <a:p>
            <a:r>
              <a:rPr lang="en-GB"/>
              <a:t>See the ‘</a:t>
            </a:r>
            <a:r>
              <a:rPr lang="en-GB" b="1"/>
              <a:t>Transport in Plants</a:t>
            </a:r>
            <a:r>
              <a:rPr lang="en-GB"/>
              <a:t>’ presentation for more information about xylem, phloem and the transport of substances.</a:t>
            </a:r>
          </a:p>
        </p:txBody>
      </p:sp>
    </p:spTree>
    <p:extLst>
      <p:ext uri="{BB962C8B-B14F-4D97-AF65-F5344CB8AC3E}">
        <p14:creationId xmlns:p14="http://schemas.microsoft.com/office/powerpoint/2010/main" val="390267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94557F-B3F7-4B82-9CEF-A452640F1962}" type="datetimeFigureOut">
              <a:rPr lang="en-GB" smtClean="0"/>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6F6153-80B6-4C29-ADE1-3A865970454B}" type="slidenum">
              <a:rPr lang="en-GB" smtClean="0"/>
              <a:t>‹#›</a:t>
            </a:fld>
            <a:endParaRPr lang="en-GB"/>
          </a:p>
        </p:txBody>
      </p:sp>
    </p:spTree>
    <p:extLst>
      <p:ext uri="{BB962C8B-B14F-4D97-AF65-F5344CB8AC3E}">
        <p14:creationId xmlns:p14="http://schemas.microsoft.com/office/powerpoint/2010/main" val="185406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94557F-B3F7-4B82-9CEF-A452640F1962}" type="datetimeFigureOut">
              <a:rPr lang="en-GB" smtClean="0"/>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6F6153-80B6-4C29-ADE1-3A865970454B}" type="slidenum">
              <a:rPr lang="en-GB" smtClean="0"/>
              <a:t>‹#›</a:t>
            </a:fld>
            <a:endParaRPr lang="en-GB"/>
          </a:p>
        </p:txBody>
      </p:sp>
    </p:spTree>
    <p:extLst>
      <p:ext uri="{BB962C8B-B14F-4D97-AF65-F5344CB8AC3E}">
        <p14:creationId xmlns:p14="http://schemas.microsoft.com/office/powerpoint/2010/main" val="385273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94557F-B3F7-4B82-9CEF-A452640F1962}" type="datetimeFigureOut">
              <a:rPr lang="en-GB" smtClean="0"/>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6F6153-80B6-4C29-ADE1-3A865970454B}" type="slidenum">
              <a:rPr lang="en-GB" smtClean="0"/>
              <a:t>‹#›</a:t>
            </a:fld>
            <a:endParaRPr lang="en-GB"/>
          </a:p>
        </p:txBody>
      </p:sp>
    </p:spTree>
    <p:extLst>
      <p:ext uri="{BB962C8B-B14F-4D97-AF65-F5344CB8AC3E}">
        <p14:creationId xmlns:p14="http://schemas.microsoft.com/office/powerpoint/2010/main" val="68044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94557F-B3F7-4B82-9CEF-A452640F1962}" type="datetimeFigureOut">
              <a:rPr lang="en-GB" smtClean="0"/>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6F6153-80B6-4C29-ADE1-3A865970454B}" type="slidenum">
              <a:rPr lang="en-GB" smtClean="0"/>
              <a:t>‹#›</a:t>
            </a:fld>
            <a:endParaRPr lang="en-GB"/>
          </a:p>
        </p:txBody>
      </p:sp>
    </p:spTree>
    <p:extLst>
      <p:ext uri="{BB962C8B-B14F-4D97-AF65-F5344CB8AC3E}">
        <p14:creationId xmlns:p14="http://schemas.microsoft.com/office/powerpoint/2010/main" val="92279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94557F-B3F7-4B82-9CEF-A452640F1962}" type="datetimeFigureOut">
              <a:rPr lang="en-GB" smtClean="0"/>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6F6153-80B6-4C29-ADE1-3A865970454B}" type="slidenum">
              <a:rPr lang="en-GB" smtClean="0"/>
              <a:t>‹#›</a:t>
            </a:fld>
            <a:endParaRPr lang="en-GB"/>
          </a:p>
        </p:txBody>
      </p:sp>
    </p:spTree>
    <p:extLst>
      <p:ext uri="{BB962C8B-B14F-4D97-AF65-F5344CB8AC3E}">
        <p14:creationId xmlns:p14="http://schemas.microsoft.com/office/powerpoint/2010/main" val="240512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94557F-B3F7-4B82-9CEF-A452640F1962}" type="datetimeFigureOut">
              <a:rPr lang="en-GB" smtClean="0"/>
              <a:t>29/09/2017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6F6153-80B6-4C29-ADE1-3A865970454B}" type="slidenum">
              <a:rPr lang="en-GB" smtClean="0"/>
              <a:t>‹#›</a:t>
            </a:fld>
            <a:endParaRPr lang="en-GB"/>
          </a:p>
        </p:txBody>
      </p:sp>
    </p:spTree>
    <p:extLst>
      <p:ext uri="{BB962C8B-B14F-4D97-AF65-F5344CB8AC3E}">
        <p14:creationId xmlns:p14="http://schemas.microsoft.com/office/powerpoint/2010/main" val="2006872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94557F-B3F7-4B82-9CEF-A452640F1962}" type="datetimeFigureOut">
              <a:rPr lang="en-GB" smtClean="0"/>
              <a:t>29/09/2017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6F6153-80B6-4C29-ADE1-3A865970454B}" type="slidenum">
              <a:rPr lang="en-GB" smtClean="0"/>
              <a:t>‹#›</a:t>
            </a:fld>
            <a:endParaRPr lang="en-GB"/>
          </a:p>
        </p:txBody>
      </p:sp>
    </p:spTree>
    <p:extLst>
      <p:ext uri="{BB962C8B-B14F-4D97-AF65-F5344CB8AC3E}">
        <p14:creationId xmlns:p14="http://schemas.microsoft.com/office/powerpoint/2010/main" val="229297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94557F-B3F7-4B82-9CEF-A452640F1962}" type="datetimeFigureOut">
              <a:rPr lang="en-GB" smtClean="0"/>
              <a:t>29/09/2017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6F6153-80B6-4C29-ADE1-3A865970454B}" type="slidenum">
              <a:rPr lang="en-GB" smtClean="0"/>
              <a:t>‹#›</a:t>
            </a:fld>
            <a:endParaRPr lang="en-GB"/>
          </a:p>
        </p:txBody>
      </p:sp>
    </p:spTree>
    <p:extLst>
      <p:ext uri="{BB962C8B-B14F-4D97-AF65-F5344CB8AC3E}">
        <p14:creationId xmlns:p14="http://schemas.microsoft.com/office/powerpoint/2010/main" val="12873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4557F-B3F7-4B82-9CEF-A452640F1962}" type="datetimeFigureOut">
              <a:rPr lang="en-GB" smtClean="0"/>
              <a:t>29/09/2017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6F6153-80B6-4C29-ADE1-3A865970454B}" type="slidenum">
              <a:rPr lang="en-GB" smtClean="0"/>
              <a:t>‹#›</a:t>
            </a:fld>
            <a:endParaRPr lang="en-GB"/>
          </a:p>
        </p:txBody>
      </p:sp>
    </p:spTree>
    <p:extLst>
      <p:ext uri="{BB962C8B-B14F-4D97-AF65-F5344CB8AC3E}">
        <p14:creationId xmlns:p14="http://schemas.microsoft.com/office/powerpoint/2010/main" val="52170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4557F-B3F7-4B82-9CEF-A452640F1962}" type="datetimeFigureOut">
              <a:rPr lang="en-GB" smtClean="0"/>
              <a:t>29/09/2017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6F6153-80B6-4C29-ADE1-3A865970454B}" type="slidenum">
              <a:rPr lang="en-GB" smtClean="0"/>
              <a:t>‹#›</a:t>
            </a:fld>
            <a:endParaRPr lang="en-GB"/>
          </a:p>
        </p:txBody>
      </p:sp>
    </p:spTree>
    <p:extLst>
      <p:ext uri="{BB962C8B-B14F-4D97-AF65-F5344CB8AC3E}">
        <p14:creationId xmlns:p14="http://schemas.microsoft.com/office/powerpoint/2010/main" val="298532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4557F-B3F7-4B82-9CEF-A452640F1962}" type="datetimeFigureOut">
              <a:rPr lang="en-GB" smtClean="0"/>
              <a:t>29/09/2017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6F6153-80B6-4C29-ADE1-3A865970454B}" type="slidenum">
              <a:rPr lang="en-GB" smtClean="0"/>
              <a:t>‹#›</a:t>
            </a:fld>
            <a:endParaRPr lang="en-GB"/>
          </a:p>
        </p:txBody>
      </p:sp>
    </p:spTree>
    <p:extLst>
      <p:ext uri="{BB962C8B-B14F-4D97-AF65-F5344CB8AC3E}">
        <p14:creationId xmlns:p14="http://schemas.microsoft.com/office/powerpoint/2010/main" val="92438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4557F-B3F7-4B82-9CEF-A452640F1962}" type="datetimeFigureOut">
              <a:rPr lang="en-GB" smtClean="0"/>
              <a:t>29/09/2017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F6153-80B6-4C29-ADE1-3A865970454B}" type="slidenum">
              <a:rPr lang="en-GB" smtClean="0"/>
              <a:t>‹#›</a:t>
            </a:fld>
            <a:endParaRPr lang="en-GB"/>
          </a:p>
        </p:txBody>
      </p:sp>
    </p:spTree>
    <p:extLst>
      <p:ext uri="{BB962C8B-B14F-4D97-AF65-F5344CB8AC3E}">
        <p14:creationId xmlns:p14="http://schemas.microsoft.com/office/powerpoint/2010/main" val="1318011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notesSlide" Target="../notesSlides/notesSlide5.xml"/><Relationship Id="rId9" Type="http://schemas.openxmlformats.org/officeDocument/2006/relationships/image" Target="../media/image2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google.co.uk/imgres?q=golgi+apparatus&amp;um=1&amp;hl=en&amp;biw=531&amp;bih=532&amp;tbm=isch&amp;tbnid=XBjJOnRgYn6CPM:&amp;imgrefurl=http://www.sciencephoto.com/media/214898/enlarge&amp;docid=kdyOHeazysIysM&amp;imgurl=http://www.sciencephoto.com/image/214898/large/G4600114-Golgi_apparatus,_TEM-SPL.jpg&amp;w=530&amp;h=367&amp;ei=Q_RpUKSKNsqs0QWay4G4CQ&amp;zoom=1&amp;iact=rc&amp;dur=1&amp;sig=112964623004889063272&amp;page=3&amp;tbnh=149&amp;tbnw=216&amp;start=16&amp;ndsp=9&amp;ved=1t:429,r:5,s:16,i:208&amp;tx=93&amp;ty=82" TargetMode="External"/><Relationship Id="rId13"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3.jpeg"/><Relationship Id="rId12" Type="http://schemas.openxmlformats.org/officeDocument/2006/relationships/hyperlink" Target="http://www.google.co.uk/imgres?q=smooth+er&amp;um=1&amp;hl=en&amp;biw=531&amp;bih=532&amp;tbm=isch&amp;tbnid=YaORHpG1PJhckM:&amp;imgrefurl=http://wiki.pingry.org/u/ap-biology/index.php/Smooth_endoplasmic_Reticulum&amp;docid=UwQKHUYX3gHADM&amp;imgurl=http://wiki.pingry.org/u/ap-biology/images/8/8e/Smooth_er_em.gif&amp;w=424&amp;h=368&amp;ei=F_RpUND7BoeX1AX9iYCoAg&amp;zoom=1&amp;iact=hc&amp;vpx=27&amp;vpy=2&amp;dur=1105&amp;hovh=209&amp;hovw=241&amp;tx=162&amp;ty=77&amp;sig=112964623004889063272&amp;page=3&amp;tbnh=158&amp;tbnw=182&amp;start=16&amp;ndsp=10&amp;ved=1t:429,r:3,s:16,i:150" TargetMode="External"/><Relationship Id="rId2" Type="http://schemas.openxmlformats.org/officeDocument/2006/relationships/notesSlide" Target="../notesSlides/notesSlide1.xml"/><Relationship Id="rId16"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hyperlink" Target="http://www.google.co.uk/imgres?q=membrane+micrograph&amp;start=89&amp;um=1&amp;hl=en&amp;biw=1088&amp;bih=538&amp;tbm=isch&amp;tbnid=ECXhb2MFHcKOjM:&amp;imgrefurl=http://www.sciencephoto.com/media/214914/enlarge&amp;docid=JKbgSPPT7HfaSM&amp;imgurl=http://www.sciencephoto.com/image/214914/large/G4600130-Cell_Membrane-SPL.jpg&amp;w=530&amp;h=378&amp;ei=ifZpULGMLMq_0QWByoHIDw&amp;zoom=1&amp;iact=hc&amp;vpx=303&amp;vpy=144&amp;dur=852&amp;hovh=190&amp;hovw=266&amp;tx=83&amp;ty=66&amp;sig=112964623004889063272&amp;page=7&amp;tbnh=161&amp;tbnw=226&amp;ndsp=16&amp;ved=1t:429,r:12,s:89,i:44" TargetMode="Externa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8.jpeg"/><Relationship Id="rId10" Type="http://schemas.openxmlformats.org/officeDocument/2006/relationships/hyperlink" Target="http://www.google.co.uk/imgres?q=lysosome+micrograph&amp;um=1&amp;hl=en&amp;biw=1088&amp;bih=538&amp;tbm=isch&amp;tbnid=WFhGXhfxgLqITM:&amp;imgrefurl=http://missbakersbiologyclasswiki.wikispaces.com/5th+Period's+Cell&amp;docid=8hf6Rzn3fGZMwM&amp;imgurl=http://www.healthvalue.net/files/gaucher.gif&amp;w=600&amp;h=400&amp;ei=HPVpUJv9F5G20QWD84GgDw&amp;zoom=1&amp;iact=hc&amp;vpx=111&amp;vpy=144&amp;dur=2632&amp;hovh=183&amp;hovw=275&amp;tx=142&amp;ty=123&amp;sig=112964623004889063272&amp;page=4&amp;tbnh=155&amp;tbnw=220&amp;start=40&amp;ndsp=15&amp;ved=1t:429,r:10,s:40,i:261" TargetMode="External"/><Relationship Id="rId4" Type="http://schemas.openxmlformats.org/officeDocument/2006/relationships/hyperlink" Target="http://www.google.co.uk/imgres?q=chloroplast+micrograph&amp;um=1&amp;hl=en&amp;biw=1088&amp;bih=538&amp;tbm=isch&amp;tbnid=wcBMIE2qUHaRPM:&amp;imgrefurl=http://www.uic.edu/classes/bios/bios100/lecturesf04am/lect10.htm&amp;docid=epciiife_iCA4M&amp;imgurl=http://www.uic.edu/classes/bios/bios100/lecturesf04am/em-chloroplast1.gif&amp;w=239&amp;h=196&amp;ei=p_VpUKjPBsm80QX6-YGYCw&amp;zoom=1&amp;iact=hc&amp;vpx=229&amp;vpy=207&amp;dur=447&amp;hovh=156&amp;hovw=191&amp;tx=115&amp;ty=76&amp;sig=112964623004889063272&amp;page=1&amp;tbnh=144&amp;tbnw=176&amp;start=0&amp;ndsp=10&amp;ved=1t:429,r:1,s:0,i:85" TargetMode="External"/><Relationship Id="rId9" Type="http://schemas.openxmlformats.org/officeDocument/2006/relationships/image" Target="../media/image4.jpe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http://tbn0.google.com/images?q=tbn:DS26IWp_8QEtcM:http://hawaii.hawaii.edu/laurab/generalbotany/images/stomata.jpg" TargetMode="External"/><Relationship Id="rId3" Type="http://schemas.openxmlformats.org/officeDocument/2006/relationships/image" Target="http://www.vet.uga.edu/vpp/clerk/Holland/Fig2A.jpg" TargetMode="External"/><Relationship Id="rId7" Type="http://schemas.openxmlformats.org/officeDocument/2006/relationships/image" Target="http://www.covingtoninnovations.com/michael/blog/0707/070716-epithelium.jpg" TargetMode="External"/><Relationship Id="rId12"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hyperlink" Target="http://images.google.co.uk/imgres?imgurl=http://hawaii.hawaii.edu/laurab/generalbotany/images/stomata.jpg&amp;imgrefurl=http://hawaii.hawaii.edu/laurab/generalbotany/130syllabus.htm&amp;h=1049&amp;w=1024&amp;sz=751&amp;hl=en&amp;start=25&amp;um=1&amp;usg=__I88x9hJYU3cdX2sPlms0SSK_T80=&amp;tbnid=DS26IWp_8QEtcM:&amp;tbnh=150&amp;tbnw=146&amp;prev=/images?q%3Delectron%2Bmicrograph%2Bguard%2Bcell%26start%3D18%26ndsp%3D18%26um%3D1%26hl%3Den%26sa%3DN" TargetMode="External"/><Relationship Id="rId5" Type="http://schemas.openxmlformats.org/officeDocument/2006/relationships/image" Target="http://www.ivf.net/ivf/files/638.jpg" TargetMode="External"/><Relationship Id="rId15" Type="http://schemas.openxmlformats.org/officeDocument/2006/relationships/image" Target="http://quorumsensing.ifas.ufl.edu/HCS200/images/leghiz/rootha2.jpg" TargetMode="External"/><Relationship Id="rId10" Type="http://schemas.openxmlformats.org/officeDocument/2006/relationships/image" Target="http://www.sbs.utexas.edu/mauseth/weblab/webchap3par/web3.2-2.jpg" TargetMode="External"/><Relationship Id="rId4" Type="http://schemas.openxmlformats.org/officeDocument/2006/relationships/image" Target="../media/image14.jpeg"/><Relationship Id="rId9" Type="http://schemas.openxmlformats.org/officeDocument/2006/relationships/image" Target="../media/image17.jpeg"/><Relationship Id="rId1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slideLayout" Target="../slideLayouts/slideLayout2.xml"/><Relationship Id="rId7" Type="http://schemas.openxmlformats.org/officeDocument/2006/relationships/image" Target="../media/image22.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1350" y="2958751"/>
            <a:ext cx="5829300" cy="1102519"/>
          </a:xfrm>
        </p:spPr>
        <p:txBody>
          <a:bodyPr>
            <a:normAutofit/>
          </a:bodyPr>
          <a:lstStyle/>
          <a:p>
            <a:r>
              <a:rPr lang="en-GB" sz="3000" dirty="0"/>
              <a:t>Block 1B – Cell division, cell diversity and cellular organisation 2.1.6</a:t>
            </a:r>
          </a:p>
        </p:txBody>
      </p:sp>
      <p:sp>
        <p:nvSpPr>
          <p:cNvPr id="3" name="Subtitle 2"/>
          <p:cNvSpPr>
            <a:spLocks noGrp="1"/>
          </p:cNvSpPr>
          <p:nvPr>
            <p:ph type="subTitle" idx="1"/>
          </p:nvPr>
        </p:nvSpPr>
        <p:spPr>
          <a:xfrm>
            <a:off x="3695700" y="4185084"/>
            <a:ext cx="4800600" cy="1314450"/>
          </a:xfrm>
        </p:spPr>
        <p:txBody>
          <a:bodyPr/>
          <a:lstStyle/>
          <a:p>
            <a:r>
              <a:rPr lang="en-GB" dirty="0" smtClean="0"/>
              <a:t>Differentiation</a:t>
            </a:r>
            <a:endParaRPr lang="en-GB" dirty="0"/>
          </a:p>
        </p:txBody>
      </p:sp>
      <p:sp>
        <p:nvSpPr>
          <p:cNvPr id="4" name="TextBox 3"/>
          <p:cNvSpPr txBox="1"/>
          <p:nvPr/>
        </p:nvSpPr>
        <p:spPr>
          <a:xfrm>
            <a:off x="3503712" y="2304021"/>
            <a:ext cx="5184576" cy="646331"/>
          </a:xfrm>
          <a:prstGeom prst="rect">
            <a:avLst/>
          </a:prstGeom>
          <a:noFill/>
        </p:spPr>
        <p:txBody>
          <a:bodyPr wrap="square" rtlCol="0">
            <a:spAutoFit/>
          </a:bodyPr>
          <a:lstStyle/>
          <a:p>
            <a:pPr algn="ctr"/>
            <a:r>
              <a:rPr lang="en-GB" sz="3600" dirty="0"/>
              <a:t>Foundations in Biology</a:t>
            </a:r>
          </a:p>
        </p:txBody>
      </p:sp>
    </p:spTree>
    <p:extLst>
      <p:ext uri="{BB962C8B-B14F-4D97-AF65-F5344CB8AC3E}">
        <p14:creationId xmlns:p14="http://schemas.microsoft.com/office/powerpoint/2010/main" val="1504867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82" name="Rectangle 2"/>
          <p:cNvSpPr>
            <a:spLocks noGrp="1" noChangeArrowheads="1"/>
          </p:cNvSpPr>
          <p:nvPr>
            <p:ph type="title"/>
          </p:nvPr>
        </p:nvSpPr>
        <p:spPr>
          <a:xfrm>
            <a:off x="1981200" y="-243408"/>
            <a:ext cx="8229600" cy="1143000"/>
          </a:xfrm>
        </p:spPr>
        <p:txBody>
          <a:bodyPr/>
          <a:lstStyle/>
          <a:p>
            <a:r>
              <a:rPr lang="en-GB" dirty="0"/>
              <a:t>Plant structure</a:t>
            </a:r>
          </a:p>
        </p:txBody>
      </p:sp>
      <p:pic>
        <p:nvPicPr>
          <p:cNvPr id="2068493" name="Picture 13"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9971089" y="6167439"/>
            <a:ext cx="630237" cy="574675"/>
          </a:xfrm>
          <a:prstGeom prst="rect">
            <a:avLst/>
          </a:prstGeom>
          <a:noFill/>
        </p:spPr>
      </p:pic>
      <p:pic>
        <p:nvPicPr>
          <p:cNvPr id="2068495" name="Picture 15" descr="flash_icon"/>
          <p:cNvPicPr>
            <a:picLocks noChangeAspect="1" noChangeArrowheads="1"/>
          </p:cNvPicPr>
          <p:nvPr/>
        </p:nvPicPr>
        <p:blipFill>
          <a:blip r:embed="rId6" cstate="print"/>
          <a:srcRect/>
          <a:stretch>
            <a:fillRect/>
          </a:stretch>
        </p:blipFill>
        <p:spPr bwMode="auto">
          <a:xfrm>
            <a:off x="8975726" y="115888"/>
            <a:ext cx="385763" cy="431800"/>
          </a:xfrm>
          <a:prstGeom prst="rect">
            <a:avLst/>
          </a:prstGeom>
          <a:noFill/>
        </p:spPr>
      </p:pic>
      <p:pic>
        <p:nvPicPr>
          <p:cNvPr id="2068496" name="Picture 16" descr="notes_icon"/>
          <p:cNvPicPr>
            <a:picLocks noChangeAspect="1" noChangeArrowheads="1"/>
          </p:cNvPicPr>
          <p:nvPr/>
        </p:nvPicPr>
        <p:blipFill>
          <a:blip r:embed="rId7" cstate="print"/>
          <a:srcRect/>
          <a:stretch>
            <a:fillRect/>
          </a:stretch>
        </p:blipFill>
        <p:spPr bwMode="auto">
          <a:xfrm>
            <a:off x="8497888" y="150813"/>
            <a:ext cx="442912" cy="387350"/>
          </a:xfrm>
          <a:prstGeom prst="rect">
            <a:avLst/>
          </a:prstGeom>
          <a:noFill/>
        </p:spPr>
      </p:pic>
      <p:grpSp>
        <p:nvGrpSpPr>
          <p:cNvPr id="2" name="Group 22"/>
          <p:cNvGrpSpPr>
            <a:grpSpLocks/>
          </p:cNvGrpSpPr>
          <p:nvPr/>
        </p:nvGrpSpPr>
        <p:grpSpPr bwMode="auto">
          <a:xfrm>
            <a:off x="1736725" y="800100"/>
            <a:ext cx="8699500" cy="5308600"/>
            <a:chOff x="134" y="504"/>
            <a:chExt cx="5480" cy="3344"/>
          </a:xfrm>
        </p:grpSpPr>
        <p:pic>
          <p:nvPicPr>
            <p:cNvPr id="2068500" name="S7_9_cr_zoom_plants.swf" descr="7_9_cr_zoom_plants"/>
            <p:cNvPicPr>
              <a:picLocks noChangeAspect="1" noChangeArrowheads="1"/>
            </p:cNvPicPr>
            <p:nvPr/>
          </p:nvPicPr>
          <p:blipFill>
            <a:blip r:embed="rId8"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2054"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9"/>
                <a:srcRect/>
                <a:stretch>
                  <a:fillRect/>
                </a:stretch>
              </p:blipFill>
              <p:spPr bwMode="auto">
                <a:xfrm>
                  <a:off x="1736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513782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a:t>
            </a:r>
            <a:endParaRPr lang="en-GB" dirty="0"/>
          </a:p>
        </p:txBody>
      </p:sp>
      <p:sp>
        <p:nvSpPr>
          <p:cNvPr id="3" name="Content Placeholder 2"/>
          <p:cNvSpPr>
            <a:spLocks noGrp="1"/>
          </p:cNvSpPr>
          <p:nvPr>
            <p:ph idx="1"/>
          </p:nvPr>
        </p:nvSpPr>
        <p:spPr/>
        <p:txBody>
          <a:bodyPr/>
          <a:lstStyle/>
          <a:p>
            <a:r>
              <a:rPr lang="en-GB" dirty="0" smtClean="0"/>
              <a:t>Complete exam questions </a:t>
            </a:r>
            <a:endParaRPr lang="en-GB" dirty="0"/>
          </a:p>
        </p:txBody>
      </p:sp>
    </p:spTree>
    <p:extLst>
      <p:ext uri="{BB962C8B-B14F-4D97-AF65-F5344CB8AC3E}">
        <p14:creationId xmlns:p14="http://schemas.microsoft.com/office/powerpoint/2010/main" val="2715602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1524001" y="1"/>
            <a:ext cx="8316415" cy="6474059"/>
          </a:xfrm>
          <a:prstGeom prst="rect">
            <a:avLst/>
          </a:prstGeom>
          <a:noFill/>
          <a:ln w="9525">
            <a:noFill/>
            <a:miter lim="800000"/>
            <a:headEnd/>
            <a:tailEnd/>
          </a:ln>
        </p:spPr>
      </p:pic>
      <p:pic>
        <p:nvPicPr>
          <p:cNvPr id="46083" name="Picture 3"/>
          <p:cNvPicPr>
            <a:picLocks noChangeAspect="1" noChangeArrowheads="1"/>
          </p:cNvPicPr>
          <p:nvPr/>
        </p:nvPicPr>
        <p:blipFill>
          <a:blip r:embed="rId3" cstate="print"/>
          <a:srcRect/>
          <a:stretch>
            <a:fillRect/>
          </a:stretch>
        </p:blipFill>
        <p:spPr bwMode="auto">
          <a:xfrm>
            <a:off x="2351584" y="6453336"/>
            <a:ext cx="7056784" cy="762000"/>
          </a:xfrm>
          <a:prstGeom prst="rect">
            <a:avLst/>
          </a:prstGeom>
          <a:noFill/>
          <a:ln w="9525">
            <a:noFill/>
            <a:miter lim="800000"/>
            <a:headEnd/>
            <a:tailEnd/>
          </a:ln>
        </p:spPr>
      </p:pic>
    </p:spTree>
    <p:extLst>
      <p:ext uri="{BB962C8B-B14F-4D97-AF65-F5344CB8AC3E}">
        <p14:creationId xmlns:p14="http://schemas.microsoft.com/office/powerpoint/2010/main" val="1752684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1524000" y="764704"/>
            <a:ext cx="9410700" cy="5328592"/>
          </a:xfrm>
          <a:prstGeom prst="rect">
            <a:avLst/>
          </a:prstGeom>
          <a:noFill/>
          <a:ln w="9525">
            <a:noFill/>
            <a:miter lim="800000"/>
            <a:headEnd/>
            <a:tailEnd/>
          </a:ln>
        </p:spPr>
      </p:pic>
      <p:sp>
        <p:nvSpPr>
          <p:cNvPr id="3" name="TextBox 2"/>
          <p:cNvSpPr txBox="1"/>
          <p:nvPr/>
        </p:nvSpPr>
        <p:spPr>
          <a:xfrm>
            <a:off x="9264353" y="188640"/>
            <a:ext cx="1011815" cy="369332"/>
          </a:xfrm>
          <a:prstGeom prst="rect">
            <a:avLst/>
          </a:prstGeom>
          <a:noFill/>
        </p:spPr>
        <p:txBody>
          <a:bodyPr wrap="none" rtlCol="0">
            <a:spAutoFit/>
          </a:bodyPr>
          <a:lstStyle/>
          <a:p>
            <a:r>
              <a:rPr lang="en-GB" dirty="0">
                <a:solidFill>
                  <a:prstClr val="black"/>
                </a:solidFill>
              </a:rPr>
              <a:t>Jan 2010</a:t>
            </a:r>
          </a:p>
        </p:txBody>
      </p:sp>
    </p:spTree>
    <p:extLst>
      <p:ext uri="{BB962C8B-B14F-4D97-AF65-F5344CB8AC3E}">
        <p14:creationId xmlns:p14="http://schemas.microsoft.com/office/powerpoint/2010/main" val="1756871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 – exam questions</a:t>
            </a:r>
            <a:endParaRPr lang="en-GB" dirty="0"/>
          </a:p>
        </p:txBody>
      </p:sp>
      <p:sp>
        <p:nvSpPr>
          <p:cNvPr id="3" name="Content Placeholder 2"/>
          <p:cNvSpPr>
            <a:spLocks noGrp="1"/>
          </p:cNvSpPr>
          <p:nvPr>
            <p:ph idx="1"/>
          </p:nvPr>
        </p:nvSpPr>
        <p:spPr/>
        <p:txBody>
          <a:bodyPr>
            <a:normAutofit/>
          </a:bodyPr>
          <a:lstStyle/>
          <a:p>
            <a:r>
              <a:rPr lang="en-GB" dirty="0" smtClean="0"/>
              <a:t>Write down 2 examples of organ systems and how the organs that work together in them.</a:t>
            </a:r>
            <a:endParaRPr lang="en-GB" dirty="0"/>
          </a:p>
          <a:p>
            <a:r>
              <a:rPr lang="en-GB" dirty="0" smtClean="0"/>
              <a:t>Using the digestive system as an example, explain the relationship between organs in an organ system. (6 marks)</a:t>
            </a:r>
          </a:p>
          <a:p>
            <a:r>
              <a:rPr lang="en-GB" dirty="0" smtClean="0"/>
              <a:t>Digestive system is a group of organs working together to carry out a function (1). The pancreas produces digestive enzymes (1) the stomach contains acid for digesting food (1) the liver produces bile to aid digestion of fats (1) the small intestine digests and absorbs soluble food (1) and large intestine absorbs water from undigested food producing faeces (1)</a:t>
            </a:r>
            <a:endParaRPr lang="en-GB" dirty="0"/>
          </a:p>
        </p:txBody>
      </p:sp>
    </p:spTree>
    <p:extLst>
      <p:ext uri="{BB962C8B-B14F-4D97-AF65-F5344CB8AC3E}">
        <p14:creationId xmlns:p14="http://schemas.microsoft.com/office/powerpoint/2010/main" val="2323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Organelle Quiz</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341438"/>
            <a:ext cx="14398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rg_hi" descr="http://t0.gstatic.com/images?q=tbn:ANd9GcQFC30oy8M2dxaP7T6xmXkf80NZOaIfe8dGdwe9h333_SbckrJqw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3975" y="1268414"/>
            <a:ext cx="1817688"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rg_hi" descr="http://t1.gstatic.com/images?q=tbn:ANd9GcRLQDf5IN2RZG9Dy1-HOem3F71dp1zZPzlwyo--KC0zYLsFuxiS4Q">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0101" y="1268414"/>
            <a:ext cx="20161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http://t1.gstatic.com/images?q=tbn:ANd9GcQ6Lj4eliuU_f0l9tOCNOmu811XrFkaf-zugxnHTL4V7p_gebb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6588" y="1268414"/>
            <a:ext cx="17272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rg_hi" descr="http://t2.gstatic.com/images?q=tbn:ANd9GcRCboZzAVa6IQlbeTh0tNPZSS65oSVwkrhPNU6UYaauv3l_xT2i">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7850" y="3213100"/>
            <a:ext cx="153035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rg_hi" descr="http://t1.gstatic.com/images?q=tbn:ANd9GcSSuOLl9Dn5k4gxNmCUZ3PFnd8GgYAoCXvpcAnKJw20VU6YKSnJhQ">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63976" y="2924175"/>
            <a:ext cx="2087563"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mitochondriae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2924175"/>
            <a:ext cx="19446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http://z.about.com/d/biology/1/0/L/1/rougher.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6589" y="2924176"/>
            <a:ext cx="1800225"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Box 11"/>
          <p:cNvSpPr txBox="1">
            <a:spLocks noChangeArrowheads="1"/>
          </p:cNvSpPr>
          <p:nvPr/>
        </p:nvSpPr>
        <p:spPr bwMode="auto">
          <a:xfrm>
            <a:off x="1919288" y="1341439"/>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b="1">
                <a:solidFill>
                  <a:schemeClr val="bg1"/>
                </a:solidFill>
              </a:rPr>
              <a:t>A</a:t>
            </a:r>
          </a:p>
        </p:txBody>
      </p:sp>
      <p:sp>
        <p:nvSpPr>
          <p:cNvPr id="24588" name="TextBox 12"/>
          <p:cNvSpPr txBox="1">
            <a:spLocks noChangeArrowheads="1"/>
          </p:cNvSpPr>
          <p:nvPr/>
        </p:nvSpPr>
        <p:spPr bwMode="auto">
          <a:xfrm>
            <a:off x="5159375" y="1196976"/>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b="1">
                <a:solidFill>
                  <a:schemeClr val="bg1"/>
                </a:solidFill>
              </a:rPr>
              <a:t>B</a:t>
            </a:r>
          </a:p>
        </p:txBody>
      </p:sp>
      <p:sp>
        <p:nvSpPr>
          <p:cNvPr id="24589" name="TextBox 13"/>
          <p:cNvSpPr txBox="1">
            <a:spLocks noChangeArrowheads="1"/>
          </p:cNvSpPr>
          <p:nvPr/>
        </p:nvSpPr>
        <p:spPr bwMode="auto">
          <a:xfrm>
            <a:off x="7464425" y="1341439"/>
            <a:ext cx="357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b="1">
                <a:solidFill>
                  <a:schemeClr val="bg1"/>
                </a:solidFill>
              </a:rPr>
              <a:t>C</a:t>
            </a:r>
          </a:p>
        </p:txBody>
      </p:sp>
      <p:sp>
        <p:nvSpPr>
          <p:cNvPr id="24590" name="TextBox 14"/>
          <p:cNvSpPr txBox="1">
            <a:spLocks noChangeArrowheads="1"/>
          </p:cNvSpPr>
          <p:nvPr/>
        </p:nvSpPr>
        <p:spPr bwMode="auto">
          <a:xfrm>
            <a:off x="9551988" y="1268414"/>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b="1">
                <a:solidFill>
                  <a:schemeClr val="bg1"/>
                </a:solidFill>
              </a:rPr>
              <a:t>D</a:t>
            </a:r>
          </a:p>
        </p:txBody>
      </p:sp>
      <p:sp>
        <p:nvSpPr>
          <p:cNvPr id="24591" name="TextBox 15"/>
          <p:cNvSpPr txBox="1">
            <a:spLocks noChangeArrowheads="1"/>
          </p:cNvSpPr>
          <p:nvPr/>
        </p:nvSpPr>
        <p:spPr bwMode="auto">
          <a:xfrm>
            <a:off x="2351088" y="4092576"/>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b="1">
                <a:solidFill>
                  <a:schemeClr val="bg1"/>
                </a:solidFill>
              </a:rPr>
              <a:t>E</a:t>
            </a:r>
          </a:p>
        </p:txBody>
      </p:sp>
      <p:sp>
        <p:nvSpPr>
          <p:cNvPr id="24592" name="TextBox 16"/>
          <p:cNvSpPr txBox="1">
            <a:spLocks noChangeArrowheads="1"/>
          </p:cNvSpPr>
          <p:nvPr/>
        </p:nvSpPr>
        <p:spPr bwMode="auto">
          <a:xfrm>
            <a:off x="5519738" y="2997201"/>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b="1"/>
              <a:t>F</a:t>
            </a:r>
          </a:p>
        </p:txBody>
      </p:sp>
      <p:sp>
        <p:nvSpPr>
          <p:cNvPr id="24593" name="TextBox 17"/>
          <p:cNvSpPr txBox="1">
            <a:spLocks noChangeArrowheads="1"/>
          </p:cNvSpPr>
          <p:nvPr/>
        </p:nvSpPr>
        <p:spPr bwMode="auto">
          <a:xfrm>
            <a:off x="7535863" y="4508501"/>
            <a:ext cx="423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b="1"/>
              <a:t>G</a:t>
            </a:r>
          </a:p>
        </p:txBody>
      </p:sp>
      <p:sp>
        <p:nvSpPr>
          <p:cNvPr id="24594" name="TextBox 18"/>
          <p:cNvSpPr txBox="1">
            <a:spLocks noChangeArrowheads="1"/>
          </p:cNvSpPr>
          <p:nvPr/>
        </p:nvSpPr>
        <p:spPr bwMode="auto">
          <a:xfrm>
            <a:off x="8183563" y="2852739"/>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b="1"/>
              <a:t>H</a:t>
            </a:r>
          </a:p>
        </p:txBody>
      </p:sp>
      <p:pic>
        <p:nvPicPr>
          <p:cNvPr id="24595" name="Picture 2" descr="http://www.google.co.uk/url?sa=i&amp;source=images&amp;cd=&amp;docid=Y1u0t4pzLYlxFM&amp;tbnid=-ESIrniBiTeAXM:&amp;ved=0CAUQjBwwAA&amp;url=http%3A%2F%2Fwww.nexusresearchgroup.com%2Fimages%2Femphotos%2Fxylwood.jpg&amp;ei=b_kIUo_oK6G50QX-3YHwDg&amp;psig=AFQjCNEjlG7MLfLCgBaQ8tmKZXZndBdEig&amp;ust=137640625575853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51000" y="4740276"/>
            <a:ext cx="269875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238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a:t>
            </a:r>
            <a:endParaRPr lang="en-GB" dirty="0"/>
          </a:p>
        </p:txBody>
      </p:sp>
      <p:pic>
        <p:nvPicPr>
          <p:cNvPr id="6" name="Picture 5"/>
          <p:cNvPicPr>
            <a:picLocks noChangeAspect="1"/>
          </p:cNvPicPr>
          <p:nvPr/>
        </p:nvPicPr>
        <p:blipFill>
          <a:blip r:embed="rId2"/>
          <a:stretch>
            <a:fillRect/>
          </a:stretch>
        </p:blipFill>
        <p:spPr>
          <a:xfrm>
            <a:off x="433131" y="1955812"/>
            <a:ext cx="10501032" cy="3250335"/>
          </a:xfrm>
          <a:prstGeom prst="rect">
            <a:avLst/>
          </a:prstGeom>
        </p:spPr>
      </p:pic>
    </p:spTree>
    <p:extLst>
      <p:ext uri="{BB962C8B-B14F-4D97-AF65-F5344CB8AC3E}">
        <p14:creationId xmlns:p14="http://schemas.microsoft.com/office/powerpoint/2010/main" val="3037373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GB" altLang="en-US" smtClean="0"/>
              <a:t>Lesson 7 - Differentiation</a:t>
            </a:r>
          </a:p>
        </p:txBody>
      </p:sp>
      <p:sp>
        <p:nvSpPr>
          <p:cNvPr id="5123" name="Text Placeholder 4"/>
          <p:cNvSpPr>
            <a:spLocks noGrp="1"/>
          </p:cNvSpPr>
          <p:nvPr>
            <p:ph type="body" idx="1"/>
          </p:nvPr>
        </p:nvSpPr>
        <p:spPr/>
        <p:txBody>
          <a:bodyPr/>
          <a:lstStyle/>
          <a:p>
            <a:pPr eaLnBrk="1" hangingPunct="1"/>
            <a:r>
              <a:rPr lang="en-GB" altLang="en-US" smtClean="0"/>
              <a:t>Learning Objectives</a:t>
            </a:r>
          </a:p>
        </p:txBody>
      </p:sp>
      <p:sp>
        <p:nvSpPr>
          <p:cNvPr id="3" name="Content Placeholder 2"/>
          <p:cNvSpPr>
            <a:spLocks noGrp="1"/>
          </p:cNvSpPr>
          <p:nvPr>
            <p:ph sz="half" idx="2"/>
          </p:nvPr>
        </p:nvSpPr>
        <p:spPr>
          <a:xfrm>
            <a:off x="6421723" y="2505075"/>
            <a:ext cx="5157787" cy="3684588"/>
          </a:xfrm>
        </p:spPr>
        <p:txBody>
          <a:bodyPr rtlCol="0">
            <a:normAutofit fontScale="92500" lnSpcReduction="10000"/>
          </a:bodyPr>
          <a:lstStyle/>
          <a:p>
            <a:pPr>
              <a:defRPr/>
            </a:pPr>
            <a:r>
              <a:rPr lang="en-GB" dirty="0" smtClean="0"/>
              <a:t>define the term differentiation, with reference to erythrocytes, neutrophils  </a:t>
            </a:r>
            <a:r>
              <a:rPr lang="en-GB" dirty="0" smtClean="0"/>
              <a:t>(see spec) Grade </a:t>
            </a:r>
            <a:r>
              <a:rPr lang="en-GB" dirty="0" smtClean="0"/>
              <a:t>D-E</a:t>
            </a:r>
          </a:p>
          <a:p>
            <a:pPr>
              <a:defRPr/>
            </a:pPr>
            <a:r>
              <a:rPr lang="en-GB" dirty="0" smtClean="0"/>
              <a:t>describe and explain, how cells of multicellular organisms are specialised for particular functions Grade A-B</a:t>
            </a:r>
          </a:p>
          <a:p>
            <a:pPr>
              <a:defRPr/>
            </a:pPr>
            <a:r>
              <a:rPr lang="en-GB" dirty="0" smtClean="0"/>
              <a:t>explain the meaning of the terms tissue, organ and organ system Grade C</a:t>
            </a:r>
          </a:p>
        </p:txBody>
      </p:sp>
      <p:sp>
        <p:nvSpPr>
          <p:cNvPr id="5125" name="Text Placeholder 5"/>
          <p:cNvSpPr>
            <a:spLocks noGrp="1"/>
          </p:cNvSpPr>
          <p:nvPr>
            <p:ph type="body" sz="quarter" idx="3"/>
          </p:nvPr>
        </p:nvSpPr>
        <p:spPr>
          <a:xfrm>
            <a:off x="6172200" y="1571981"/>
            <a:ext cx="5183188" cy="823912"/>
          </a:xfrm>
        </p:spPr>
        <p:txBody>
          <a:bodyPr/>
          <a:lstStyle/>
          <a:p>
            <a:pPr eaLnBrk="1" hangingPunct="1"/>
            <a:r>
              <a:rPr lang="en-GB" altLang="en-US" smtClean="0"/>
              <a:t>Success Criteria</a:t>
            </a:r>
          </a:p>
        </p:txBody>
      </p:sp>
      <p:sp>
        <p:nvSpPr>
          <p:cNvPr id="2" name="Content Placeholder 1"/>
          <p:cNvSpPr>
            <a:spLocks noGrp="1"/>
          </p:cNvSpPr>
          <p:nvPr>
            <p:ph sz="quarter" idx="4"/>
          </p:nvPr>
        </p:nvSpPr>
        <p:spPr>
          <a:xfrm>
            <a:off x="827087" y="2614256"/>
            <a:ext cx="5183188" cy="3684588"/>
          </a:xfrm>
        </p:spPr>
        <p:txBody>
          <a:bodyPr/>
          <a:lstStyle/>
          <a:p>
            <a:r>
              <a:rPr lang="en-GB" dirty="0" smtClean="0"/>
              <a:t>How multicellular organisms are specialised for particular functions</a:t>
            </a:r>
            <a:endParaRPr lang="en-GB" dirty="0"/>
          </a:p>
        </p:txBody>
      </p:sp>
    </p:spTree>
    <p:extLst>
      <p:ext uri="{BB962C8B-B14F-4D97-AF65-F5344CB8AC3E}">
        <p14:creationId xmlns:p14="http://schemas.microsoft.com/office/powerpoint/2010/main" val="1996418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6"/>
            <a:ext cx="10515600" cy="699400"/>
          </a:xfrm>
        </p:spPr>
        <p:txBody>
          <a:bodyPr/>
          <a:lstStyle/>
          <a:p>
            <a:r>
              <a:rPr lang="en-GB" dirty="0" smtClean="0"/>
              <a:t>Differentiation</a:t>
            </a:r>
            <a:endParaRPr lang="en-GB" dirty="0"/>
          </a:p>
        </p:txBody>
      </p:sp>
      <p:sp>
        <p:nvSpPr>
          <p:cNvPr id="8" name="Content Placeholder 7"/>
          <p:cNvSpPr>
            <a:spLocks noGrp="1"/>
          </p:cNvSpPr>
          <p:nvPr>
            <p:ph idx="1"/>
          </p:nvPr>
        </p:nvSpPr>
        <p:spPr>
          <a:xfrm>
            <a:off x="838200" y="1064526"/>
            <a:ext cx="10515600" cy="5793474"/>
          </a:xfrm>
        </p:spPr>
        <p:txBody>
          <a:bodyPr>
            <a:normAutofit fontScale="92500" lnSpcReduction="10000"/>
          </a:bodyPr>
          <a:lstStyle/>
          <a:p>
            <a:pPr marL="0" indent="0">
              <a:buNone/>
            </a:pPr>
            <a:r>
              <a:rPr lang="en-GB" dirty="0" smtClean="0"/>
              <a:t>Multicellular organisms have a small SA/V ratio so they need specialised cells to carry out functions.</a:t>
            </a:r>
          </a:p>
          <a:p>
            <a:pPr marL="0" indent="0">
              <a:buNone/>
            </a:pPr>
            <a:r>
              <a:rPr lang="en-GB" u="sng" dirty="0" smtClean="0"/>
              <a:t>Differentiation in animal cells</a:t>
            </a:r>
          </a:p>
          <a:p>
            <a:pPr marL="0" indent="0">
              <a:buNone/>
            </a:pPr>
            <a:r>
              <a:rPr lang="en-GB" dirty="0" smtClean="0"/>
              <a:t>A zygote is not specialised, all of its genes in its genome are able to be expressed. It can divide by mitosis. It is called a stem cell. </a:t>
            </a:r>
          </a:p>
          <a:p>
            <a:pPr marL="0" indent="0">
              <a:buNone/>
            </a:pPr>
            <a:r>
              <a:rPr lang="en-GB" dirty="0" smtClean="0"/>
              <a:t>This embryonic cell differentiates as certain genes are switched off and others are expressed. This means that the shape, contents and proportion of organelles within it may change.</a:t>
            </a:r>
          </a:p>
          <a:p>
            <a:pPr marL="0" indent="0">
              <a:buNone/>
            </a:pPr>
            <a:r>
              <a:rPr lang="en-GB" u="sng" dirty="0" smtClean="0"/>
              <a:t>Differentiation in plant cells</a:t>
            </a:r>
          </a:p>
          <a:p>
            <a:pPr marL="0" indent="0">
              <a:buNone/>
            </a:pPr>
            <a:r>
              <a:rPr lang="en-GB" dirty="0" smtClean="0"/>
              <a:t>Meristematic cells contain stem cells. It is found at the roots and shoot tips, and in the cambium of vascular bundles. These cells have thin walls, no chloroplasts or a large vacuole. They can divide by mitosis and differentiate into other types of cells</a:t>
            </a:r>
          </a:p>
          <a:p>
            <a:pPr marL="0" indent="0">
              <a:buNone/>
            </a:pPr>
            <a:r>
              <a:rPr lang="en-GB" dirty="0" smtClean="0"/>
              <a:t>Specialised cells </a:t>
            </a:r>
            <a:r>
              <a:rPr lang="en-GB" dirty="0">
                <a:solidFill>
                  <a:prstClr val="black"/>
                </a:solidFill>
              </a:rPr>
              <a:t>are grouped into </a:t>
            </a:r>
            <a:r>
              <a:rPr lang="en-GB" dirty="0" smtClean="0">
                <a:solidFill>
                  <a:srgbClr val="10BC45"/>
                </a:solidFill>
              </a:rPr>
              <a:t>tissues</a:t>
            </a:r>
            <a:r>
              <a:rPr lang="en-GB" dirty="0">
                <a:solidFill>
                  <a:prstClr val="black"/>
                </a:solidFill>
              </a:rPr>
              <a:t>, which combine to make </a:t>
            </a:r>
            <a:r>
              <a:rPr lang="en-GB" dirty="0" smtClean="0">
                <a:solidFill>
                  <a:srgbClr val="10BC45"/>
                </a:solidFill>
              </a:rPr>
              <a:t>organs</a:t>
            </a:r>
            <a:r>
              <a:rPr lang="en-GB" dirty="0">
                <a:solidFill>
                  <a:prstClr val="black"/>
                </a:solidFill>
              </a:rPr>
              <a:t> and </a:t>
            </a:r>
            <a:r>
              <a:rPr lang="en-GB" dirty="0" smtClean="0">
                <a:solidFill>
                  <a:srgbClr val="10BC45"/>
                </a:solidFill>
              </a:rPr>
              <a:t>organ systems</a:t>
            </a:r>
            <a:r>
              <a:rPr lang="en-GB" dirty="0">
                <a:solidFill>
                  <a:prstClr val="black"/>
                </a:solidFill>
              </a:rPr>
              <a:t>.</a:t>
            </a:r>
          </a:p>
          <a:p>
            <a:pPr marL="0" indent="0">
              <a:buNone/>
            </a:pPr>
            <a:endParaRPr lang="en-GB" dirty="0"/>
          </a:p>
        </p:txBody>
      </p:sp>
    </p:spTree>
    <p:extLst>
      <p:ext uri="{BB962C8B-B14F-4D97-AF65-F5344CB8AC3E}">
        <p14:creationId xmlns:p14="http://schemas.microsoft.com/office/powerpoint/2010/main" val="235115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360" name="Picture 24" descr="cycle w rest phase"/>
          <p:cNvPicPr>
            <a:picLocks noChangeAspect="1" noChangeArrowheads="1"/>
          </p:cNvPicPr>
          <p:nvPr/>
        </p:nvPicPr>
        <p:blipFill>
          <a:blip r:embed="rId3" cstate="print"/>
          <a:srcRect/>
          <a:stretch>
            <a:fillRect/>
          </a:stretch>
        </p:blipFill>
        <p:spPr bwMode="auto">
          <a:xfrm>
            <a:off x="5013325" y="1498600"/>
            <a:ext cx="5238750" cy="3810000"/>
          </a:xfrm>
          <a:prstGeom prst="rect">
            <a:avLst/>
          </a:prstGeom>
          <a:noFill/>
        </p:spPr>
      </p:pic>
      <p:sp>
        <p:nvSpPr>
          <p:cNvPr id="2062341" name="Rectangle 5"/>
          <p:cNvSpPr>
            <a:spLocks noGrp="1" noChangeArrowheads="1"/>
          </p:cNvSpPr>
          <p:nvPr>
            <p:ph type="title"/>
          </p:nvPr>
        </p:nvSpPr>
        <p:spPr>
          <a:xfrm>
            <a:off x="633413" y="-34924"/>
            <a:ext cx="10972800" cy="1143000"/>
          </a:xfrm>
        </p:spPr>
        <p:txBody>
          <a:bodyPr/>
          <a:lstStyle/>
          <a:p>
            <a:r>
              <a:rPr lang="en-GB" dirty="0"/>
              <a:t>Rest phase</a:t>
            </a:r>
          </a:p>
        </p:txBody>
      </p:sp>
      <p:sp>
        <p:nvSpPr>
          <p:cNvPr id="2062345" name="Text Box 9"/>
          <p:cNvSpPr txBox="1">
            <a:spLocks noChangeArrowheads="1"/>
          </p:cNvSpPr>
          <p:nvPr/>
        </p:nvSpPr>
        <p:spPr bwMode="auto">
          <a:xfrm>
            <a:off x="2081213" y="1022500"/>
            <a:ext cx="8166100" cy="830997"/>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sz="2400" dirty="0">
                <a:solidFill>
                  <a:prstClr val="black"/>
                </a:solidFill>
              </a:rPr>
              <a:t>Cells often stop dividing once they are fully differentiated, so where do they fit into the cell cycle?</a:t>
            </a:r>
          </a:p>
        </p:txBody>
      </p:sp>
      <p:sp>
        <p:nvSpPr>
          <p:cNvPr id="2062346" name="Text Box 10"/>
          <p:cNvSpPr txBox="1">
            <a:spLocks noChangeArrowheads="1"/>
          </p:cNvSpPr>
          <p:nvPr/>
        </p:nvSpPr>
        <p:spPr bwMode="auto">
          <a:xfrm>
            <a:off x="2081213" y="1892301"/>
            <a:ext cx="4133850" cy="1200329"/>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sz="2400" dirty="0">
                <a:solidFill>
                  <a:prstClr val="black"/>
                </a:solidFill>
              </a:rPr>
              <a:t>Specialized cells move from G1 into a resting phase known as </a:t>
            </a:r>
            <a:r>
              <a:rPr lang="en-GB" sz="2400" dirty="0">
                <a:solidFill>
                  <a:srgbClr val="10BC45"/>
                </a:solidFill>
              </a:rPr>
              <a:t>G0</a:t>
            </a:r>
            <a:r>
              <a:rPr lang="en-GB" sz="2400" dirty="0">
                <a:solidFill>
                  <a:prstClr val="black"/>
                </a:solidFill>
              </a:rPr>
              <a:t>.</a:t>
            </a:r>
          </a:p>
        </p:txBody>
      </p:sp>
      <p:sp>
        <p:nvSpPr>
          <p:cNvPr id="2062351" name="Text Box 15"/>
          <p:cNvSpPr txBox="1">
            <a:spLocks noChangeArrowheads="1"/>
          </p:cNvSpPr>
          <p:nvPr/>
        </p:nvSpPr>
        <p:spPr bwMode="auto">
          <a:xfrm>
            <a:off x="2081213" y="5245101"/>
            <a:ext cx="8077200" cy="830997"/>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sz="2400" dirty="0">
                <a:solidFill>
                  <a:prstClr val="black"/>
                </a:solidFill>
              </a:rPr>
              <a:t>G0 is also the phase in which stem cells wait until their associated body cells need replacing.</a:t>
            </a:r>
          </a:p>
        </p:txBody>
      </p:sp>
      <p:sp>
        <p:nvSpPr>
          <p:cNvPr id="2062352" name="Text Box 16"/>
          <p:cNvSpPr txBox="1">
            <a:spLocks noChangeArrowheads="1"/>
          </p:cNvSpPr>
          <p:nvPr/>
        </p:nvSpPr>
        <p:spPr bwMode="auto">
          <a:xfrm>
            <a:off x="2081213" y="3352800"/>
            <a:ext cx="3759200" cy="1569660"/>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sz="2400" dirty="0">
                <a:solidFill>
                  <a:prstClr val="black"/>
                </a:solidFill>
              </a:rPr>
              <a:t>A cell may remain in G0 for the rest of its lifetime, or it may just rest in this state temporarily.</a:t>
            </a:r>
          </a:p>
        </p:txBody>
      </p:sp>
      <p:sp>
        <p:nvSpPr>
          <p:cNvPr id="2062358" name="Text Box 22"/>
          <p:cNvSpPr txBox="1">
            <a:spLocks noChangeArrowheads="1"/>
          </p:cNvSpPr>
          <p:nvPr/>
        </p:nvSpPr>
        <p:spPr bwMode="auto">
          <a:xfrm>
            <a:off x="9728200" y="3378201"/>
            <a:ext cx="711200" cy="519113"/>
          </a:xfrm>
          <a:prstGeom prst="rect">
            <a:avLst/>
          </a:prstGeom>
          <a:noFill/>
          <a:ln w="9525" algn="ctr">
            <a:noFill/>
            <a:miter lim="800000"/>
            <a:headEnd/>
            <a:tailEnd/>
          </a:ln>
          <a:effectLst/>
        </p:spPr>
        <p:txBody>
          <a:bodyPr>
            <a:spAutoFit/>
          </a:bodyPr>
          <a:lstStyle/>
          <a:p>
            <a:pPr marL="360363" indent="-360363">
              <a:spcBef>
                <a:spcPct val="50000"/>
              </a:spcBef>
            </a:pPr>
            <a:r>
              <a:rPr lang="en-GB" sz="2800">
                <a:solidFill>
                  <a:srgbClr val="10BC45"/>
                </a:solidFill>
              </a:rPr>
              <a:t>G0</a:t>
            </a:r>
          </a:p>
        </p:txBody>
      </p:sp>
      <p:pic>
        <p:nvPicPr>
          <p:cNvPr id="2062361" name="Picture 25"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9971089" y="6167439"/>
            <a:ext cx="630237" cy="574675"/>
          </a:xfrm>
          <a:prstGeom prst="rect">
            <a:avLst/>
          </a:prstGeom>
          <a:noFill/>
        </p:spPr>
      </p:pic>
    </p:spTree>
    <p:extLst>
      <p:ext uri="{BB962C8B-B14F-4D97-AF65-F5344CB8AC3E}">
        <p14:creationId xmlns:p14="http://schemas.microsoft.com/office/powerpoint/2010/main" val="189649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2346"/>
                                        </p:tgtEl>
                                        <p:attrNameLst>
                                          <p:attrName>style.visibility</p:attrName>
                                        </p:attrNameLst>
                                      </p:cBhvr>
                                      <p:to>
                                        <p:strVal val="visible"/>
                                      </p:to>
                                    </p:set>
                                    <p:animEffect transition="in" filter="dissolve">
                                      <p:cBhvr>
                                        <p:cTn id="7" dur="500"/>
                                        <p:tgtEl>
                                          <p:spTgt spid="20623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62360"/>
                                        </p:tgtEl>
                                        <p:attrNameLst>
                                          <p:attrName>style.visibility</p:attrName>
                                        </p:attrNameLst>
                                      </p:cBhvr>
                                      <p:to>
                                        <p:strVal val="visible"/>
                                      </p:to>
                                    </p:set>
                                    <p:anim calcmode="lin" valueType="num">
                                      <p:cBhvr>
                                        <p:cTn id="11" dur="500" fill="hold"/>
                                        <p:tgtEl>
                                          <p:spTgt spid="2062360"/>
                                        </p:tgtEl>
                                        <p:attrNameLst>
                                          <p:attrName>ppt_w</p:attrName>
                                        </p:attrNameLst>
                                      </p:cBhvr>
                                      <p:tavLst>
                                        <p:tav tm="0">
                                          <p:val>
                                            <p:fltVal val="0"/>
                                          </p:val>
                                        </p:tav>
                                        <p:tav tm="100000">
                                          <p:val>
                                            <p:strVal val="#ppt_w"/>
                                          </p:val>
                                        </p:tav>
                                      </p:tavLst>
                                    </p:anim>
                                    <p:anim calcmode="lin" valueType="num">
                                      <p:cBhvr>
                                        <p:cTn id="12" dur="500" fill="hold"/>
                                        <p:tgtEl>
                                          <p:spTgt spid="206236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2062358"/>
                                        </p:tgtEl>
                                        <p:attrNameLst>
                                          <p:attrName>style.visibility</p:attrName>
                                        </p:attrNameLst>
                                      </p:cBhvr>
                                      <p:to>
                                        <p:strVal val="visible"/>
                                      </p:to>
                                    </p:set>
                                    <p:animEffect transition="in" filter="dissolve">
                                      <p:cBhvr>
                                        <p:cTn id="16" dur="500"/>
                                        <p:tgtEl>
                                          <p:spTgt spid="206235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62352"/>
                                        </p:tgtEl>
                                        <p:attrNameLst>
                                          <p:attrName>style.visibility</p:attrName>
                                        </p:attrNameLst>
                                      </p:cBhvr>
                                      <p:to>
                                        <p:strVal val="visible"/>
                                      </p:to>
                                    </p:set>
                                    <p:animEffect transition="in" filter="dissolve">
                                      <p:cBhvr>
                                        <p:cTn id="21" dur="500"/>
                                        <p:tgtEl>
                                          <p:spTgt spid="206235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062351"/>
                                        </p:tgtEl>
                                        <p:attrNameLst>
                                          <p:attrName>style.visibility</p:attrName>
                                        </p:attrNameLst>
                                      </p:cBhvr>
                                      <p:to>
                                        <p:strVal val="visible"/>
                                      </p:to>
                                    </p:set>
                                    <p:animEffect transition="in" filter="dissolve">
                                      <p:cBhvr>
                                        <p:cTn id="26" dur="500"/>
                                        <p:tgtEl>
                                          <p:spTgt spid="2062351"/>
                                        </p:tgtEl>
                                      </p:cBhvr>
                                    </p:animEffec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2062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346" grpId="0"/>
      <p:bldP spid="2062351" grpId="0"/>
      <p:bldP spid="2062352" grpId="0"/>
      <p:bldP spid="20623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 assess flip learning task - Feedback</a:t>
            </a:r>
            <a:endParaRPr lang="en-GB" dirty="0"/>
          </a:p>
        </p:txBody>
      </p:sp>
      <p:pic>
        <p:nvPicPr>
          <p:cNvPr id="4" name="Picture 6" descr="http://www.vet.uga.edu/vpp/clerk/Holland/Fig2A.jpg"/>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a:xfrm>
            <a:off x="1006181" y="1690688"/>
            <a:ext cx="2160100" cy="1911140"/>
          </a:xfrm>
          <a:noFill/>
        </p:spPr>
      </p:pic>
      <p:pic>
        <p:nvPicPr>
          <p:cNvPr id="5" name="Picture 4" descr="http://www.ivf.net/ivf/files/638.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a:xfrm>
            <a:off x="4716463" y="1557339"/>
            <a:ext cx="2189304" cy="2508340"/>
          </a:xfrm>
          <a:prstGeom prst="rect">
            <a:avLst/>
          </a:prstGeom>
          <a:noFill/>
        </p:spPr>
      </p:pic>
      <p:pic>
        <p:nvPicPr>
          <p:cNvPr id="6" name="Picture 4" descr="http://www.covingtoninnovations.com/michael/blog/0707/070716-epithelium.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a:xfrm>
            <a:off x="8660666" y="1414888"/>
            <a:ext cx="2545202" cy="1696801"/>
          </a:xfrm>
          <a:prstGeom prst="rect">
            <a:avLst/>
          </a:prstGeom>
          <a:noFill/>
        </p:spPr>
      </p:pic>
      <p:pic>
        <p:nvPicPr>
          <p:cNvPr id="7" name="Picture 5" descr="img0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5949" y="3462520"/>
            <a:ext cx="4112989" cy="304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www.sbs.utexas.edu/mauseth/weblab/webchap3par/web3.2-2.jpg"/>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a:xfrm>
            <a:off x="1006181" y="4065679"/>
            <a:ext cx="1872009" cy="2443867"/>
          </a:xfrm>
          <a:prstGeom prst="rect">
            <a:avLst/>
          </a:prstGeom>
          <a:noFill/>
        </p:spPr>
      </p:pic>
      <p:pic>
        <p:nvPicPr>
          <p:cNvPr id="9" name="Picture 4" descr="http://tbn0.google.com/images?q=tbn:DS26IWp_8QEtcM:http://hawaii.hawaii.edu/laurab/generalbotany/images/stomata.jpg">
            <a:hlinkClick r:id="rId11"/>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a:xfrm>
            <a:off x="3743164" y="4206524"/>
            <a:ext cx="2114550" cy="2162175"/>
          </a:xfrm>
          <a:prstGeom prst="rect">
            <a:avLst/>
          </a:prstGeom>
        </p:spPr>
      </p:pic>
      <p:pic>
        <p:nvPicPr>
          <p:cNvPr id="10" name="Picture 4" descr="http://quorumsensing.ifas.ufl.edu/HCS200/images/leghiz/rootha2.jpg"/>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a:xfrm>
            <a:off x="6184822" y="3941241"/>
            <a:ext cx="1944018" cy="2692739"/>
          </a:xfrm>
          <a:prstGeom prst="rect">
            <a:avLst/>
          </a:prstGeom>
          <a:noFill/>
        </p:spPr>
      </p:pic>
    </p:spTree>
    <p:extLst>
      <p:ext uri="{BB962C8B-B14F-4D97-AF65-F5344CB8AC3E}">
        <p14:creationId xmlns:p14="http://schemas.microsoft.com/office/powerpoint/2010/main" val="234335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 and specialisation of cells</a:t>
            </a:r>
            <a:endParaRPr lang="en-GB" dirty="0"/>
          </a:p>
        </p:txBody>
      </p:sp>
      <p:sp>
        <p:nvSpPr>
          <p:cNvPr id="3" name="Content Placeholder 2"/>
          <p:cNvSpPr>
            <a:spLocks noGrp="1"/>
          </p:cNvSpPr>
          <p:nvPr>
            <p:ph idx="1"/>
          </p:nvPr>
        </p:nvSpPr>
        <p:spPr/>
        <p:txBody>
          <a:bodyPr/>
          <a:lstStyle/>
          <a:p>
            <a:pPr marL="0" indent="0">
              <a:buNone/>
            </a:pPr>
            <a:r>
              <a:rPr lang="en-GB" dirty="0" smtClean="0"/>
              <a:t>Cells within a multicellular organism can be specialised.</a:t>
            </a:r>
          </a:p>
          <a:p>
            <a:pPr marL="0" indent="0">
              <a:buNone/>
            </a:pPr>
            <a:r>
              <a:rPr lang="en-GB" dirty="0" smtClean="0"/>
              <a:t>A tissue is made up of a collection of differentiated cells that have a specialised function or functions. So each tissue is adapted for a particular function.</a:t>
            </a:r>
          </a:p>
          <a:p>
            <a:pPr marL="0" indent="0">
              <a:buNone/>
            </a:pPr>
            <a:r>
              <a:rPr lang="en-GB" dirty="0" smtClean="0"/>
              <a:t>An organ is a collection of tissues working together to perform the same function</a:t>
            </a:r>
          </a:p>
          <a:p>
            <a:pPr marL="0" indent="0">
              <a:buNone/>
            </a:pPr>
            <a:r>
              <a:rPr lang="en-GB" dirty="0" smtClean="0"/>
              <a:t>A number of organs working together to carry out an overall life function is called an organ system</a:t>
            </a:r>
            <a:endParaRPr lang="en-GB" dirty="0"/>
          </a:p>
        </p:txBody>
      </p:sp>
    </p:spTree>
    <p:extLst>
      <p:ext uri="{BB962C8B-B14F-4D97-AF65-F5344CB8AC3E}">
        <p14:creationId xmlns:p14="http://schemas.microsoft.com/office/powerpoint/2010/main" val="561871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7634" name="Rectangle 2"/>
          <p:cNvSpPr>
            <a:spLocks noGrp="1" noChangeArrowheads="1"/>
          </p:cNvSpPr>
          <p:nvPr>
            <p:ph type="title"/>
          </p:nvPr>
        </p:nvSpPr>
        <p:spPr>
          <a:xfrm>
            <a:off x="1981200" y="-171400"/>
            <a:ext cx="8229600" cy="1143000"/>
          </a:xfrm>
        </p:spPr>
        <p:txBody>
          <a:bodyPr/>
          <a:lstStyle/>
          <a:p>
            <a:r>
              <a:rPr lang="en-GB" dirty="0"/>
              <a:t>Tissues, organs and organ systems</a:t>
            </a:r>
          </a:p>
        </p:txBody>
      </p:sp>
      <p:pic>
        <p:nvPicPr>
          <p:cNvPr id="2117645" name="Picture 13"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9971089" y="6167439"/>
            <a:ext cx="630237" cy="574675"/>
          </a:xfrm>
          <a:prstGeom prst="rect">
            <a:avLst/>
          </a:prstGeom>
          <a:noFill/>
        </p:spPr>
      </p:pic>
      <p:pic>
        <p:nvPicPr>
          <p:cNvPr id="2117648" name="Picture 16" descr="flash_icon"/>
          <p:cNvPicPr>
            <a:picLocks noChangeAspect="1" noChangeArrowheads="1"/>
          </p:cNvPicPr>
          <p:nvPr/>
        </p:nvPicPr>
        <p:blipFill>
          <a:blip r:embed="rId6" cstate="print"/>
          <a:srcRect/>
          <a:stretch>
            <a:fillRect/>
          </a:stretch>
        </p:blipFill>
        <p:spPr bwMode="auto">
          <a:xfrm>
            <a:off x="10128449" y="260648"/>
            <a:ext cx="385763" cy="431800"/>
          </a:xfrm>
          <a:prstGeom prst="rect">
            <a:avLst/>
          </a:prstGeom>
          <a:noFill/>
        </p:spPr>
      </p:pic>
      <p:grpSp>
        <p:nvGrpSpPr>
          <p:cNvPr id="2" name="Group 22"/>
          <p:cNvGrpSpPr>
            <a:grpSpLocks/>
          </p:cNvGrpSpPr>
          <p:nvPr/>
        </p:nvGrpSpPr>
        <p:grpSpPr bwMode="auto">
          <a:xfrm>
            <a:off x="1736725" y="800100"/>
            <a:ext cx="8699500" cy="5308600"/>
            <a:chOff x="134" y="504"/>
            <a:chExt cx="5480" cy="3344"/>
          </a:xfrm>
        </p:grpSpPr>
        <p:pic>
          <p:nvPicPr>
            <p:cNvPr id="2117652" name="S7_6_cr_zoom_tissues.swf" descr="7_6_cr_zoom_tissues"/>
            <p:cNvPicPr>
              <a:picLocks noChangeAspect="1" noChangeArrowheads="1"/>
            </p:cNvPicPr>
            <p:nvPr/>
          </p:nvPicPr>
          <p:blipFill>
            <a:blip r:embed="rId7"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1030"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8"/>
                <a:srcRect/>
                <a:stretch>
                  <a:fillRect/>
                </a:stretch>
              </p:blipFill>
              <p:spPr bwMode="auto">
                <a:xfrm>
                  <a:off x="1736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642693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626</Words>
  <Application>Microsoft Office PowerPoint</Application>
  <PresentationFormat>Widescreen</PresentationFormat>
  <Paragraphs>64</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Block 1B – Cell division, cell diversity and cellular organisation 2.1.6</vt:lpstr>
      <vt:lpstr>Organelle Quiz</vt:lpstr>
      <vt:lpstr>SPEC</vt:lpstr>
      <vt:lpstr>Lesson 7 - Differentiation</vt:lpstr>
      <vt:lpstr>Differentiation</vt:lpstr>
      <vt:lpstr>Rest phase</vt:lpstr>
      <vt:lpstr>Self assess flip learning task - Feedback</vt:lpstr>
      <vt:lpstr>Organisation and specialisation of cells</vt:lpstr>
      <vt:lpstr>Tissues, organs and organ systems</vt:lpstr>
      <vt:lpstr>Plant structure</vt:lpstr>
      <vt:lpstr>Task </vt:lpstr>
      <vt:lpstr>PowerPoint Presentation</vt:lpstr>
      <vt:lpstr>PowerPoint Presentation</vt:lpstr>
      <vt:lpstr>Plenary – exam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1B – Cell division, cell diversity and cellular organisation 2.1.6</dc:title>
  <dc:creator>Sarah Gibson</dc:creator>
  <cp:lastModifiedBy>Sarah Gibson</cp:lastModifiedBy>
  <cp:revision>9</cp:revision>
  <dcterms:created xsi:type="dcterms:W3CDTF">2017-09-29T10:26:34Z</dcterms:created>
  <dcterms:modified xsi:type="dcterms:W3CDTF">2017-09-29T11:22:21Z</dcterms:modified>
</cp:coreProperties>
</file>