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3028F-54C5-451A-806D-002462371076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6472-AA96-4983-8E24-BFDFFA068F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20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8AA076-317F-4E87-B408-5619E30C5333}" type="datetimeFigureOut">
              <a:rPr lang="en-GB" smtClean="0"/>
              <a:pPr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16FA4D-8CF2-4305-90A8-2758DD1CA3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Immobilising Enzymes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6.4 Cloning &amp; Biotechnology</a:t>
            </a:r>
            <a:endParaRPr lang="en-GB" dirty="0"/>
          </a:p>
        </p:txBody>
      </p:sp>
      <p:pic>
        <p:nvPicPr>
          <p:cNvPr id="4" name="Picture 2" descr="http://t0.gstatic.com/images?q=tbn:ANd9GcSP3MR5aEolz0OotDm1zdsQy5fkIlgBZT7WcWLh8NO_bYjL_UiQ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25144"/>
            <a:ext cx="2879467" cy="18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Entrapment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49424"/>
            <a:ext cx="8435280" cy="4325112"/>
          </a:xfrm>
        </p:spPr>
        <p:txBody>
          <a:bodyPr/>
          <a:lstStyle/>
          <a:p>
            <a:pPr lvl="1"/>
            <a:r>
              <a:rPr lang="en-US" altLang="en-US" sz="2800" dirty="0" smtClean="0"/>
              <a:t>Enzymes trapped in their natural state in a gel bead</a:t>
            </a:r>
          </a:p>
          <a:p>
            <a:pPr lvl="1"/>
            <a:r>
              <a:rPr lang="en-US" altLang="en-US" sz="2800" dirty="0" smtClean="0"/>
              <a:t>Reaction rate can be reduced as substrate needs to get through the trapping barrier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72512" t="52271" r="10930" b="26908"/>
          <a:stretch>
            <a:fillRect/>
          </a:stretch>
        </p:blipFill>
        <p:spPr bwMode="auto">
          <a:xfrm>
            <a:off x="5436096" y="4077072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altLang="en-US" sz="2400" dirty="0" smtClean="0"/>
              <a:t>Immobilised enzymes can be reused.</a:t>
            </a:r>
          </a:p>
          <a:p>
            <a:pPr>
              <a:lnSpc>
                <a:spcPct val="150000"/>
              </a:lnSpc>
            </a:pPr>
            <a:r>
              <a:rPr lang="en-GB" altLang="en-US" sz="2400" dirty="0" smtClean="0"/>
              <a:t>Product is enzyme free.</a:t>
            </a:r>
          </a:p>
          <a:p>
            <a:pPr>
              <a:lnSpc>
                <a:spcPct val="150000"/>
              </a:lnSpc>
            </a:pPr>
            <a:r>
              <a:rPr lang="en-GB" altLang="en-US" sz="2400" dirty="0" smtClean="0"/>
              <a:t>Immobilised enzymes are more tolerant to pH and temperature changes.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Enzyme not mixed with products so purification/ downstream processing costs are low.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Enzymes available immediately for re-use which is good for continuous processes.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The enzymes are more stable as the immobilising matrix protects the enzyme molecules – less likely to denature in extreme conditions.</a:t>
            </a: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/>
              <a:t>Additional time, equipment and materials needed, so expensive to set up.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Can be less active as they do not mix freely with the substrate.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/>
              <a:t>Contamination can be costly if it occurs as the whole system needs to be stopped.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Examples of Immobilised Enzymes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sz="2400" dirty="0" smtClean="0"/>
              <a:t>Page 263 of the textbook has many examples of enzymes that immobilise for use in industry.</a:t>
            </a:r>
          </a:p>
          <a:p>
            <a:pPr>
              <a:lnSpc>
                <a:spcPct val="150000"/>
              </a:lnSpc>
            </a:pPr>
            <a:r>
              <a:rPr lang="en-GB" altLang="en-US" sz="2400" dirty="0" smtClean="0">
                <a:solidFill>
                  <a:srgbClr val="FF0000"/>
                </a:solidFill>
              </a:rPr>
              <a:t>Write about 3 of them and how they are immobilised. Mention what reaction they catalyse.</a:t>
            </a:r>
            <a:endParaRPr lang="en-GB" alt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sz="2400" dirty="0" smtClean="0"/>
              <a:t>Why might bonding enzymes to a surface reduce their rate of activity?</a:t>
            </a:r>
          </a:p>
          <a:p>
            <a:pPr>
              <a:lnSpc>
                <a:spcPct val="150000"/>
              </a:lnSpc>
            </a:pPr>
            <a:endParaRPr lang="en-GB" altLang="en-US" sz="2400" dirty="0"/>
          </a:p>
          <a:p>
            <a:pPr>
              <a:lnSpc>
                <a:spcPct val="150000"/>
              </a:lnSpc>
            </a:pPr>
            <a:endParaRPr lang="en-GB" altLang="en-US" sz="2400" dirty="0" smtClean="0"/>
          </a:p>
          <a:p>
            <a:pPr>
              <a:lnSpc>
                <a:spcPct val="150000"/>
              </a:lnSpc>
            </a:pPr>
            <a:r>
              <a:rPr lang="en-GB" altLang="en-US" sz="2400" dirty="0" smtClean="0"/>
              <a:t>Suggest why some immobilised enzyme processes can be carried out at temperatures well above the normal optimum for that enzyme.</a:t>
            </a: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980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methods used for immobilising enzymes.</a:t>
            </a:r>
          </a:p>
          <a:p>
            <a:r>
              <a:rPr lang="en-GB" dirty="0" smtClean="0"/>
              <a:t>Understand the advantages of using immobilised enzymes.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Enzymes as Catalysts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/>
              <a:t>Enzymes are used to speed up chemical (metabolic) reactions e.g. respiration or photosynthesis- so why use enzymes in industry?</a:t>
            </a:r>
          </a:p>
          <a:p>
            <a:pPr marL="0" indent="0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They are specific.</a:t>
            </a:r>
          </a:p>
          <a:p>
            <a:pPr algn="just"/>
            <a:r>
              <a:rPr lang="en-GB" sz="2400" dirty="0" smtClean="0"/>
              <a:t>Can catalyse reactions between specific chemicals, even in a large mixture .</a:t>
            </a:r>
          </a:p>
          <a:p>
            <a:pPr algn="just"/>
            <a:r>
              <a:rPr lang="en-GB" sz="2400" dirty="0" smtClean="0"/>
              <a:t>Form fewer bi-products.</a:t>
            </a:r>
          </a:p>
          <a:p>
            <a:pPr algn="just"/>
            <a:r>
              <a:rPr lang="en-GB" sz="2400" dirty="0" smtClean="0"/>
              <a:t>Less purification needed.</a:t>
            </a:r>
          </a:p>
          <a:p>
            <a:pPr algn="just"/>
            <a:r>
              <a:rPr lang="en-GB" sz="2400" dirty="0" smtClean="0"/>
              <a:t>Function well at relatively low temperatures saving money on fuel costs.</a:t>
            </a:r>
          </a:p>
          <a:p>
            <a:pPr algn="just"/>
            <a:r>
              <a:rPr lang="en-GB" sz="2400" dirty="0" smtClean="0"/>
              <a:t>Enzymes from </a:t>
            </a:r>
            <a:r>
              <a:rPr lang="en-GB" sz="2400" dirty="0" err="1" smtClean="0"/>
              <a:t>thermophilic</a:t>
            </a:r>
            <a:r>
              <a:rPr lang="en-GB" sz="2400" dirty="0" smtClean="0"/>
              <a:t> bacteria can be extracted and used at high temperatures.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Isolating Enzymes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5760640" cy="540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In some biotechnological processes, whole organisms are cultured to generate products, however when you need a single product, it is more efficient to isolate the enzyme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They can be isolated in large quantities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The extraction of enzymes from a fermentation mixture is known as </a:t>
            </a:r>
            <a:r>
              <a:rPr lang="en-GB" sz="2400" b="1" dirty="0" smtClean="0"/>
              <a:t>downstream processing </a:t>
            </a:r>
            <a:r>
              <a:rPr lang="en-GB" sz="2400" dirty="0" smtClean="0"/>
              <a:t>which is the </a:t>
            </a:r>
            <a:r>
              <a:rPr lang="en-GB" sz="2400" u="sng" dirty="0" smtClean="0"/>
              <a:t>separation</a:t>
            </a:r>
            <a:r>
              <a:rPr lang="en-GB" sz="2400" dirty="0" smtClean="0"/>
              <a:t> and </a:t>
            </a:r>
            <a:r>
              <a:rPr lang="en-GB" sz="2400" u="sng" dirty="0" smtClean="0"/>
              <a:t>purification</a:t>
            </a:r>
            <a:r>
              <a:rPr lang="en-GB" sz="2400" dirty="0" smtClean="0"/>
              <a:t> of </a:t>
            </a:r>
            <a:r>
              <a:rPr lang="en-GB" sz="2400" i="1" dirty="0" smtClean="0"/>
              <a:t>any</a:t>
            </a:r>
            <a:r>
              <a:rPr lang="en-GB" sz="2400" dirty="0" smtClean="0"/>
              <a:t> product of large scale fermentations</a:t>
            </a:r>
          </a:p>
          <a:p>
            <a:endParaRPr lang="en-GB" sz="2400" dirty="0"/>
          </a:p>
        </p:txBody>
      </p:sp>
      <p:pic>
        <p:nvPicPr>
          <p:cNvPr id="4" name="Picture 4" descr="http://www.burkert.com/img_article/COM_HP_downstream_process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2625080" cy="393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Immobilising Enzymes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5256584" cy="5400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Enzyme-substrate complexes must be formed in order to gain the products.</a:t>
            </a:r>
          </a:p>
          <a:p>
            <a:endParaRPr lang="en-GB" sz="2400" dirty="0" smtClean="0"/>
          </a:p>
          <a:p>
            <a:r>
              <a:rPr lang="en-GB" sz="2400" dirty="0" smtClean="0"/>
              <a:t>The easiest way is to mix the isolated enzyme with the substrate, however the product must then be separated which can be a costly process.</a:t>
            </a:r>
          </a:p>
          <a:p>
            <a:endParaRPr lang="en-GB" sz="2400" dirty="0" smtClean="0"/>
          </a:p>
          <a:p>
            <a:r>
              <a:rPr lang="en-GB" sz="2400" dirty="0" smtClean="0"/>
              <a:t>It is therefore possible to immobilise enzymes so they can catalyse the reaction without mixing freely.</a:t>
            </a:r>
          </a:p>
        </p:txBody>
      </p:sp>
      <p:pic>
        <p:nvPicPr>
          <p:cNvPr id="4" name="Picture 2" descr="http://www.saburchill.com/IBbiology/chapters01/images/04020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42417"/>
            <a:ext cx="3512328" cy="542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476672"/>
            <a:ext cx="8229600" cy="792088"/>
          </a:xfrm>
        </p:spPr>
        <p:txBody>
          <a:bodyPr/>
          <a:lstStyle/>
          <a:p>
            <a:r>
              <a:rPr lang="en-GB" dirty="0" smtClean="0"/>
              <a:t>Methods for Immobilising</a:t>
            </a:r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 l="53680" t="17241" r="11418" b="61980"/>
          <a:stretch>
            <a:fillRect/>
          </a:stretch>
        </p:blipFill>
        <p:spPr bwMode="auto">
          <a:xfrm>
            <a:off x="2230993" y="1196752"/>
            <a:ext cx="46452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92280" y="15567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Adsorption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517883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Covalent Bonding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20272" y="476753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Entrapment 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72514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Membrane </a:t>
            </a:r>
            <a:r>
              <a:rPr lang="en-GB" sz="2400" dirty="0" err="1" smtClean="0"/>
              <a:t>Seperation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 l="53680" t="52739" r="11418" b="26481"/>
          <a:stretch>
            <a:fillRect/>
          </a:stretch>
        </p:blipFill>
        <p:spPr bwMode="auto">
          <a:xfrm>
            <a:off x="2195736" y="4293096"/>
            <a:ext cx="46452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Covalent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Enzyme molecules covalently bonded to a </a:t>
            </a:r>
            <a:r>
              <a:rPr lang="en-US" altLang="en-US" dirty="0" smtClean="0"/>
              <a:t>support such as clay.</a:t>
            </a:r>
            <a:endParaRPr lang="en-US" altLang="en-US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Cross-linking agent such as gluteraldehyde is used.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Binding is very strong.</a:t>
            </a:r>
          </a:p>
          <a:p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 l="53680" t="17241" r="29813" b="61980"/>
          <a:stretch>
            <a:fillRect/>
          </a:stretch>
        </p:blipFill>
        <p:spPr bwMode="auto">
          <a:xfrm>
            <a:off x="4716016" y="3573016"/>
            <a:ext cx="33870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</p:spPr>
        <p:txBody>
          <a:bodyPr/>
          <a:lstStyle/>
          <a:p>
            <a:r>
              <a:rPr lang="en-GB" dirty="0" smtClean="0"/>
              <a:t>Adsorption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Enzyme molecules are mixed with immobilising support e.g. glass beads or clay.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Hydrophobic interactions and ionic links form.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altLang="en-US" dirty="0" smtClean="0"/>
              <a:t>Enzymes </a:t>
            </a:r>
            <a:r>
              <a:rPr lang="en-US" altLang="en-US" i="1" dirty="0" smtClean="0"/>
              <a:t>may</a:t>
            </a:r>
            <a:r>
              <a:rPr lang="en-US" altLang="en-US" dirty="0" smtClean="0"/>
              <a:t> become detached, as links are weak</a:t>
            </a:r>
          </a:p>
          <a:p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72013" t="17241" r="11418" b="61938"/>
          <a:stretch>
            <a:fillRect/>
          </a:stretch>
        </p:blipFill>
        <p:spPr bwMode="auto">
          <a:xfrm>
            <a:off x="5004048" y="4149577"/>
            <a:ext cx="3025601" cy="237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Membrane </a:t>
            </a:r>
            <a:r>
              <a:rPr lang="en-GB" dirty="0" smtClean="0"/>
              <a:t>Separation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Substrate separated from the mixture by a partially permeable membrane.</a:t>
            </a:r>
          </a:p>
          <a:p>
            <a:pPr lvl="1"/>
            <a:r>
              <a:rPr lang="en-US" altLang="en-US" sz="2800" dirty="0" smtClean="0"/>
              <a:t>Enzyme is on one side of the membrane, while the substrate is passed along the other side.</a:t>
            </a:r>
          </a:p>
          <a:p>
            <a:pPr lvl="1"/>
            <a:r>
              <a:rPr lang="en-US" altLang="en-US" sz="2800" dirty="0" smtClean="0"/>
              <a:t>Substrate can pass through the mesh.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 l="53680" t="52739" r="28466" b="26481"/>
          <a:stretch>
            <a:fillRect/>
          </a:stretch>
        </p:blipFill>
        <p:spPr bwMode="auto">
          <a:xfrm>
            <a:off x="5940152" y="4653136"/>
            <a:ext cx="23762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541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Urban</vt:lpstr>
      <vt:lpstr>Immobilising Enzymes</vt:lpstr>
      <vt:lpstr>Learning Objectives</vt:lpstr>
      <vt:lpstr>Enzymes as Catalysts</vt:lpstr>
      <vt:lpstr>Isolating Enzymes</vt:lpstr>
      <vt:lpstr>Immobilising Enzymes</vt:lpstr>
      <vt:lpstr>Methods for Immobilising</vt:lpstr>
      <vt:lpstr>Covalent Bonding</vt:lpstr>
      <vt:lpstr>Adsorption</vt:lpstr>
      <vt:lpstr>Membrane Separation</vt:lpstr>
      <vt:lpstr>Entrapment </vt:lpstr>
      <vt:lpstr>Advantages</vt:lpstr>
      <vt:lpstr>Disadvantages</vt:lpstr>
      <vt:lpstr>Examples of Immobilised Enzymes</vt:lpstr>
      <vt:lpstr>Plenary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Enzymes</dc:title>
  <dc:creator>Varinder Singh</dc:creator>
  <cp:lastModifiedBy>Varinder Singh</cp:lastModifiedBy>
  <cp:revision>3</cp:revision>
  <dcterms:created xsi:type="dcterms:W3CDTF">2015-02-09T11:39:48Z</dcterms:created>
  <dcterms:modified xsi:type="dcterms:W3CDTF">2017-03-19T13:52:23Z</dcterms:modified>
</cp:coreProperties>
</file>