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443A-9651-4966-9F4B-988C2C242809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DBDD-E1AF-4D19-B8DF-E5304A30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97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443A-9651-4966-9F4B-988C2C242809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DBDD-E1AF-4D19-B8DF-E5304A30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31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443A-9651-4966-9F4B-988C2C242809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DBDD-E1AF-4D19-B8DF-E5304A30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88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443A-9651-4966-9F4B-988C2C242809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DBDD-E1AF-4D19-B8DF-E5304A30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07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443A-9651-4966-9F4B-988C2C242809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DBDD-E1AF-4D19-B8DF-E5304A30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0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443A-9651-4966-9F4B-988C2C242809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DBDD-E1AF-4D19-B8DF-E5304A30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0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443A-9651-4966-9F4B-988C2C242809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DBDD-E1AF-4D19-B8DF-E5304A30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5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443A-9651-4966-9F4B-988C2C242809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DBDD-E1AF-4D19-B8DF-E5304A30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97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443A-9651-4966-9F4B-988C2C242809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DBDD-E1AF-4D19-B8DF-E5304A30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44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443A-9651-4966-9F4B-988C2C242809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DBDD-E1AF-4D19-B8DF-E5304A30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0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443A-9651-4966-9F4B-988C2C242809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DBDD-E1AF-4D19-B8DF-E5304A30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76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F443A-9651-4966-9F4B-988C2C242809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EDBDD-E1AF-4D19-B8DF-E5304A300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8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1350" y="2958751"/>
            <a:ext cx="5829300" cy="1102519"/>
          </a:xfrm>
        </p:spPr>
        <p:txBody>
          <a:bodyPr>
            <a:normAutofit/>
          </a:bodyPr>
          <a:lstStyle/>
          <a:p>
            <a:r>
              <a:rPr lang="en-GB" sz="3000" dirty="0"/>
              <a:t>Block 1B – Cell division, cell diversity and cellular organisation 2.1.6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5700" y="4185084"/>
            <a:ext cx="4800600" cy="1314450"/>
          </a:xfrm>
        </p:spPr>
        <p:txBody>
          <a:bodyPr/>
          <a:lstStyle/>
          <a:p>
            <a:r>
              <a:rPr lang="en-GB" dirty="0" smtClean="0"/>
              <a:t>Tissue, organs and organ systems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03712" y="2304021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Foundations in Biology</a:t>
            </a:r>
          </a:p>
        </p:txBody>
      </p:sp>
    </p:spTree>
    <p:extLst>
      <p:ext uri="{BB962C8B-B14F-4D97-AF65-F5344CB8AC3E}">
        <p14:creationId xmlns:p14="http://schemas.microsoft.com/office/powerpoint/2010/main" val="429617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413" y="2021984"/>
            <a:ext cx="9468436" cy="198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02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Tissues, organs and organ systems</a:t>
            </a:r>
            <a:endParaRPr lang="en-GB" altLang="en-US" dirty="0" smtClean="0"/>
          </a:p>
        </p:txBody>
      </p:sp>
      <p:sp>
        <p:nvSpPr>
          <p:cNvPr id="5123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97601" y="2505075"/>
            <a:ext cx="5157787" cy="36845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GB" dirty="0" smtClean="0"/>
              <a:t>Know the organisation of cells into tissues            Grade </a:t>
            </a:r>
            <a:r>
              <a:rPr lang="en-GB" dirty="0" smtClean="0"/>
              <a:t>D-E</a:t>
            </a:r>
          </a:p>
          <a:p>
            <a:pPr>
              <a:defRPr/>
            </a:pPr>
            <a:r>
              <a:rPr lang="en-GB" dirty="0" smtClean="0"/>
              <a:t>describe </a:t>
            </a:r>
            <a:r>
              <a:rPr lang="en-GB" dirty="0" smtClean="0"/>
              <a:t>the organisation of cells into tissues, organs and organ systems                   Grade C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explain </a:t>
            </a:r>
            <a:r>
              <a:rPr lang="en-GB" dirty="0" smtClean="0"/>
              <a:t>role of tissues and organs                      Grade </a:t>
            </a:r>
            <a:r>
              <a:rPr lang="en-GB" dirty="0"/>
              <a:t>A</a:t>
            </a:r>
            <a:endParaRPr lang="en-GB" dirty="0" smtClean="0"/>
          </a:p>
        </p:txBody>
      </p:sp>
      <p:sp>
        <p:nvSpPr>
          <p:cNvPr id="5125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Success Criteria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839788" y="2671885"/>
            <a:ext cx="5183188" cy="3684588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39788" y="2671885"/>
            <a:ext cx="46079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To describe the organisation of tissues, organs and organ systems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3689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714" y="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Animal </a:t>
            </a:r>
            <a:r>
              <a:rPr lang="en-GB" dirty="0" smtClean="0"/>
              <a:t>tissues – Read through 157-156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08714" y="571500"/>
          <a:ext cx="11683286" cy="6248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97"/>
                <a:gridCol w="2300220"/>
                <a:gridCol w="3945297"/>
                <a:gridCol w="3568272"/>
              </a:tblGrid>
              <a:tr h="450875">
                <a:tc>
                  <a:txBody>
                    <a:bodyPr/>
                    <a:lstStyle/>
                    <a:p>
                      <a:r>
                        <a:rPr lang="en-GB" dirty="0" smtClean="0"/>
                        <a:t>Tissue 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Brief 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Adaptation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Examples</a:t>
                      </a:r>
                      <a:endParaRPr lang="en-GB" dirty="0"/>
                    </a:p>
                  </a:txBody>
                  <a:tcPr/>
                </a:tc>
              </a:tr>
              <a:tr h="880625">
                <a:tc>
                  <a:txBody>
                    <a:bodyPr/>
                    <a:lstStyle/>
                    <a:p>
                      <a:r>
                        <a:rPr lang="en-GB" dirty="0" smtClean="0"/>
                        <a:t>Nervous tissue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Adapted to</a:t>
                      </a:r>
                      <a:r>
                        <a:rPr lang="en-GB" baseline="0" dirty="0" smtClean="0"/>
                        <a:t> support the transmission of electrical impulses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Made up of neurones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Found</a:t>
                      </a:r>
                      <a:r>
                        <a:rPr lang="en-GB" baseline="0" dirty="0" smtClean="0"/>
                        <a:t> throughout the CNS and branching peripheral nervous system</a:t>
                      </a:r>
                      <a:endParaRPr lang="en-GB" dirty="0"/>
                    </a:p>
                  </a:txBody>
                  <a:tcPr/>
                </a:tc>
              </a:tr>
              <a:tr h="1409000">
                <a:tc>
                  <a:txBody>
                    <a:bodyPr/>
                    <a:lstStyle/>
                    <a:p>
                      <a:r>
                        <a:rPr lang="en-GB" dirty="0" smtClean="0"/>
                        <a:t>Muscle tissue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Adapted to contract (shorten in length) and</a:t>
                      </a:r>
                      <a:r>
                        <a:rPr lang="en-GB" baseline="0" dirty="0" smtClean="0"/>
                        <a:t> cause movement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Highly vascularised. Cells are called fibres, elongated, they contain</a:t>
                      </a:r>
                      <a:r>
                        <a:rPr lang="en-GB" baseline="0" dirty="0" smtClean="0"/>
                        <a:t> organelles called myofilaments made of contractile proteins actin and myosin.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Skeletal – attached to bone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Cardiac – makes up walls of heart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Smooth – intestine, blood vessels, urinary tract and uterus</a:t>
                      </a:r>
                      <a:endParaRPr lang="en-GB" dirty="0"/>
                    </a:p>
                  </a:txBody>
                  <a:tcPr/>
                </a:tc>
              </a:tr>
              <a:tr h="1409000">
                <a:tc>
                  <a:txBody>
                    <a:bodyPr/>
                    <a:lstStyle/>
                    <a:p>
                      <a:r>
                        <a:rPr lang="en-GB" dirty="0" smtClean="0"/>
                        <a:t>Connective tissue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Adapted to either hold other tissues together or as a transport medium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Firm and flexible composed of 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fibres of proteins elastin and collagen, and polysaccharides (hyaluronic acid, traps water) </a:t>
                      </a:r>
                      <a:r>
                        <a:rPr lang="en-GB" baseline="0" dirty="0" smtClean="0"/>
                        <a:t>embedded in an extracellular matrix.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Blood,</a:t>
                      </a:r>
                      <a:r>
                        <a:rPr lang="en-GB" baseline="0" dirty="0" smtClean="0"/>
                        <a:t> bone, cartilage, tendons, ligaments.</a:t>
                      </a:r>
                      <a:endParaRPr lang="en-GB" dirty="0"/>
                    </a:p>
                  </a:txBody>
                  <a:tcPr/>
                </a:tc>
              </a:tr>
              <a:tr h="1937376">
                <a:tc>
                  <a:txBody>
                    <a:bodyPr/>
                    <a:lstStyle/>
                    <a:p>
                      <a:r>
                        <a:rPr lang="en-GB" dirty="0" smtClean="0"/>
                        <a:t>Epithelial tissue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Adapted to cover body surfaces, internal or external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Cells</a:t>
                      </a:r>
                      <a:r>
                        <a:rPr lang="en-GB" baseline="0" dirty="0" smtClean="0"/>
                        <a:t> form sheets connected by tight junctions and </a:t>
                      </a:r>
                      <a:r>
                        <a:rPr lang="en-GB" baseline="0" dirty="0" err="1" smtClean="0"/>
                        <a:t>desosomes</a:t>
                      </a:r>
                      <a:r>
                        <a:rPr lang="en-GB" baseline="0" dirty="0" smtClean="0"/>
                        <a:t>. They receive nutrients by diffusion from tissue fluid.</a:t>
                      </a:r>
                    </a:p>
                    <a:p>
                      <a:r>
                        <a:rPr lang="en-GB" baseline="0" dirty="0" smtClean="0"/>
                        <a:t>Short life cycles.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Ciliated – cilia on surface, mucus swept from lungs. Has goblet cells- release mucus to trap pathogens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Squamous  - One cell thick – flat = rapid diffusion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82592" y="1143000"/>
            <a:ext cx="2279560" cy="750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152" y="1118935"/>
            <a:ext cx="3953814" cy="7742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5966" y="1118934"/>
            <a:ext cx="3576034" cy="7742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664" y="1917259"/>
            <a:ext cx="2304488" cy="14312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152" y="1917259"/>
            <a:ext cx="3991610" cy="13410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762" y="1917257"/>
            <a:ext cx="3531622" cy="13410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664" y="3372572"/>
            <a:ext cx="2304488" cy="14312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151" y="3372572"/>
            <a:ext cx="3953277" cy="14312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761" y="3372572"/>
            <a:ext cx="3531619" cy="14312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592" y="4827885"/>
            <a:ext cx="2304488" cy="17403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079" y="4827885"/>
            <a:ext cx="3876611" cy="17403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761" y="4827885"/>
            <a:ext cx="3493286" cy="174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82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Plant </a:t>
            </a:r>
            <a:r>
              <a:rPr lang="en-GB" dirty="0" smtClean="0"/>
              <a:t>tissues – Read through Pages 159-160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1600201"/>
          <a:ext cx="10260168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438"/>
                <a:gridCol w="3423876"/>
                <a:gridCol w="444285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Tissue 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Brief 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Adaptation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Epidermis tissue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Adapted to cover plant surfaces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Usually</a:t>
                      </a:r>
                      <a:r>
                        <a:rPr lang="en-GB" baseline="0" dirty="0" smtClean="0"/>
                        <a:t> covered by waxy, waterproof cuticle. Stomata, formed by guard cells.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Vascular tissue – Xylem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Adapted to transport water</a:t>
                      </a:r>
                      <a:r>
                        <a:rPr lang="en-GB" baseline="0" dirty="0" smtClean="0"/>
                        <a:t> and minerals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Elongated</a:t>
                      </a:r>
                      <a:r>
                        <a:rPr lang="en-GB" baseline="0" dirty="0" smtClean="0"/>
                        <a:t> dead cells, strengthened by lignin.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Vascular</a:t>
                      </a:r>
                      <a:r>
                        <a:rPr lang="en-GB" baseline="0" dirty="0" smtClean="0"/>
                        <a:t> tissue - phloem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Adapted to transport organic nutrients </a:t>
                      </a:r>
                      <a:r>
                        <a:rPr lang="en-GB" dirty="0" err="1" smtClean="0"/>
                        <a:t>ie</a:t>
                      </a:r>
                      <a:r>
                        <a:rPr lang="en-GB" dirty="0" smtClean="0"/>
                        <a:t>. sucrose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Composed of</a:t>
                      </a:r>
                      <a:r>
                        <a:rPr lang="en-GB" baseline="0" dirty="0" smtClean="0"/>
                        <a:t> sieve tubes cells separated by perforated walls called sieve plates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Meristematic tissue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Found</a:t>
                      </a:r>
                      <a:r>
                        <a:rPr lang="en-GB" baseline="0" dirty="0" smtClean="0"/>
                        <a:t> at root shoots and tips, and in the cambium of vascular bundles called meristems.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Contains stem cells, so they can divide and differentiate into other types of cells.</a:t>
                      </a:r>
                      <a:r>
                        <a:rPr lang="en-GB" baseline="0" dirty="0" smtClean="0"/>
                        <a:t> They have thin walls containing little cellulose, and do not have chloroplasts or a large vacuole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5396248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 – complete plant/animal cell structure function sheet – Read Page 157-160 – help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415" y="1985803"/>
            <a:ext cx="3309870" cy="6286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709" y="1985803"/>
            <a:ext cx="4185634" cy="621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415" y="2661821"/>
            <a:ext cx="3219717" cy="4967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709" y="2661821"/>
            <a:ext cx="4185634" cy="4722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415" y="3315935"/>
            <a:ext cx="3219717" cy="5183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314" y="3279409"/>
            <a:ext cx="4250029" cy="6020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415" y="3942318"/>
            <a:ext cx="3309870" cy="7742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611" y="3909746"/>
            <a:ext cx="4227731" cy="117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Organs and organ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through page 161</a:t>
            </a:r>
          </a:p>
          <a:p>
            <a:r>
              <a:rPr lang="en-GB" dirty="0" smtClean="0"/>
              <a:t>Answer questions 1-3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08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Compare and contrast ciliated and squamous epithelium   (4 marks)</a:t>
            </a:r>
          </a:p>
          <a:p>
            <a:endParaRPr lang="en-GB" dirty="0"/>
          </a:p>
          <a:p>
            <a:r>
              <a:rPr lang="en-GB" dirty="0" smtClean="0"/>
              <a:t>Squamous epithelium is smooth (1) and forms the inside of blood vessels and alveoli (1) Ciliated epithelium contains cilia and goblet cells (1) and lines the trachea and bronchi (1)</a:t>
            </a:r>
          </a:p>
        </p:txBody>
      </p:sp>
    </p:spTree>
    <p:extLst>
      <p:ext uri="{BB962C8B-B14F-4D97-AF65-F5344CB8AC3E}">
        <p14:creationId xmlns:p14="http://schemas.microsoft.com/office/powerpoint/2010/main" val="398260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485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Block 1B – Cell division, cell diversity and cellular organisation 2.1.6</vt:lpstr>
      <vt:lpstr>SPEC</vt:lpstr>
      <vt:lpstr>Tissues, organs and organ systems</vt:lpstr>
      <vt:lpstr>Animal tissues – Read through 157-156 </vt:lpstr>
      <vt:lpstr>Plant tissues – Read through Pages 159-160 </vt:lpstr>
      <vt:lpstr>Organs and organ systems</vt:lpstr>
      <vt:lpstr>Plenary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Gibson</dc:creator>
  <cp:lastModifiedBy>Sarah Gibson</cp:lastModifiedBy>
  <cp:revision>3</cp:revision>
  <dcterms:created xsi:type="dcterms:W3CDTF">2017-09-29T11:11:21Z</dcterms:created>
  <dcterms:modified xsi:type="dcterms:W3CDTF">2017-09-29T11:29:44Z</dcterms:modified>
</cp:coreProperties>
</file>