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ctiveX/activeX1.xml" ContentType="application/vnd.ms-office.activeX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1.bin" ContentType="application/vnd.openxmlformats-officedocument.oleObject"/>
  <Override PartName="/ppt/notesSlides/notesSlide6.xml" ContentType="application/vnd.openxmlformats-officedocument.presentationml.notesSlide+xml"/>
  <Override PartName="/ppt/activeX/activeX2.xml" ContentType="application/vnd.ms-office.activeX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7" r:id="rId2"/>
    <p:sldId id="275" r:id="rId3"/>
    <p:sldId id="276" r:id="rId4"/>
    <p:sldId id="258" r:id="rId5"/>
    <p:sldId id="259" r:id="rId6"/>
    <p:sldId id="273" r:id="rId7"/>
    <p:sldId id="260" r:id="rId8"/>
    <p:sldId id="264" r:id="rId9"/>
    <p:sldId id="268" r:id="rId10"/>
    <p:sldId id="261" r:id="rId11"/>
    <p:sldId id="263" r:id="rId12"/>
    <p:sldId id="274" r:id="rId13"/>
    <p:sldId id="267" r:id="rId14"/>
    <p:sldId id="269" r:id="rId15"/>
    <p:sldId id="271" r:id="rId16"/>
    <p:sldId id="270" r:id="rId17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433" autoAdjust="0"/>
  </p:normalViewPr>
  <p:slideViewPr>
    <p:cSldViewPr snapToGrid="0">
      <p:cViewPr varScale="1">
        <p:scale>
          <a:sx n="102" d="100"/>
          <a:sy n="102" d="100"/>
        </p:scale>
        <p:origin x="3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DCEDD-D2F5-4BD1-B0C1-9C12B4566D07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FFC1C-D4D9-46EE-8A07-2216BE7B4E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454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1F9CF-119F-453A-8E47-0025CBD68137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4B60A-A3A9-442A-87EA-C8B41C192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09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Glucose is 17kJ/g</a:t>
            </a:r>
          </a:p>
          <a:p>
            <a:r>
              <a:rPr lang="en-GB" dirty="0" smtClean="0"/>
              <a:t>Twice as</a:t>
            </a:r>
            <a:r>
              <a:rPr lang="en-GB" baseline="0" dirty="0" smtClean="0"/>
              <a:t> much energy in 1g of fat as 1g </a:t>
            </a:r>
            <a:r>
              <a:rPr lang="en-GB" baseline="0" smtClean="0"/>
              <a:t>of carbohydrate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B01F9-213E-43B1-8CED-3A772B4F5D7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452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Glycerol</a:t>
            </a:r>
            <a:r>
              <a:rPr lang="en-GB" baseline="0" dirty="0" smtClean="0"/>
              <a:t> is an alcohol that has free OH groups that are then able to form ESTER BONDS with the fatty acids, and water is released as a </a:t>
            </a:r>
            <a:r>
              <a:rPr lang="en-GB" baseline="0" dirty="0" err="1" smtClean="0"/>
              <a:t>biproduct</a:t>
            </a:r>
            <a:r>
              <a:rPr lang="en-GB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4B60A-A3A9-442A-87EA-C8B41C19266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138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79B128-A2BB-411C-9D14-48BAC2D22EDB}" type="slidenum">
              <a:rPr lang="en-GB" altLang="en-US" smtClean="0"/>
              <a:pPr eaLnBrk="1" hangingPunct="1"/>
              <a:t>9</a:t>
            </a:fld>
            <a:endParaRPr lang="en-GB" altLang="en-US" smtClean="0"/>
          </a:p>
        </p:txBody>
      </p:sp>
      <p:sp>
        <p:nvSpPr>
          <p:cNvPr id="25603" name="Rectangle 10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mtClean="0"/>
              <a:t>Boardworks AS Biology </a:t>
            </a:r>
          </a:p>
          <a:p>
            <a:pPr eaLnBrk="1" hangingPunct="1"/>
            <a:r>
              <a:rPr lang="en-GB" altLang="en-US" smtClean="0"/>
              <a:t>Biological Molecules: Proteins and Lipids</a:t>
            </a:r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31548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/>
              <a:t>Saturated fatty acids</a:t>
            </a:r>
            <a:r>
              <a:rPr lang="en-GB" dirty="0" smtClean="0"/>
              <a:t> are when there are no double bonds present in the hydrocarbon tail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/>
              <a:t>Unsaturated fatty acids</a:t>
            </a:r>
            <a:r>
              <a:rPr lang="en-GB" dirty="0" smtClean="0"/>
              <a:t> are when there are C=C present between two of the C atoms. If there is just one C=C, then it is </a:t>
            </a:r>
            <a:r>
              <a:rPr lang="en-GB" b="1" dirty="0" smtClean="0"/>
              <a:t>monounsaturated</a:t>
            </a:r>
            <a:r>
              <a:rPr lang="en-GB" dirty="0" smtClean="0"/>
              <a:t>. If there are more than one C=C, then it is </a:t>
            </a:r>
            <a:r>
              <a:rPr lang="en-GB" b="1" dirty="0" smtClean="0"/>
              <a:t>polyunsaturated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4B60A-A3A9-442A-87EA-C8B41C19266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834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Polar = attracted to water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4B60A-A3A9-442A-87EA-C8B41C19266A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025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Bilayer</a:t>
            </a:r>
            <a:r>
              <a:rPr lang="en-GB" baseline="0" dirty="0" smtClean="0"/>
              <a:t> ensures that only small non-polar molecules can move through the tails, such as carbon dioxide and oxygen. This helps the membrane to control movement in and out of the cell.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4B60A-A3A9-442A-87EA-C8B41C19266A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512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ADBE28-8FF9-46C0-9BEB-1B4433DC0E47}" type="slidenum">
              <a:rPr lang="en-GB" altLang="en-US" smtClean="0"/>
              <a:pPr eaLnBrk="1" hangingPunct="1"/>
              <a:t>15</a:t>
            </a:fld>
            <a:endParaRPr lang="en-GB" altLang="en-US" smtClean="0"/>
          </a:p>
        </p:txBody>
      </p:sp>
      <p:sp>
        <p:nvSpPr>
          <p:cNvPr id="26627" name="Rectangle 10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mtClean="0"/>
              <a:t>Boardworks AS Biology </a:t>
            </a:r>
          </a:p>
          <a:p>
            <a:pPr eaLnBrk="1" hangingPunct="1"/>
            <a:r>
              <a:rPr lang="en-GB" altLang="en-US" smtClean="0"/>
              <a:t>Biological Molecules: Proteins and Lipids</a:t>
            </a:r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b="1" smtClean="0"/>
              <a:t>Teacher notes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mtClean="0"/>
              <a:t>See the ‘</a:t>
            </a:r>
            <a:r>
              <a:rPr lang="en-GB" altLang="en-US" b="1" smtClean="0"/>
              <a:t>Cell Membranes</a:t>
            </a:r>
            <a:r>
              <a:rPr lang="en-GB" altLang="en-US" smtClean="0"/>
              <a:t>’ presentation for more information about the properties and biological roles of phospholipids.</a:t>
            </a:r>
          </a:p>
        </p:txBody>
      </p:sp>
    </p:spTree>
    <p:extLst>
      <p:ext uri="{BB962C8B-B14F-4D97-AF65-F5344CB8AC3E}">
        <p14:creationId xmlns:p14="http://schemas.microsoft.com/office/powerpoint/2010/main" val="291292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DC03-59C6-443B-A679-9B4022F09286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DFBA-C74B-4114-BA53-35E90A6E6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397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DC03-59C6-443B-A679-9B4022F09286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DFBA-C74B-4114-BA53-35E90A6E6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214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DC03-59C6-443B-A679-9B4022F09286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DFBA-C74B-4114-BA53-35E90A6E6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669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DC03-59C6-443B-A679-9B4022F09286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DFBA-C74B-4114-BA53-35E90A6E6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89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DC03-59C6-443B-A679-9B4022F09286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DFBA-C74B-4114-BA53-35E90A6E6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55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DC03-59C6-443B-A679-9B4022F09286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DFBA-C74B-4114-BA53-35E90A6E6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501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DC03-59C6-443B-A679-9B4022F09286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DFBA-C74B-4114-BA53-35E90A6E6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215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DC03-59C6-443B-A679-9B4022F09286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DFBA-C74B-4114-BA53-35E90A6E6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610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DC03-59C6-443B-A679-9B4022F09286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DFBA-C74B-4114-BA53-35E90A6E6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685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DC03-59C6-443B-A679-9B4022F09286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DFBA-C74B-4114-BA53-35E90A6E6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031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DC03-59C6-443B-A679-9B4022F09286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0DFBA-C74B-4114-BA53-35E90A6E6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71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1DC03-59C6-443B-A679-9B4022F09286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0DFBA-C74B-4114-BA53-35E90A6E6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045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image" Target="../media/image9.png"/><Relationship Id="rId4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image" Target="../media/image9.png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0567" y="2347688"/>
            <a:ext cx="10108377" cy="805542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800" b="1" dirty="0" smtClean="0">
                <a:latin typeface="+mn-lt"/>
              </a:rPr>
              <a:t>Carbohydrates Table Out</a:t>
            </a:r>
            <a:endParaRPr lang="en-GB" sz="4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422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264" y="962828"/>
            <a:ext cx="11270226" cy="56739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Fatty acids: </a:t>
            </a:r>
          </a:p>
          <a:p>
            <a:pPr marL="0" indent="0">
              <a:buNone/>
            </a:pPr>
            <a:r>
              <a:rPr lang="en-GB" dirty="0" smtClean="0"/>
              <a:t>Made up of a carboxyl (-COOH) group, and a hydrocarbon tail that is anything from 2-20 carbons in length</a:t>
            </a:r>
          </a:p>
          <a:p>
            <a:endParaRPr lang="en-GB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128747"/>
            <a:ext cx="10108377" cy="682415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800" b="1" dirty="0" smtClean="0">
                <a:latin typeface="+mn-lt"/>
              </a:rPr>
              <a:t>Triglycerides – Fatty acid component </a:t>
            </a:r>
            <a:endParaRPr lang="en-GB" sz="4800" b="1" dirty="0">
              <a:latin typeface="+mn-lt"/>
            </a:endParaRP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2426517" y="2300749"/>
            <a:ext cx="7145338" cy="1203325"/>
            <a:chOff x="288" y="576"/>
            <a:chExt cx="4501" cy="758"/>
          </a:xfrm>
        </p:grpSpPr>
        <p:pic>
          <p:nvPicPr>
            <p:cNvPr id="6" name="Picture 6" descr="fa_saturated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8" y="576"/>
              <a:ext cx="3168" cy="758"/>
            </a:xfrm>
            <a:prstGeom prst="rect">
              <a:avLst/>
            </a:prstGeom>
            <a:noFill/>
            <a:ln w="57150" cmpd="thinThick">
              <a:noFill/>
              <a:miter lim="800000"/>
              <a:headEnd/>
              <a:tailEnd/>
            </a:ln>
          </p:spPr>
        </p:pic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3840" y="816"/>
              <a:ext cx="9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GB" sz="2400">
                  <a:latin typeface="Arial" charset="0"/>
                </a:rPr>
                <a:t>Saturated</a:t>
              </a:r>
            </a:p>
          </p:txBody>
        </p:sp>
      </p:grp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1941536" y="3504074"/>
            <a:ext cx="6877050" cy="2824163"/>
            <a:chOff x="816" y="1392"/>
            <a:chExt cx="4332" cy="1779"/>
          </a:xfrm>
        </p:grpSpPr>
        <p:pic>
          <p:nvPicPr>
            <p:cNvPr id="9" name="Picture 9" descr="fa_monounsat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6" y="1392"/>
              <a:ext cx="2602" cy="1779"/>
            </a:xfrm>
            <a:prstGeom prst="rect">
              <a:avLst/>
            </a:prstGeom>
            <a:noFill/>
            <a:ln w="57150" cmpd="thinThick">
              <a:noFill/>
              <a:miter lim="800000"/>
              <a:headEnd/>
              <a:tailEnd/>
            </a:ln>
          </p:spPr>
        </p:pic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3840" y="1536"/>
              <a:ext cx="130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en-GB" sz="2400" dirty="0">
                  <a:latin typeface="Arial" charset="0"/>
                </a:rPr>
                <a:t>Mono-unsaturated</a:t>
              </a:r>
            </a:p>
          </p:txBody>
        </p:sp>
      </p:grp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3784623" y="4943937"/>
            <a:ext cx="7342188" cy="1612900"/>
            <a:chOff x="432" y="3120"/>
            <a:chExt cx="4625" cy="1016"/>
          </a:xfrm>
        </p:grpSpPr>
        <p:pic>
          <p:nvPicPr>
            <p:cNvPr id="12" name="Picture 12" descr="fa_polyunsa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32" y="3120"/>
              <a:ext cx="2971" cy="1016"/>
            </a:xfrm>
            <a:prstGeom prst="rect">
              <a:avLst/>
            </a:prstGeom>
            <a:noFill/>
            <a:ln w="57150" cmpd="thinThick">
              <a:noFill/>
              <a:miter lim="800000"/>
              <a:headEnd/>
              <a:tailEnd/>
            </a:ln>
          </p:spPr>
        </p:pic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3894" y="3312"/>
              <a:ext cx="1163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en-GB" sz="2400" dirty="0">
                  <a:latin typeface="Arial" charset="0"/>
                </a:rPr>
                <a:t>Poly-unsaturated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542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8928" y="1130983"/>
            <a:ext cx="10810568" cy="4538662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Introducing </a:t>
            </a:r>
            <a:r>
              <a:rPr lang="en-GB" b="1" i="1" dirty="0"/>
              <a:t>carbon double bonds</a:t>
            </a:r>
            <a:r>
              <a:rPr lang="en-GB" dirty="0"/>
              <a:t> changes the shape of the hydrocarbon chain. This makes the molecules in a lipid push apart and makes them </a:t>
            </a:r>
            <a:r>
              <a:rPr lang="en-GB" b="1" i="1" dirty="0"/>
              <a:t>more fluid</a:t>
            </a:r>
            <a:r>
              <a:rPr lang="en-GB" dirty="0"/>
              <a:t>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This </a:t>
            </a:r>
            <a:r>
              <a:rPr lang="en-GB" dirty="0"/>
              <a:t>means that lipids containing mainly </a:t>
            </a:r>
            <a:r>
              <a:rPr lang="en-GB" b="1" dirty="0"/>
              <a:t>unsaturated fatty acids are </a:t>
            </a:r>
            <a:r>
              <a:rPr lang="en-GB" b="1" dirty="0" smtClean="0"/>
              <a:t>oils, </a:t>
            </a:r>
            <a:r>
              <a:rPr lang="en-GB" dirty="0" smtClean="0"/>
              <a:t>but </a:t>
            </a:r>
            <a:r>
              <a:rPr lang="en-GB" dirty="0"/>
              <a:t>those with </a:t>
            </a:r>
            <a:r>
              <a:rPr lang="en-GB" b="1" dirty="0"/>
              <a:t>saturated fatty acids are often fats</a:t>
            </a:r>
            <a:r>
              <a:rPr lang="en-GB" dirty="0"/>
              <a:t>. Animal lipids are fats and plant lipids are oils.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28747"/>
            <a:ext cx="10108377" cy="682415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800" b="1" dirty="0" smtClean="0">
                <a:latin typeface="+mn-lt"/>
              </a:rPr>
              <a:t>Saturated or Unsaturated </a:t>
            </a:r>
            <a:endParaRPr lang="en-GB" sz="4800" b="1" dirty="0">
              <a:latin typeface="+mn-lt"/>
            </a:endParaRPr>
          </a:p>
        </p:txBody>
      </p:sp>
      <p:pic>
        <p:nvPicPr>
          <p:cNvPr id="3074" name="Picture 2" descr="Image result for animal fat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568" y="3854620"/>
            <a:ext cx="3487993" cy="232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oi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8726" y="3400314"/>
            <a:ext cx="2211370" cy="2780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214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9871"/>
            <a:ext cx="10515600" cy="4997092"/>
          </a:xfrm>
        </p:spPr>
        <p:txBody>
          <a:bodyPr/>
          <a:lstStyle/>
          <a:p>
            <a:pPr marL="0" indent="0">
              <a:buNone/>
            </a:pPr>
            <a:r>
              <a:rPr lang="en-GB" u="sng" dirty="0" smtClean="0"/>
              <a:t>Source of Energy</a:t>
            </a:r>
          </a:p>
          <a:p>
            <a:r>
              <a:rPr lang="en-GB" dirty="0" smtClean="0"/>
              <a:t>Hydrolysis of the triglyceride releases the fatty acid and glycerol, that are both broken down to make CO</a:t>
            </a:r>
            <a:r>
              <a:rPr lang="en-GB" baseline="-25000" dirty="0" smtClean="0"/>
              <a:t>2</a:t>
            </a:r>
            <a:r>
              <a:rPr lang="en-GB" dirty="0" smtClean="0"/>
              <a:t> + H</a:t>
            </a:r>
            <a:r>
              <a:rPr lang="en-GB" baseline="-25000" dirty="0" smtClean="0"/>
              <a:t>2</a:t>
            </a:r>
            <a:r>
              <a:rPr lang="en-GB" dirty="0" smtClean="0"/>
              <a:t>0, releasing energy used to make ATP</a:t>
            </a:r>
          </a:p>
          <a:p>
            <a:r>
              <a:rPr lang="en-GB" dirty="0" smtClean="0"/>
              <a:t>Respiring 1g lipid gives out twice as much energy as 1g carbohydrate</a:t>
            </a:r>
          </a:p>
          <a:p>
            <a:r>
              <a:rPr lang="en-GB" dirty="0" smtClean="0"/>
              <a:t>Respiring lipid gives out more water than carbohydrates</a:t>
            </a:r>
          </a:p>
          <a:p>
            <a:pPr marL="0" indent="0">
              <a:buNone/>
            </a:pPr>
            <a:r>
              <a:rPr lang="en-GB" u="sng" dirty="0" smtClean="0"/>
              <a:t>Store of energy</a:t>
            </a:r>
            <a:r>
              <a:rPr lang="en-GB" dirty="0" smtClean="0"/>
              <a:t> – very compact</a:t>
            </a:r>
            <a:endParaRPr lang="en-GB" u="sng" dirty="0" smtClean="0"/>
          </a:p>
          <a:p>
            <a:pPr marL="0" indent="0">
              <a:buNone/>
            </a:pPr>
            <a:r>
              <a:rPr lang="en-GB" u="sng" dirty="0" smtClean="0"/>
              <a:t>Insulator</a:t>
            </a:r>
          </a:p>
          <a:p>
            <a:pPr marL="0" indent="0">
              <a:buNone/>
            </a:pPr>
            <a:r>
              <a:rPr lang="en-GB" u="sng" dirty="0" smtClean="0"/>
              <a:t>Buoyant</a:t>
            </a:r>
          </a:p>
          <a:p>
            <a:pPr marL="0" indent="0">
              <a:buNone/>
            </a:pPr>
            <a:r>
              <a:rPr lang="en-GB" u="sng" dirty="0" smtClean="0"/>
              <a:t>Protects internal organs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128747"/>
            <a:ext cx="10108377" cy="918388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800" b="1" dirty="0" smtClean="0">
                <a:latin typeface="+mn-lt"/>
              </a:rPr>
              <a:t>Triglyceride Properties </a:t>
            </a:r>
            <a:endParaRPr lang="en-GB" sz="4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573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0140"/>
            <a:ext cx="10515600" cy="5737860"/>
          </a:xfrm>
        </p:spPr>
        <p:txBody>
          <a:bodyPr>
            <a:normAutofit/>
          </a:bodyPr>
          <a:lstStyle/>
          <a:p>
            <a:r>
              <a:rPr lang="en-GB" dirty="0" smtClean="0"/>
              <a:t>Similar to triglycerides, EXCEPT one fatty acid is replaced by a </a:t>
            </a:r>
            <a:r>
              <a:rPr lang="en-GB" b="1" dirty="0" smtClean="0"/>
              <a:t>phosphate group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dirty="0" smtClean="0"/>
              <a:t>When surrounded by water, the phosphate group has a </a:t>
            </a:r>
            <a:r>
              <a:rPr lang="en-GB" b="1" dirty="0" smtClean="0"/>
              <a:t>negative</a:t>
            </a:r>
            <a:r>
              <a:rPr lang="en-GB" dirty="0" smtClean="0"/>
              <a:t> charge, making it </a:t>
            </a:r>
            <a:r>
              <a:rPr lang="en-GB" b="1" dirty="0" smtClean="0"/>
              <a:t>polar.</a:t>
            </a:r>
          </a:p>
          <a:p>
            <a:r>
              <a:rPr lang="en-GB" dirty="0" smtClean="0"/>
              <a:t>The fatty acid tails are </a:t>
            </a:r>
            <a:r>
              <a:rPr lang="en-GB" b="1" dirty="0" smtClean="0"/>
              <a:t>non-polar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and therefore repel the water. </a:t>
            </a:r>
          </a:p>
          <a:p>
            <a:r>
              <a:rPr lang="en-GB" dirty="0" smtClean="0"/>
              <a:t>They therefore form a layer on the</a:t>
            </a:r>
            <a:br>
              <a:rPr lang="en-GB" dirty="0" smtClean="0"/>
            </a:br>
            <a:r>
              <a:rPr lang="en-GB" dirty="0" smtClean="0"/>
              <a:t>surface of water, with the </a:t>
            </a:r>
            <a:br>
              <a:rPr lang="en-GB" dirty="0" smtClean="0"/>
            </a:br>
            <a:r>
              <a:rPr lang="en-GB" dirty="0" smtClean="0"/>
              <a:t>hydrophilic heads in the water and</a:t>
            </a:r>
            <a:br>
              <a:rPr lang="en-GB" dirty="0" smtClean="0"/>
            </a:br>
            <a:r>
              <a:rPr lang="en-GB" dirty="0" smtClean="0"/>
              <a:t>the hydrophobic tails sticking out.</a:t>
            </a:r>
          </a:p>
          <a:p>
            <a:r>
              <a:rPr lang="en-GB" dirty="0" smtClean="0"/>
              <a:t>Therefore useful in forming bilayers. </a:t>
            </a:r>
          </a:p>
          <a:p>
            <a:r>
              <a:rPr lang="en-GB" dirty="0" smtClean="0"/>
              <a:t>Less energy than triglycerides as have one less fatty acid and the phosphate can’t be used  to generate energy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128747"/>
            <a:ext cx="10108377" cy="682415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800" b="1" dirty="0" smtClean="0">
                <a:latin typeface="+mn-lt"/>
              </a:rPr>
              <a:t>Phospholipids </a:t>
            </a:r>
            <a:endParaRPr lang="en-GB" sz="4800" b="1" dirty="0">
              <a:latin typeface="+mn-lt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068263"/>
              </p:ext>
            </p:extLst>
          </p:nvPr>
        </p:nvGraphicFramePr>
        <p:xfrm>
          <a:off x="6503368" y="2514600"/>
          <a:ext cx="5688632" cy="3251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CorelDRAW" r:id="rId4" imgW="4776840" imgH="2729880" progId="">
                  <p:embed/>
                </p:oleObj>
              </mc:Choice>
              <mc:Fallback>
                <p:oleObj name="CorelDRAW" r:id="rId4" imgW="4776840" imgH="27298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3368" y="2514600"/>
                        <a:ext cx="5688632" cy="32517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043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218" name="Picture 2" descr="Image result for phospholipi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060" y="1934884"/>
            <a:ext cx="10337800" cy="4242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128747"/>
            <a:ext cx="10108377" cy="682415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800" b="1" dirty="0" smtClean="0">
                <a:latin typeface="+mn-lt"/>
              </a:rPr>
              <a:t>Phospholipid Bilayer  </a:t>
            </a:r>
            <a:endParaRPr lang="en-GB" sz="4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651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055813" y="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The structure of phospholipids</a:t>
            </a:r>
          </a:p>
        </p:txBody>
      </p:sp>
      <p:pic>
        <p:nvPicPr>
          <p:cNvPr id="4100" name="Picture 27" descr="forward_arrow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1089" y="6167439"/>
            <a:ext cx="6302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12294" name="ShockwaveFlash1" r:id="rId2" imgW="8699400" imgH="5308560"/>
        </mc:Choice>
        <mc:Fallback>
          <p:control name="ShockwaveFlash1" r:id="rId2" imgW="8699400" imgH="5308560">
            <p:pic>
              <p:nvPicPr>
                <p:cNvPr id="2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1736725" y="800100"/>
                  <a:ext cx="8699500" cy="530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97786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188" y="1542697"/>
            <a:ext cx="10515600" cy="3849435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Use the questions below to help you fill in the table about structure, properties and function of cholesterol: </a:t>
            </a:r>
          </a:p>
          <a:p>
            <a:pPr marL="514350" indent="-514350">
              <a:buAutoNum type="arabicPeriod"/>
            </a:pPr>
            <a:r>
              <a:rPr lang="en-GB" dirty="0" smtClean="0"/>
              <a:t>Draw the structure of cholesterol </a:t>
            </a:r>
          </a:p>
          <a:p>
            <a:pPr marL="514350" indent="-514350">
              <a:buAutoNum type="arabicPeriod"/>
            </a:pPr>
            <a:r>
              <a:rPr lang="en-GB" dirty="0" smtClean="0"/>
              <a:t>Is cholesterol hydrophobic or hydrophilic?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is the function of cholesterol in the phospholipid bilayer? Why is it able to sit in the bilayer?</a:t>
            </a:r>
          </a:p>
          <a:p>
            <a:pPr marL="514350" indent="-514350">
              <a:buAutoNum type="arabicPeriod"/>
            </a:pPr>
            <a:r>
              <a:rPr lang="en-GB" dirty="0" smtClean="0"/>
              <a:t>Where in animals is cholesterol found?</a:t>
            </a:r>
          </a:p>
          <a:p>
            <a:pPr marL="514350" indent="-514350">
              <a:buAutoNum type="arabicPeriod"/>
            </a:pPr>
            <a:endParaRPr lang="en-GB" dirty="0"/>
          </a:p>
          <a:p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128747"/>
            <a:ext cx="10108377" cy="1197133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800" b="1" dirty="0" smtClean="0">
                <a:latin typeface="+mn-lt"/>
              </a:rPr>
              <a:t>Homework – Complete table with cholesterol facts + PPQs</a:t>
            </a:r>
            <a:endParaRPr lang="en-GB" sz="4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6477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46422" y="197708"/>
          <a:ext cx="8692980" cy="4511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76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976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976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4107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Polysaccharide</a:t>
                      </a:r>
                      <a:r>
                        <a:rPr lang="en-US" sz="2000" b="1" baseline="0" dirty="0" smtClean="0"/>
                        <a:t> and function</a:t>
                      </a:r>
                      <a:endParaRPr lang="en-US" sz="20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Structure</a:t>
                      </a:r>
                      <a:endParaRPr lang="en-US" sz="20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How structure relates to function</a:t>
                      </a:r>
                      <a:endParaRPr lang="en-US" sz="2000" b="1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9634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AMYLOSE:</a:t>
                      </a:r>
                    </a:p>
                    <a:p>
                      <a:r>
                        <a:rPr lang="en-US" sz="1800" b="0" dirty="0" smtClean="0"/>
                        <a:t>Store</a:t>
                      </a:r>
                      <a:r>
                        <a:rPr lang="en-US" sz="1800" b="0" baseline="0" dirty="0" smtClean="0"/>
                        <a:t> of glucose and energy in plants</a:t>
                      </a:r>
                      <a:endParaRPr lang="en-US" sz="1800" b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Made up</a:t>
                      </a:r>
                      <a:r>
                        <a:rPr lang="en-US" sz="1600" baseline="0" dirty="0" smtClean="0"/>
                        <a:t> of alpha-glucose monomers</a:t>
                      </a:r>
                      <a:endParaRPr lang="en-US" sz="16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1-4 </a:t>
                      </a:r>
                      <a:r>
                        <a:rPr lang="en-US" sz="1600" dirty="0" err="1" smtClean="0"/>
                        <a:t>glycosidic</a:t>
                      </a:r>
                      <a:r>
                        <a:rPr lang="en-US" sz="1600" baseline="0" dirty="0" smtClean="0"/>
                        <a:t> bond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Straight chains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Coils into spiral shape, held by H-bonds 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Coiled</a:t>
                      </a:r>
                      <a:r>
                        <a:rPr lang="en-US" sz="1400" baseline="0" dirty="0" smtClean="0"/>
                        <a:t> means it is i</a:t>
                      </a:r>
                      <a:r>
                        <a:rPr lang="en-US" sz="1400" dirty="0" smtClean="0"/>
                        <a:t>nsoluble in water,</a:t>
                      </a:r>
                      <a:r>
                        <a:rPr lang="en-US" sz="1400" baseline="0" dirty="0" smtClean="0"/>
                        <a:t> so doesn’t affect water potential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Straight chains means glucose molecules can be easily </a:t>
                      </a:r>
                      <a:r>
                        <a:rPr lang="en-US" sz="1400" baseline="0" dirty="0" err="1" smtClean="0"/>
                        <a:t>hydrolysed</a:t>
                      </a:r>
                      <a:r>
                        <a:rPr lang="en-US" sz="1400" baseline="0" dirty="0" smtClean="0"/>
                        <a:t> from ends of chains to provide glucose when needed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Compact so can store lots of energy in a small volume</a:t>
                      </a:r>
                      <a:endParaRPr lang="en-US" sz="14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9634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AMYLOPECTIN</a:t>
                      </a:r>
                    </a:p>
                    <a:p>
                      <a:r>
                        <a:rPr lang="en-US" sz="1800" b="0" dirty="0" smtClean="0"/>
                        <a:t>Store of glucose</a:t>
                      </a:r>
                      <a:r>
                        <a:rPr lang="en-US" sz="1800" b="0" baseline="0" dirty="0" smtClean="0"/>
                        <a:t> and energy in plants</a:t>
                      </a:r>
                      <a:endParaRPr lang="en-US" sz="1800" b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Made up of alpha-glucose monomers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1-4 </a:t>
                      </a:r>
                      <a:r>
                        <a:rPr lang="en-US" sz="1600" dirty="0" err="1" smtClean="0"/>
                        <a:t>glycosidic</a:t>
                      </a:r>
                      <a:r>
                        <a:rPr lang="en-US" sz="1600" baseline="0" dirty="0" smtClean="0"/>
                        <a:t> bonds AND 1-6 </a:t>
                      </a:r>
                      <a:r>
                        <a:rPr lang="en-US" sz="1600" baseline="0" dirty="0" err="1" smtClean="0"/>
                        <a:t>glycodic</a:t>
                      </a:r>
                      <a:r>
                        <a:rPr lang="en-US" sz="1600" baseline="0" dirty="0" smtClean="0"/>
                        <a:t> bonds that form </a:t>
                      </a:r>
                      <a:r>
                        <a:rPr lang="en-US" sz="1600" u="sng" baseline="0" dirty="0" smtClean="0"/>
                        <a:t>branched chains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u="none" baseline="0" dirty="0" smtClean="0"/>
                        <a:t>Coiled into spiral shape, held by H-bonds </a:t>
                      </a:r>
                      <a:endParaRPr lang="en-US" sz="1600" u="none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643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199456" y="1177712"/>
          <a:ext cx="8692980" cy="37772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7660"/>
                <a:gridCol w="2897660"/>
                <a:gridCol w="2897660"/>
              </a:tblGrid>
              <a:tr h="1888604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GLYCOGEN</a:t>
                      </a:r>
                    </a:p>
                    <a:p>
                      <a:r>
                        <a:rPr lang="en-US" sz="1800" b="0" dirty="0" smtClean="0"/>
                        <a:t>Store</a:t>
                      </a:r>
                      <a:r>
                        <a:rPr lang="en-US" sz="1800" b="0" baseline="0" dirty="0" smtClean="0"/>
                        <a:t> of glucose and energy in animals </a:t>
                      </a:r>
                      <a:endParaRPr lang="en-US" sz="1800" b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Made up of alpha-glucose monomers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Shorter</a:t>
                      </a:r>
                      <a:r>
                        <a:rPr lang="en-US" sz="1600" baseline="0" dirty="0" smtClean="0"/>
                        <a:t> chains so NOT coiled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1-4 </a:t>
                      </a:r>
                      <a:r>
                        <a:rPr lang="en-US" sz="1600" baseline="0" dirty="0" err="1" smtClean="0"/>
                        <a:t>glycosidic</a:t>
                      </a:r>
                      <a:r>
                        <a:rPr lang="en-US" sz="1600" baseline="0" dirty="0" smtClean="0"/>
                        <a:t> bonds AND 1-6 </a:t>
                      </a:r>
                      <a:r>
                        <a:rPr lang="en-US" sz="1600" baseline="0" dirty="0" err="1" smtClean="0"/>
                        <a:t>glycosidic</a:t>
                      </a:r>
                      <a:r>
                        <a:rPr lang="en-US" sz="1600" baseline="0" dirty="0" smtClean="0"/>
                        <a:t> bonds that </a:t>
                      </a:r>
                      <a:r>
                        <a:rPr lang="en-US" sz="1600" u="none" baseline="0" dirty="0" smtClean="0"/>
                        <a:t>form </a:t>
                      </a:r>
                      <a:r>
                        <a:rPr lang="en-US" sz="1600" u="sng" baseline="0" dirty="0" smtClean="0"/>
                        <a:t>branched chains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Insoluble in water so water potential not affected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Branched</a:t>
                      </a:r>
                      <a:r>
                        <a:rPr lang="en-US" sz="1400" baseline="0" dirty="0" smtClean="0"/>
                        <a:t> means lots of ends, so easy to </a:t>
                      </a:r>
                      <a:r>
                        <a:rPr lang="en-US" sz="1400" baseline="0" dirty="0" err="1" smtClean="0"/>
                        <a:t>hydrolyse</a:t>
                      </a:r>
                      <a:r>
                        <a:rPr lang="en-US" sz="1400" baseline="0" dirty="0" smtClean="0"/>
                        <a:t> glucose monomers for energy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Compact so can store lots of energy in a small volume </a:t>
                      </a:r>
                      <a:endParaRPr lang="en-US" sz="1400" dirty="0"/>
                    </a:p>
                  </a:txBody>
                  <a:tcPr marL="68580" marR="68580"/>
                </a:tc>
              </a:tr>
              <a:tr h="1888604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CELLULOSE:</a:t>
                      </a:r>
                      <a:r>
                        <a:rPr lang="en-US" sz="2400" b="1" baseline="0" dirty="0" smtClean="0"/>
                        <a:t> </a:t>
                      </a:r>
                    </a:p>
                    <a:p>
                      <a:r>
                        <a:rPr lang="en-US" sz="1800" b="0" dirty="0" smtClean="0"/>
                        <a:t>Forms</a:t>
                      </a:r>
                      <a:r>
                        <a:rPr lang="en-US" sz="1800" b="0" baseline="0" dirty="0" smtClean="0"/>
                        <a:t> plant cell walls</a:t>
                      </a:r>
                      <a:endParaRPr lang="en-US" sz="1800" b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Beta glucose monomers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Second</a:t>
                      </a:r>
                      <a:r>
                        <a:rPr lang="en-US" sz="1600" baseline="0" dirty="0" smtClean="0"/>
                        <a:t> molecule is rotated forwards 180°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Chains held by many H bonds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Insoluble so will not dissolve</a:t>
                      </a:r>
                      <a:r>
                        <a:rPr lang="en-US" sz="1400" baseline="0" dirty="0" smtClean="0"/>
                        <a:t> in water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Strong to prevent the cell from bursting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Spaces between the chains so water can move in the cell wall</a:t>
                      </a:r>
                      <a:endParaRPr lang="en-US" sz="1400" dirty="0"/>
                    </a:p>
                  </a:txBody>
                  <a:tcPr marL="68580" marR="6858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199456" y="476672"/>
          <a:ext cx="8692980" cy="701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7660"/>
                <a:gridCol w="2897660"/>
                <a:gridCol w="2897660"/>
              </a:tblGrid>
              <a:tr h="64107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Polysaccharide</a:t>
                      </a:r>
                      <a:r>
                        <a:rPr lang="en-US" sz="2000" b="1" baseline="0" dirty="0" smtClean="0"/>
                        <a:t> and function</a:t>
                      </a:r>
                      <a:endParaRPr lang="en-US" sz="20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Structure</a:t>
                      </a:r>
                      <a:endParaRPr lang="en-US" sz="20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How structure relates to function</a:t>
                      </a:r>
                      <a:endParaRPr lang="en-US" sz="2000" b="1" dirty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31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7127" y="302040"/>
            <a:ext cx="10108377" cy="805542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800" b="1" dirty="0" smtClean="0">
                <a:latin typeface="+mn-lt"/>
              </a:rPr>
              <a:t>Biological Molecules: Lipids</a:t>
            </a:r>
            <a:endParaRPr lang="en-GB" sz="4800" b="1" dirty="0">
              <a:latin typeface="+mn-l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48" y="2802740"/>
            <a:ext cx="2538117" cy="3720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loud Callout 6"/>
          <p:cNvSpPr/>
          <p:nvPr/>
        </p:nvSpPr>
        <p:spPr>
          <a:xfrm>
            <a:off x="3238166" y="1240536"/>
            <a:ext cx="6588224" cy="2999692"/>
          </a:xfrm>
          <a:prstGeom prst="cloudCallout">
            <a:avLst>
              <a:gd name="adj1" fmla="val -54581"/>
              <a:gd name="adj2" fmla="val 4942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400" b="1" dirty="0" smtClean="0"/>
              <a:t>What do you already know about lipids?</a:t>
            </a:r>
          </a:p>
          <a:p>
            <a:pPr algn="ctr"/>
            <a:endParaRPr lang="en-GB" sz="3400" b="1" dirty="0" smtClean="0"/>
          </a:p>
          <a:p>
            <a:pPr algn="ctr"/>
            <a:r>
              <a:rPr lang="en-GB" sz="2500" i="1" dirty="0" smtClean="0"/>
              <a:t>Who, what, why, where, when?</a:t>
            </a:r>
            <a:endParaRPr lang="en-GB" sz="25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053385" y="4663180"/>
            <a:ext cx="28523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Triglycerides </a:t>
            </a:r>
            <a:endParaRPr lang="en-GB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8750490" y="4019239"/>
            <a:ext cx="31230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Phospholipids</a:t>
            </a:r>
            <a:endParaRPr lang="en-GB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6974008" y="5538911"/>
            <a:ext cx="28523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Cholesterol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68218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" y="993282"/>
            <a:ext cx="11201400" cy="58647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u="sng" dirty="0" smtClean="0"/>
              <a:t>Sources in the diet</a:t>
            </a:r>
          </a:p>
          <a:p>
            <a:r>
              <a:rPr lang="en-GB" dirty="0" smtClean="0"/>
              <a:t>Any fat / oil and fatty / oily food</a:t>
            </a:r>
            <a:endParaRPr lang="en-GB" dirty="0"/>
          </a:p>
          <a:p>
            <a:pPr marL="0" indent="0">
              <a:buNone/>
            </a:pPr>
            <a:r>
              <a:rPr lang="en-GB" u="sng" dirty="0" smtClean="0"/>
              <a:t>Functions</a:t>
            </a:r>
          </a:p>
          <a:p>
            <a:r>
              <a:rPr lang="en-GB" dirty="0" smtClean="0"/>
              <a:t>To provide source of energy</a:t>
            </a:r>
          </a:p>
          <a:p>
            <a:r>
              <a:rPr lang="en-GB" dirty="0" smtClean="0"/>
              <a:t>To store energy</a:t>
            </a:r>
          </a:p>
          <a:p>
            <a:r>
              <a:rPr lang="en-GB" dirty="0" smtClean="0"/>
              <a:t>To insulate</a:t>
            </a:r>
          </a:p>
          <a:p>
            <a:r>
              <a:rPr lang="en-GB" dirty="0" smtClean="0"/>
              <a:t>Metabolic source of water</a:t>
            </a:r>
          </a:p>
          <a:p>
            <a:r>
              <a:rPr lang="en-GB" dirty="0" smtClean="0"/>
              <a:t>Protects organs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u="sng" dirty="0" smtClean="0"/>
              <a:t>Other</a:t>
            </a:r>
          </a:p>
          <a:p>
            <a:r>
              <a:rPr lang="en-GB" dirty="0" smtClean="0"/>
              <a:t>Usually contain fatty acids and glycerol (different </a:t>
            </a:r>
            <a:br>
              <a:rPr lang="en-GB" dirty="0" smtClean="0"/>
            </a:br>
            <a:r>
              <a:rPr lang="en-GB" dirty="0" smtClean="0"/>
              <a:t>proportions depending on type of lipid) EXCEPT for </a:t>
            </a:r>
            <a:br>
              <a:rPr lang="en-GB" dirty="0" smtClean="0"/>
            </a:br>
            <a:r>
              <a:rPr lang="en-GB" dirty="0" smtClean="0"/>
              <a:t>cholesterol</a:t>
            </a:r>
          </a:p>
          <a:p>
            <a:r>
              <a:rPr lang="en-GB" dirty="0" smtClean="0"/>
              <a:t>Broken down by lipase enzyme</a:t>
            </a:r>
          </a:p>
          <a:p>
            <a:r>
              <a:rPr lang="en-GB" dirty="0" smtClean="0"/>
              <a:t>Contains the element C</a:t>
            </a:r>
          </a:p>
          <a:p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7127" y="187740"/>
            <a:ext cx="10108377" cy="805542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800" b="1" dirty="0" smtClean="0">
                <a:latin typeface="+mn-lt"/>
              </a:rPr>
              <a:t>Lipids (fats and oils)</a:t>
            </a:r>
            <a:endParaRPr lang="en-GB" sz="4800" b="1" dirty="0">
              <a:latin typeface="+mn-lt"/>
            </a:endParaRPr>
          </a:p>
        </p:txBody>
      </p:sp>
      <p:pic>
        <p:nvPicPr>
          <p:cNvPr id="1028" name="Picture 4" descr="Image result for triglycerid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2335" y="1331031"/>
            <a:ext cx="2667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Image result for phospholipid"/>
          <p:cNvSpPr>
            <a:spLocks noChangeAspect="1" noChangeArrowheads="1"/>
          </p:cNvSpPr>
          <p:nvPr/>
        </p:nvSpPr>
        <p:spPr bwMode="auto">
          <a:xfrm>
            <a:off x="4066858" y="2035880"/>
            <a:ext cx="2585402" cy="2585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12" descr="Image result for phospholipi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3323" t="13750" r="58023" b="38437"/>
          <a:stretch/>
        </p:blipFill>
        <p:spPr>
          <a:xfrm>
            <a:off x="4939441" y="2002035"/>
            <a:ext cx="3582894" cy="2491740"/>
          </a:xfrm>
          <a:prstGeom prst="rect">
            <a:avLst/>
          </a:prstGeom>
        </p:spPr>
      </p:pic>
      <p:pic>
        <p:nvPicPr>
          <p:cNvPr id="1038" name="Picture 14" descr="Image result for cholestero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031" y="4154004"/>
            <a:ext cx="3275149" cy="229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gular Pentagon 11"/>
          <p:cNvSpPr/>
          <p:nvPr/>
        </p:nvSpPr>
        <p:spPr>
          <a:xfrm>
            <a:off x="1532138" y="-100415"/>
            <a:ext cx="8718353" cy="68580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Lipids are NOT polymers. Why not? </a:t>
            </a:r>
          </a:p>
          <a:p>
            <a:pPr algn="ctr"/>
            <a:endParaRPr lang="en-GB" sz="3600" dirty="0"/>
          </a:p>
          <a:p>
            <a:pPr algn="ctr"/>
            <a:r>
              <a:rPr lang="en-GB" sz="3600" dirty="0" smtClean="0"/>
              <a:t>Lipids are </a:t>
            </a:r>
            <a:r>
              <a:rPr lang="en-GB" sz="3600" b="1" dirty="0" smtClean="0"/>
              <a:t>large, complex molecules</a:t>
            </a:r>
            <a:r>
              <a:rPr lang="en-GB" sz="3600" dirty="0" smtClean="0"/>
              <a:t> but are NOT build from repeating units (monomers). </a:t>
            </a:r>
          </a:p>
          <a:p>
            <a:pPr algn="ctr"/>
            <a:endParaRPr lang="en-GB" sz="3600" dirty="0"/>
          </a:p>
          <a:p>
            <a:pPr algn="ctr"/>
            <a:r>
              <a:rPr lang="en-GB" sz="3600" b="1" dirty="0" smtClean="0"/>
              <a:t>Lipids are macromolecules </a:t>
            </a:r>
          </a:p>
          <a:p>
            <a:pPr algn="ctr"/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56021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3841686"/>
              </p:ext>
            </p:extLst>
          </p:nvPr>
        </p:nvGraphicFramePr>
        <p:xfrm>
          <a:off x="368712" y="265471"/>
          <a:ext cx="11472769" cy="6400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7084"/>
                <a:gridCol w="2853057"/>
                <a:gridCol w="3224436"/>
                <a:gridCol w="2868192"/>
              </a:tblGrid>
              <a:tr h="529171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Structure 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Properties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Function</a:t>
                      </a:r>
                      <a:endParaRPr lang="en-GB" sz="2800" dirty="0"/>
                    </a:p>
                  </a:txBody>
                  <a:tcPr/>
                </a:tc>
              </a:tr>
              <a:tr h="1304806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Triglycerides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Glycerol &amp; 3 fatty</a:t>
                      </a:r>
                      <a:r>
                        <a:rPr lang="en-GB" baseline="0" dirty="0" smtClean="0"/>
                        <a:t> acids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Compact</a:t>
                      </a:r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Insoluble</a:t>
                      </a:r>
                    </a:p>
                    <a:p>
                      <a:r>
                        <a:rPr lang="en-GB" baseline="0" dirty="0" smtClean="0"/>
                        <a:t>38kJ/g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Energy Store</a:t>
                      </a:r>
                    </a:p>
                    <a:p>
                      <a:r>
                        <a:rPr lang="en-GB" dirty="0" smtClean="0"/>
                        <a:t>Doesn’t affect</a:t>
                      </a:r>
                      <a:r>
                        <a:rPr lang="en-GB" baseline="0" dirty="0" smtClean="0"/>
                        <a:t> water potential</a:t>
                      </a:r>
                      <a:endParaRPr lang="en-GB" dirty="0"/>
                    </a:p>
                  </a:txBody>
                  <a:tcPr/>
                </a:tc>
              </a:tr>
              <a:tr h="208769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Phospholipids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Glycerol, 2 fatty acids</a:t>
                      </a:r>
                      <a:r>
                        <a:rPr lang="en-GB" baseline="0" dirty="0" smtClean="0"/>
                        <a:t> and a phosphate group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Part hydrophobic,</a:t>
                      </a:r>
                      <a:r>
                        <a:rPr lang="en-GB" baseline="0" dirty="0" smtClean="0"/>
                        <a:t> part hydrophilic </a:t>
                      </a:r>
                    </a:p>
                    <a:p>
                      <a:r>
                        <a:rPr lang="en-GB" baseline="0" dirty="0" smtClean="0"/>
                        <a:t>Less energy content as phosphate group can’t be used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Forms membranes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  <a:tr h="2479132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Cholesterol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 carbon based ring</a:t>
                      </a:r>
                      <a:r>
                        <a:rPr lang="en-GB" baseline="0" dirty="0" smtClean="0"/>
                        <a:t> structures, hydroxyl group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Thin</a:t>
                      </a:r>
                      <a:r>
                        <a:rPr lang="en-GB" baseline="0" dirty="0" smtClean="0"/>
                        <a:t> molecules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Part hydrophobic,</a:t>
                      </a:r>
                      <a:r>
                        <a:rPr lang="en-GB" baseline="0" dirty="0" smtClean="0"/>
                        <a:t> part hydrophilic.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Alcohols can have a high energy content 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Fit into the membrane giving strength</a:t>
                      </a:r>
                      <a:r>
                        <a:rPr lang="en-GB" baseline="0" dirty="0" smtClean="0"/>
                        <a:t> and stability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948940" y="822960"/>
            <a:ext cx="2560320" cy="1051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948940" y="2141220"/>
            <a:ext cx="2560320" cy="1051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948940" y="4230328"/>
            <a:ext cx="2560320" cy="1051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798820" y="822960"/>
            <a:ext cx="2560320" cy="1051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798820" y="2141220"/>
            <a:ext cx="2956560" cy="12649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806440" y="4222708"/>
            <a:ext cx="2956560" cy="13932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9044940" y="822960"/>
            <a:ext cx="2560320" cy="1051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9044940" y="2141220"/>
            <a:ext cx="2560320" cy="1051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913494" y="4230328"/>
            <a:ext cx="2823211" cy="1051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71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3282"/>
            <a:ext cx="10515600" cy="518368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Formed from one glycerol + 3 fatty acids in a condensation</a:t>
            </a:r>
          </a:p>
          <a:p>
            <a:pPr marL="0" indent="0">
              <a:buNone/>
            </a:pPr>
            <a:r>
              <a:rPr lang="en-GB" dirty="0"/>
              <a:t>r</a:t>
            </a:r>
            <a:r>
              <a:rPr lang="en-GB" dirty="0" smtClean="0"/>
              <a:t>eaction.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7127" y="187740"/>
            <a:ext cx="10108377" cy="805542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800" b="1" dirty="0" smtClean="0">
                <a:latin typeface="+mn-lt"/>
              </a:rPr>
              <a:t>Triglycerides </a:t>
            </a:r>
            <a:endParaRPr lang="en-GB" sz="4800" b="1" dirty="0">
              <a:latin typeface="+mn-lt"/>
            </a:endParaRPr>
          </a:p>
        </p:txBody>
      </p:sp>
      <p:pic>
        <p:nvPicPr>
          <p:cNvPr id="5" name="Picture 4" descr="Image result for triglycerid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2004" y="0"/>
            <a:ext cx="2667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2400300" y="3127375"/>
            <a:ext cx="3886200" cy="3657600"/>
            <a:chOff x="2400300" y="3127375"/>
            <a:chExt cx="3886200" cy="3657600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2400300" y="6327775"/>
              <a:ext cx="1600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2400">
                  <a:latin typeface="Arial" charset="0"/>
                </a:rPr>
                <a:t>Glycerol</a:t>
              </a:r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4229100" y="6327775"/>
              <a:ext cx="20574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2400">
                  <a:latin typeface="Arial" charset="0"/>
                </a:rPr>
                <a:t>3 Fatty acids</a:t>
              </a:r>
            </a:p>
          </p:txBody>
        </p:sp>
        <p:pic>
          <p:nvPicPr>
            <p:cNvPr id="8" name="Picture 5" descr="triglyceride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00300" y="3127375"/>
              <a:ext cx="3733800" cy="3049588"/>
            </a:xfrm>
            <a:prstGeom prst="rect">
              <a:avLst/>
            </a:prstGeom>
            <a:noFill/>
            <a:ln w="57150" cmpd="thinThick">
              <a:solidFill>
                <a:srgbClr val="000000"/>
              </a:solidFill>
              <a:miter lim="800000"/>
              <a:headEnd/>
              <a:tailEnd/>
            </a:ln>
          </p:spPr>
        </p:pic>
      </p:grp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6286500" y="4422775"/>
            <a:ext cx="457200" cy="533400"/>
          </a:xfrm>
          <a:prstGeom prst="rightArrow">
            <a:avLst>
              <a:gd name="adj1" fmla="val 50000"/>
              <a:gd name="adj2" fmla="val 35714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9" name="Group 18"/>
          <p:cNvGrpSpPr/>
          <p:nvPr/>
        </p:nvGrpSpPr>
        <p:grpSpPr>
          <a:xfrm>
            <a:off x="6672262" y="3165475"/>
            <a:ext cx="4110038" cy="3565525"/>
            <a:chOff x="6672262" y="3165475"/>
            <a:chExt cx="4110038" cy="3565525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6672262" y="6273800"/>
              <a:ext cx="3883025" cy="457200"/>
              <a:chOff x="2835" y="2750"/>
              <a:chExt cx="2446" cy="288"/>
            </a:xfrm>
          </p:grpSpPr>
          <p:sp>
            <p:nvSpPr>
              <p:cNvPr id="10" name="Text Box 7"/>
              <p:cNvSpPr txBox="1">
                <a:spLocks noChangeArrowheads="1"/>
              </p:cNvSpPr>
              <p:nvPr/>
            </p:nvSpPr>
            <p:spPr bwMode="auto">
              <a:xfrm>
                <a:off x="2835" y="2750"/>
                <a:ext cx="172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Arial" charset="0"/>
                  </a:rPr>
                  <a:t>Lipid (triglyceride)</a:t>
                </a:r>
              </a:p>
            </p:txBody>
          </p:sp>
          <p:sp>
            <p:nvSpPr>
              <p:cNvPr id="11" name="Text Box 8"/>
              <p:cNvSpPr txBox="1">
                <a:spLocks noChangeArrowheads="1"/>
              </p:cNvSpPr>
              <p:nvPr/>
            </p:nvSpPr>
            <p:spPr bwMode="auto">
              <a:xfrm>
                <a:off x="4513" y="2750"/>
                <a:ext cx="76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Arial" charset="0"/>
                  </a:rPr>
                  <a:t>Water</a:t>
                </a:r>
              </a:p>
            </p:txBody>
          </p:sp>
        </p:grpSp>
        <p:grpSp>
          <p:nvGrpSpPr>
            <p:cNvPr id="13" name="Group 10"/>
            <p:cNvGrpSpPr>
              <a:grpSpLocks/>
            </p:cNvGrpSpPr>
            <p:nvPr/>
          </p:nvGrpSpPr>
          <p:grpSpPr bwMode="auto">
            <a:xfrm>
              <a:off x="6896100" y="3165475"/>
              <a:ext cx="3886200" cy="3048000"/>
              <a:chOff x="3168" y="768"/>
              <a:chExt cx="2448" cy="1920"/>
            </a:xfrm>
          </p:grpSpPr>
          <p:sp>
            <p:nvSpPr>
              <p:cNvPr id="14" name="Rectangle 11"/>
              <p:cNvSpPr>
                <a:spLocks noChangeArrowheads="1"/>
              </p:cNvSpPr>
              <p:nvPr/>
            </p:nvSpPr>
            <p:spPr bwMode="auto">
              <a:xfrm>
                <a:off x="3168" y="768"/>
                <a:ext cx="2448" cy="1920"/>
              </a:xfrm>
              <a:prstGeom prst="rect">
                <a:avLst/>
              </a:prstGeom>
              <a:solidFill>
                <a:schemeClr val="bg1"/>
              </a:solidFill>
              <a:ln w="57150" cmpd="thinThick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pic>
            <p:nvPicPr>
              <p:cNvPr id="15" name="Picture 12" descr="triglyceride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264" y="816"/>
                <a:ext cx="1521" cy="1824"/>
              </a:xfrm>
              <a:prstGeom prst="rect">
                <a:avLst/>
              </a:prstGeom>
              <a:noFill/>
              <a:ln w="57150" cmpd="thinThick">
                <a:noFill/>
                <a:miter lim="800000"/>
                <a:headEnd/>
                <a:tailEnd/>
              </a:ln>
            </p:spPr>
          </p:pic>
          <p:pic>
            <p:nvPicPr>
              <p:cNvPr id="16" name="Picture 13" descr="triglyceride2b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92" y="1584"/>
                <a:ext cx="528" cy="304"/>
              </a:xfrm>
              <a:prstGeom prst="rect">
                <a:avLst/>
              </a:prstGeom>
              <a:noFill/>
              <a:ln w="57150" cmpd="thinThick">
                <a:noFill/>
                <a:miter lim="800000"/>
                <a:headEnd/>
                <a:tailEnd/>
              </a:ln>
            </p:spPr>
          </p:pic>
          <p:sp>
            <p:nvSpPr>
              <p:cNvPr id="17" name="Text Box 14"/>
              <p:cNvSpPr txBox="1">
                <a:spLocks noChangeArrowheads="1"/>
              </p:cNvSpPr>
              <p:nvPr/>
            </p:nvSpPr>
            <p:spPr bwMode="auto">
              <a:xfrm>
                <a:off x="4752" y="1632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1800" b="1">
                    <a:latin typeface="Arial" charset="0"/>
                  </a:rPr>
                  <a:t>+</a:t>
                </a:r>
              </a:p>
            </p:txBody>
          </p:sp>
        </p:grpSp>
      </p:grpSp>
      <p:sp>
        <p:nvSpPr>
          <p:cNvPr id="20" name="Oval 19"/>
          <p:cNvSpPr/>
          <p:nvPr/>
        </p:nvSpPr>
        <p:spPr>
          <a:xfrm>
            <a:off x="3573388" y="3513812"/>
            <a:ext cx="1255812" cy="6233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3389040" y="4399637"/>
            <a:ext cx="1440160" cy="6233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3573388" y="5320288"/>
            <a:ext cx="1255812" cy="6233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7869111" y="3585122"/>
            <a:ext cx="773365" cy="6233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7869111" y="4408775"/>
            <a:ext cx="773365" cy="6233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7868008" y="5250726"/>
            <a:ext cx="773365" cy="6233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478973" y="2364882"/>
            <a:ext cx="668740" cy="129564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649524" y="1963175"/>
            <a:ext cx="1991849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Ester bond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02011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97" y="1474839"/>
            <a:ext cx="11312013" cy="4613634"/>
          </a:xfrm>
        </p:spPr>
        <p:txBody>
          <a:bodyPr/>
          <a:lstStyle/>
          <a:p>
            <a:r>
              <a:rPr lang="en-GB" dirty="0" smtClean="0"/>
              <a:t>Draw this as you would demonstrate making and breaking a glyosidic bond with glucose and maltose 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80220" y="158242"/>
            <a:ext cx="11754464" cy="1183861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800" b="1" dirty="0" smtClean="0">
                <a:latin typeface="+mn-lt"/>
              </a:rPr>
              <a:t>TASK: Demonstrate how you would break an Ester bond</a:t>
            </a:r>
            <a:endParaRPr lang="en-GB" sz="4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1763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971675" y="-9525"/>
            <a:ext cx="8229600" cy="1003300"/>
          </a:xfrm>
        </p:spPr>
        <p:txBody>
          <a:bodyPr/>
          <a:lstStyle/>
          <a:p>
            <a:pPr eaLnBrk="1" hangingPunct="1"/>
            <a:r>
              <a:rPr lang="en-GB" altLang="en-US" smtClean="0"/>
              <a:t>The structure of triglycerides</a:t>
            </a:r>
          </a:p>
        </p:txBody>
      </p:sp>
      <p:pic>
        <p:nvPicPr>
          <p:cNvPr id="3076" name="Picture 15" descr="forward_arrow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1089" y="6167439"/>
            <a:ext cx="6302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10245" name="ShockwaveFlash1" r:id="rId2" imgW="8699400" imgH="5308560"/>
        </mc:Choice>
        <mc:Fallback>
          <p:control name="ShockwaveFlash1" r:id="rId2" imgW="8699400" imgH="5308560">
            <p:pic>
              <p:nvPicPr>
                <p:cNvPr id="2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1736725" y="800100"/>
                  <a:ext cx="8699500" cy="530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30688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903</Words>
  <Application>Microsoft Office PowerPoint</Application>
  <PresentationFormat>Widescreen</PresentationFormat>
  <Paragraphs>149</Paragraphs>
  <Slides>16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CorelDRAW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structure of triglycerides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structure of phospholipids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Harriet Galpin</dc:creator>
  <cp:lastModifiedBy>Harriet Galpin</cp:lastModifiedBy>
  <cp:revision>22</cp:revision>
  <cp:lastPrinted>2017-09-20T07:04:07Z</cp:lastPrinted>
  <dcterms:created xsi:type="dcterms:W3CDTF">2017-09-17T13:08:55Z</dcterms:created>
  <dcterms:modified xsi:type="dcterms:W3CDTF">2017-09-20T11:31:08Z</dcterms:modified>
</cp:coreProperties>
</file>