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24"/>
  </p:notesMasterIdLst>
  <p:handoutMasterIdLst>
    <p:handoutMasterId r:id="rId25"/>
  </p:handoutMasterIdLst>
  <p:sldIdLst>
    <p:sldId id="472" r:id="rId2"/>
    <p:sldId id="465" r:id="rId3"/>
    <p:sldId id="261" r:id="rId4"/>
    <p:sldId id="350" r:id="rId5"/>
    <p:sldId id="257" r:id="rId6"/>
    <p:sldId id="454" r:id="rId7"/>
    <p:sldId id="258" r:id="rId8"/>
    <p:sldId id="471" r:id="rId9"/>
    <p:sldId id="275" r:id="rId10"/>
    <p:sldId id="409" r:id="rId11"/>
    <p:sldId id="459" r:id="rId12"/>
    <p:sldId id="419" r:id="rId13"/>
    <p:sldId id="418" r:id="rId14"/>
    <p:sldId id="259" r:id="rId15"/>
    <p:sldId id="260" r:id="rId16"/>
    <p:sldId id="414" r:id="rId17"/>
    <p:sldId id="417" r:id="rId18"/>
    <p:sldId id="466" r:id="rId19"/>
    <p:sldId id="467" r:id="rId20"/>
    <p:sldId id="470" r:id="rId21"/>
    <p:sldId id="468" r:id="rId22"/>
    <p:sldId id="469" r:id="rId23"/>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0" autoAdjust="0"/>
    <p:restoredTop sz="94660"/>
  </p:normalViewPr>
  <p:slideViewPr>
    <p:cSldViewPr>
      <p:cViewPr varScale="1">
        <p:scale>
          <a:sx n="70" d="100"/>
          <a:sy n="70" d="100"/>
        </p:scale>
        <p:origin x="138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GB"/>
          </a:p>
        </p:txBody>
      </p:sp>
      <p:sp>
        <p:nvSpPr>
          <p:cNvPr id="25600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GB"/>
          </a:p>
        </p:txBody>
      </p:sp>
      <p:sp>
        <p:nvSpPr>
          <p:cNvPr id="25600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GB"/>
          </a:p>
        </p:txBody>
      </p:sp>
      <p:sp>
        <p:nvSpPr>
          <p:cNvPr id="25600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56F3FC0-76FF-46C2-B4F0-4CE3E7A87AF2}" type="slidenum">
              <a:rPr lang="en-GB"/>
              <a:pPr>
                <a:defRPr/>
              </a:pPr>
              <a:t>‹#›</a:t>
            </a:fld>
            <a:endParaRPr lang="en-GB"/>
          </a:p>
        </p:txBody>
      </p:sp>
    </p:spTree>
    <p:extLst>
      <p:ext uri="{BB962C8B-B14F-4D97-AF65-F5344CB8AC3E}">
        <p14:creationId xmlns:p14="http://schemas.microsoft.com/office/powerpoint/2010/main" val="2538888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vl1pPr>
          </a:lstStyle>
          <a:p>
            <a:pPr>
              <a:defRPr/>
            </a:pPr>
            <a:endParaRPr lang="en-US"/>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vl1pPr>
          </a:lstStyle>
          <a:p>
            <a:pPr>
              <a:defRPr/>
            </a:pPr>
            <a:fld id="{4DB1E4FB-8EAD-490A-B496-16C4B77E7FCB}" type="slidenum">
              <a:rPr lang="en-US"/>
              <a:pPr>
                <a:defRPr/>
              </a:pPr>
              <a:t>‹#›</a:t>
            </a:fld>
            <a:endParaRPr lang="en-US"/>
          </a:p>
        </p:txBody>
      </p:sp>
    </p:spTree>
    <p:extLst>
      <p:ext uri="{BB962C8B-B14F-4D97-AF65-F5344CB8AC3E}">
        <p14:creationId xmlns:p14="http://schemas.microsoft.com/office/powerpoint/2010/main" val="40146272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82BCCC2-4F39-44F1-83D8-7E21EACD924D}" type="slidenum">
              <a:rPr lang="en-US"/>
              <a:pPr/>
              <a:t>3</a:t>
            </a:fld>
            <a:endParaRPr lang="en-US"/>
          </a:p>
        </p:txBody>
      </p:sp>
      <p:sp>
        <p:nvSpPr>
          <p:cNvPr id="624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95229C7-C9E7-44AA-AF30-0231AB39AC7F}" type="slidenum">
              <a:rPr lang="en-US" sz="1200" b="0"/>
              <a:pPr algn="r"/>
              <a:t>3</a:t>
            </a:fld>
            <a:endParaRPr lang="en-US" sz="1200" b="0"/>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196248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9637BA1-365F-406F-B983-9E7587AF01D8}" type="slidenum">
              <a:rPr lang="en-US"/>
              <a:pPr/>
              <a:t>5</a:t>
            </a:fld>
            <a:endParaRPr lang="en-US"/>
          </a:p>
        </p:txBody>
      </p:sp>
      <p:sp>
        <p:nvSpPr>
          <p:cNvPr id="6349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3EA3C8E-F08B-4957-A2F7-E1A64FEDC051}" type="slidenum">
              <a:rPr lang="en-US" sz="1200" b="0"/>
              <a:pPr algn="r"/>
              <a:t>5</a:t>
            </a:fld>
            <a:endParaRPr lang="en-US" sz="1200" b="0"/>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972816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F995C16-7FAE-4651-924E-2DC143F7F56A}" type="slidenum">
              <a:rPr lang="en-US"/>
              <a:pPr/>
              <a:t>7</a:t>
            </a:fld>
            <a:endParaRPr lang="en-US"/>
          </a:p>
        </p:txBody>
      </p:sp>
      <p:sp>
        <p:nvSpPr>
          <p:cNvPr id="6553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1A562F6-A517-4585-86F0-DBD62FB5BCC1}" type="slidenum">
              <a:rPr lang="en-US" sz="1200" b="0"/>
              <a:pPr algn="r"/>
              <a:t>7</a:t>
            </a:fld>
            <a:endParaRPr lang="en-US" sz="1200" b="0"/>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29157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F995C16-7FAE-4651-924E-2DC143F7F56A}" type="slidenum">
              <a:rPr lang="en-US"/>
              <a:pPr/>
              <a:t>8</a:t>
            </a:fld>
            <a:endParaRPr lang="en-US"/>
          </a:p>
        </p:txBody>
      </p:sp>
      <p:sp>
        <p:nvSpPr>
          <p:cNvPr id="6553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1A562F6-A517-4585-86F0-DBD62FB5BCC1}" type="slidenum">
              <a:rPr lang="en-US" sz="1200" b="0"/>
              <a:pPr algn="r"/>
              <a:t>8</a:t>
            </a:fld>
            <a:endParaRPr lang="en-US" sz="1200" b="0"/>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1109626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576B6A50-207A-4C94-A5A7-9EA752A0925B}" type="slidenum">
              <a:rPr lang="en-US"/>
              <a:pPr/>
              <a:t>10</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lnSpc>
                <a:spcPct val="80000"/>
              </a:lnSpc>
            </a:pPr>
            <a:r>
              <a:rPr lang="en-GB" sz="900" smtClean="0">
                <a:ea typeface="Arial Unicode MS" pitchFamily="34" charset="-128"/>
                <a:cs typeface="Arial Unicode MS" pitchFamily="34" charset="-128"/>
              </a:rPr>
              <a:t>The liver receives approximately 30% of resting cardiac output and is therefore a </a:t>
            </a:r>
            <a:r>
              <a:rPr lang="en-GB" sz="900" b="1" smtClean="0">
                <a:ea typeface="Arial Unicode MS" pitchFamily="34" charset="-128"/>
                <a:cs typeface="Arial Unicode MS" pitchFamily="34" charset="-128"/>
              </a:rPr>
              <a:t>very vascular</a:t>
            </a:r>
            <a:r>
              <a:rPr lang="en-GB" sz="900" smtClean="0">
                <a:ea typeface="Arial Unicode MS" pitchFamily="34" charset="-128"/>
                <a:cs typeface="Arial Unicode MS" pitchFamily="34" charset="-128"/>
              </a:rPr>
              <a:t> organ. </a:t>
            </a:r>
          </a:p>
          <a:p>
            <a:pPr eaLnBrk="1" hangingPunct="1">
              <a:lnSpc>
                <a:spcPct val="80000"/>
              </a:lnSpc>
            </a:pPr>
            <a:endParaRPr lang="en-GB" sz="900" smtClean="0">
              <a:ea typeface="Arial Unicode MS" pitchFamily="34" charset="-128"/>
              <a:cs typeface="Arial Unicode MS" pitchFamily="34" charset="-128"/>
            </a:endParaRPr>
          </a:p>
          <a:p>
            <a:pPr eaLnBrk="1" hangingPunct="1">
              <a:lnSpc>
                <a:spcPct val="80000"/>
              </a:lnSpc>
            </a:pPr>
            <a:r>
              <a:rPr lang="en-GB" sz="900" smtClean="0">
                <a:ea typeface="Arial Unicode MS" pitchFamily="34" charset="-128"/>
                <a:cs typeface="Arial Unicode MS" pitchFamily="34" charset="-128"/>
              </a:rPr>
              <a:t>The hepatic vascular system is dynamic, meaning that it has considerable ability to both </a:t>
            </a:r>
            <a:r>
              <a:rPr lang="en-GB" sz="900" b="1" smtClean="0">
                <a:ea typeface="Arial Unicode MS" pitchFamily="34" charset="-128"/>
                <a:cs typeface="Arial Unicode MS" pitchFamily="34" charset="-128"/>
              </a:rPr>
              <a:t>store and release blood</a:t>
            </a:r>
            <a:r>
              <a:rPr lang="en-GB" sz="900" smtClean="0">
                <a:ea typeface="Arial Unicode MS" pitchFamily="34" charset="-128"/>
                <a:cs typeface="Arial Unicode MS" pitchFamily="34" charset="-128"/>
              </a:rPr>
              <a:t> - it functions as a reservoir within the general circulation. </a:t>
            </a:r>
            <a:br>
              <a:rPr lang="en-GB" sz="900" smtClean="0">
                <a:ea typeface="Arial Unicode MS" pitchFamily="34" charset="-128"/>
                <a:cs typeface="Arial Unicode MS" pitchFamily="34" charset="-128"/>
              </a:rPr>
            </a:br>
            <a:endParaRPr lang="en-GB" sz="900" smtClean="0">
              <a:ea typeface="Arial Unicode MS" pitchFamily="34" charset="-128"/>
              <a:cs typeface="Arial Unicode MS" pitchFamily="34" charset="-128"/>
            </a:endParaRPr>
          </a:p>
          <a:p>
            <a:pPr eaLnBrk="1" hangingPunct="1">
              <a:lnSpc>
                <a:spcPct val="80000"/>
              </a:lnSpc>
            </a:pPr>
            <a:r>
              <a:rPr lang="en-GB" sz="900" smtClean="0">
                <a:ea typeface="Arial Unicode MS" pitchFamily="34" charset="-128"/>
                <a:cs typeface="Arial Unicode MS" pitchFamily="34" charset="-128"/>
              </a:rPr>
              <a:t>In the normal situation, 10-15% of the total blood volume is in the liver, with roughly 60% of that in the sinusoids.</a:t>
            </a:r>
          </a:p>
          <a:p>
            <a:pPr eaLnBrk="1" hangingPunct="1">
              <a:lnSpc>
                <a:spcPct val="80000"/>
              </a:lnSpc>
            </a:pPr>
            <a:endParaRPr lang="en-GB" sz="900" smtClean="0">
              <a:ea typeface="Arial Unicode MS" pitchFamily="34" charset="-128"/>
              <a:cs typeface="Arial Unicode MS" pitchFamily="34" charset="-128"/>
            </a:endParaRPr>
          </a:p>
          <a:p>
            <a:pPr eaLnBrk="1" hangingPunct="1">
              <a:lnSpc>
                <a:spcPct val="80000"/>
              </a:lnSpc>
            </a:pPr>
            <a:r>
              <a:rPr lang="en-GB" sz="900" smtClean="0">
                <a:ea typeface="Arial Unicode MS" pitchFamily="34" charset="-128"/>
                <a:cs typeface="Arial Unicode MS" pitchFamily="34" charset="-128"/>
              </a:rPr>
              <a:t> When blood is lost, the liver dynamically adjusts its blood volume and can eject enough blood to compensate for a moderate amount of haemorrhage. </a:t>
            </a:r>
          </a:p>
          <a:p>
            <a:pPr eaLnBrk="1" hangingPunct="1">
              <a:lnSpc>
                <a:spcPct val="80000"/>
              </a:lnSpc>
            </a:pPr>
            <a:endParaRPr lang="en-GB" sz="900" smtClean="0">
              <a:ea typeface="Arial Unicode MS" pitchFamily="34" charset="-128"/>
              <a:cs typeface="Arial Unicode MS" pitchFamily="34" charset="-128"/>
            </a:endParaRPr>
          </a:p>
          <a:p>
            <a:pPr eaLnBrk="1" hangingPunct="1">
              <a:lnSpc>
                <a:spcPct val="80000"/>
              </a:lnSpc>
            </a:pPr>
            <a:r>
              <a:rPr lang="en-GB" sz="900" smtClean="0">
                <a:ea typeface="Arial Unicode MS" pitchFamily="34" charset="-128"/>
                <a:cs typeface="Arial Unicode MS" pitchFamily="34" charset="-128"/>
              </a:rPr>
              <a:t>Conversely, when vascular volume is increased, as when fluids are rapidly taken up, the hepatic blood volume expands, providing a buffer against increases in blood volume. </a:t>
            </a:r>
            <a:br>
              <a:rPr lang="en-GB" sz="900" smtClean="0">
                <a:ea typeface="Arial Unicode MS" pitchFamily="34" charset="-128"/>
                <a:cs typeface="Arial Unicode MS" pitchFamily="34" charset="-128"/>
              </a:rPr>
            </a:br>
            <a:endParaRPr lang="en-GB" sz="900" smtClean="0">
              <a:ea typeface="Arial Unicode MS" pitchFamily="34" charset="-128"/>
              <a:cs typeface="Arial Unicode MS" pitchFamily="34" charset="-128"/>
            </a:endParaRPr>
          </a:p>
          <a:p>
            <a:pPr eaLnBrk="1" hangingPunct="1">
              <a:lnSpc>
                <a:spcPct val="80000"/>
              </a:lnSpc>
            </a:pPr>
            <a:r>
              <a:rPr lang="en-GB" sz="900" smtClean="0">
                <a:ea typeface="Arial Unicode MS" pitchFamily="34" charset="-128"/>
                <a:cs typeface="Arial Unicode MS" pitchFamily="34" charset="-128"/>
              </a:rPr>
              <a:t>The liver receives approximately 30% of resting cardiac output and is therefore a </a:t>
            </a:r>
            <a:r>
              <a:rPr lang="en-GB" sz="900" b="1" smtClean="0">
                <a:ea typeface="Arial Unicode MS" pitchFamily="34" charset="-128"/>
                <a:cs typeface="Arial Unicode MS" pitchFamily="34" charset="-128"/>
              </a:rPr>
              <a:t>very vascular</a:t>
            </a:r>
            <a:r>
              <a:rPr lang="en-GB" sz="900" smtClean="0">
                <a:ea typeface="Arial Unicode MS" pitchFamily="34" charset="-128"/>
                <a:cs typeface="Arial Unicode MS" pitchFamily="34" charset="-128"/>
              </a:rPr>
              <a:t> organ. </a:t>
            </a:r>
          </a:p>
          <a:p>
            <a:pPr eaLnBrk="1" hangingPunct="1">
              <a:lnSpc>
                <a:spcPct val="80000"/>
              </a:lnSpc>
            </a:pPr>
            <a:endParaRPr lang="en-GB" sz="900" smtClean="0">
              <a:ea typeface="Arial Unicode MS" pitchFamily="34" charset="-128"/>
              <a:cs typeface="Arial Unicode MS" pitchFamily="34" charset="-128"/>
            </a:endParaRPr>
          </a:p>
          <a:p>
            <a:pPr eaLnBrk="1" hangingPunct="1">
              <a:lnSpc>
                <a:spcPct val="80000"/>
              </a:lnSpc>
            </a:pPr>
            <a:r>
              <a:rPr lang="en-GB" sz="900" smtClean="0">
                <a:ea typeface="Arial Unicode MS" pitchFamily="34" charset="-128"/>
                <a:cs typeface="Arial Unicode MS" pitchFamily="34" charset="-128"/>
              </a:rPr>
              <a:t>The hepatic vascular system is dynamic, meaning that it has considerable ability to both </a:t>
            </a:r>
            <a:r>
              <a:rPr lang="en-GB" sz="900" b="1" smtClean="0">
                <a:ea typeface="Arial Unicode MS" pitchFamily="34" charset="-128"/>
                <a:cs typeface="Arial Unicode MS" pitchFamily="34" charset="-128"/>
              </a:rPr>
              <a:t>store and release blood</a:t>
            </a:r>
            <a:r>
              <a:rPr lang="en-GB" sz="900" smtClean="0">
                <a:ea typeface="Arial Unicode MS" pitchFamily="34" charset="-128"/>
                <a:cs typeface="Arial Unicode MS" pitchFamily="34" charset="-128"/>
              </a:rPr>
              <a:t> - it functions as a reservoir within the general circulation. </a:t>
            </a:r>
            <a:br>
              <a:rPr lang="en-GB" sz="900" smtClean="0">
                <a:ea typeface="Arial Unicode MS" pitchFamily="34" charset="-128"/>
                <a:cs typeface="Arial Unicode MS" pitchFamily="34" charset="-128"/>
              </a:rPr>
            </a:br>
            <a:endParaRPr lang="en-GB" sz="900" smtClean="0">
              <a:ea typeface="Arial Unicode MS" pitchFamily="34" charset="-128"/>
              <a:cs typeface="Arial Unicode MS" pitchFamily="34" charset="-128"/>
            </a:endParaRPr>
          </a:p>
          <a:p>
            <a:pPr eaLnBrk="1" hangingPunct="1">
              <a:lnSpc>
                <a:spcPct val="80000"/>
              </a:lnSpc>
            </a:pPr>
            <a:r>
              <a:rPr lang="en-GB" sz="900" smtClean="0">
                <a:ea typeface="Arial Unicode MS" pitchFamily="34" charset="-128"/>
                <a:cs typeface="Arial Unicode MS" pitchFamily="34" charset="-128"/>
              </a:rPr>
              <a:t>In the normal situation, 10-15% of the total blood volume is in the liver, with roughly 60% of that in the sinusoids.</a:t>
            </a:r>
          </a:p>
          <a:p>
            <a:pPr eaLnBrk="1" hangingPunct="1">
              <a:lnSpc>
                <a:spcPct val="80000"/>
              </a:lnSpc>
            </a:pPr>
            <a:endParaRPr lang="en-GB" sz="900" smtClean="0">
              <a:ea typeface="Arial Unicode MS" pitchFamily="34" charset="-128"/>
              <a:cs typeface="Arial Unicode MS" pitchFamily="34" charset="-128"/>
            </a:endParaRPr>
          </a:p>
          <a:p>
            <a:pPr eaLnBrk="1" hangingPunct="1">
              <a:lnSpc>
                <a:spcPct val="80000"/>
              </a:lnSpc>
            </a:pPr>
            <a:r>
              <a:rPr lang="en-GB" sz="900" smtClean="0">
                <a:ea typeface="Arial Unicode MS" pitchFamily="34" charset="-128"/>
                <a:cs typeface="Arial Unicode MS" pitchFamily="34" charset="-128"/>
              </a:rPr>
              <a:t> When blood is lost, the liver dynamically adjusts its blood volume and can eject enough blood to compensate for a moderate amount of haemorrhage. </a:t>
            </a:r>
          </a:p>
          <a:p>
            <a:pPr eaLnBrk="1" hangingPunct="1">
              <a:lnSpc>
                <a:spcPct val="80000"/>
              </a:lnSpc>
            </a:pPr>
            <a:endParaRPr lang="en-GB" sz="900" smtClean="0">
              <a:ea typeface="Arial Unicode MS" pitchFamily="34" charset="-128"/>
              <a:cs typeface="Arial Unicode MS" pitchFamily="34" charset="-128"/>
            </a:endParaRPr>
          </a:p>
          <a:p>
            <a:pPr eaLnBrk="1" hangingPunct="1">
              <a:lnSpc>
                <a:spcPct val="80000"/>
              </a:lnSpc>
            </a:pPr>
            <a:r>
              <a:rPr lang="en-GB" sz="900" smtClean="0">
                <a:ea typeface="Arial Unicode MS" pitchFamily="34" charset="-128"/>
                <a:cs typeface="Arial Unicode MS" pitchFamily="34" charset="-128"/>
              </a:rPr>
              <a:t>Conversely, when vascular volume is increased, as when fluids are rapidly taken up, the hepatic blood volume expands, providing a buffer against increases in blood volume. </a:t>
            </a:r>
            <a:br>
              <a:rPr lang="en-GB" sz="900" smtClean="0">
                <a:ea typeface="Arial Unicode MS" pitchFamily="34" charset="-128"/>
                <a:cs typeface="Arial Unicode MS" pitchFamily="34" charset="-128"/>
              </a:rPr>
            </a:br>
            <a:endParaRPr lang="en-GB" sz="900" smtClean="0">
              <a:ea typeface="Arial Unicode MS" pitchFamily="34" charset="-128"/>
              <a:cs typeface="Arial Unicode MS" pitchFamily="34" charset="-128"/>
            </a:endParaRPr>
          </a:p>
          <a:p>
            <a:pPr eaLnBrk="1" hangingPunct="1">
              <a:lnSpc>
                <a:spcPct val="80000"/>
              </a:lnSpc>
            </a:pPr>
            <a:endParaRPr lang="en-US" sz="900" smtClean="0"/>
          </a:p>
        </p:txBody>
      </p:sp>
    </p:spTree>
    <p:extLst>
      <p:ext uri="{BB962C8B-B14F-4D97-AF65-F5344CB8AC3E}">
        <p14:creationId xmlns:p14="http://schemas.microsoft.com/office/powerpoint/2010/main" val="496940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11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5390A8-47C5-4054-802E-166119FF39E3}" type="slidenum">
              <a:rPr lang="en-GB"/>
              <a:pPr/>
              <a:t>11</a:t>
            </a:fld>
            <a:endParaRPr lang="en-GB"/>
          </a:p>
        </p:txBody>
      </p:sp>
    </p:spTree>
    <p:extLst>
      <p:ext uri="{BB962C8B-B14F-4D97-AF65-F5344CB8AC3E}">
        <p14:creationId xmlns:p14="http://schemas.microsoft.com/office/powerpoint/2010/main" val="3471403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95AF5D8-55D6-427F-88C6-CD1818E3B4AB}" type="slidenum">
              <a:rPr lang="en-US"/>
              <a:pPr/>
              <a:t>13</a:t>
            </a:fld>
            <a:endParaRPr lang="en-US"/>
          </a:p>
        </p:txBody>
      </p:sp>
      <p:sp>
        <p:nvSpPr>
          <p:cNvPr id="74755" name="Rectangle 1026"/>
          <p:cNvSpPr>
            <a:spLocks noGrp="1" noRot="1" noChangeAspect="1" noChangeArrowheads="1" noTextEdit="1"/>
          </p:cNvSpPr>
          <p:nvPr>
            <p:ph type="sldImg"/>
          </p:nvPr>
        </p:nvSpPr>
        <p:spPr>
          <a:ln/>
        </p:spPr>
      </p:sp>
      <p:sp>
        <p:nvSpPr>
          <p:cNvPr id="74756" name="Rectangle 1027"/>
          <p:cNvSpPr>
            <a:spLocks noGrp="1" noChangeArrowheads="1"/>
          </p:cNvSpPr>
          <p:nvPr>
            <p:ph type="body" idx="1"/>
          </p:nvPr>
        </p:nvSpPr>
        <p:spPr>
          <a:noFill/>
          <a:ln/>
        </p:spPr>
        <p:txBody>
          <a:bodyPr/>
          <a:lstStyle/>
          <a:p>
            <a:pPr eaLnBrk="1" hangingPunct="1"/>
            <a:r>
              <a:rPr lang="en-GB" smtClean="0"/>
              <a:t>Glycogen granules can make up to 8% mass of cells</a:t>
            </a:r>
            <a:endParaRPr lang="en-US" smtClean="0"/>
          </a:p>
        </p:txBody>
      </p:sp>
    </p:spTree>
    <p:extLst>
      <p:ext uri="{BB962C8B-B14F-4D97-AF65-F5344CB8AC3E}">
        <p14:creationId xmlns:p14="http://schemas.microsoft.com/office/powerpoint/2010/main" val="67005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FEED83AE-8B1D-4D4F-A09E-E2B6D9028D78}" type="slidenum">
              <a:rPr lang="en-US"/>
              <a:pPr/>
              <a:t>14</a:t>
            </a:fld>
            <a:endParaRPr lang="en-US"/>
          </a:p>
        </p:txBody>
      </p:sp>
      <p:sp>
        <p:nvSpPr>
          <p:cNvPr id="7680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677F703-F53D-4DC2-BB6A-2B5EFDCD0CA1}" type="slidenum">
              <a:rPr lang="en-US" sz="1200" b="0"/>
              <a:pPr algn="r"/>
              <a:t>14</a:t>
            </a:fld>
            <a:endParaRPr lang="en-US" sz="1200" b="0"/>
          </a:p>
        </p:txBody>
      </p:sp>
      <p:sp>
        <p:nvSpPr>
          <p:cNvPr id="76804"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noFill/>
          <a:ln/>
        </p:spPr>
        <p:txBody>
          <a:bodyPr/>
          <a:lstStyle/>
          <a:p>
            <a:pPr eaLnBrk="1" hangingPunct="1"/>
            <a:r>
              <a:rPr lang="en-GB" smtClean="0"/>
              <a:t>Interlobular vessels: on outside of lobule: triad – three vessels: distinguishable as vein artery + other</a:t>
            </a:r>
          </a:p>
        </p:txBody>
      </p:sp>
    </p:spTree>
    <p:extLst>
      <p:ext uri="{BB962C8B-B14F-4D97-AF65-F5344CB8AC3E}">
        <p14:creationId xmlns:p14="http://schemas.microsoft.com/office/powerpoint/2010/main" val="1414742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2EC1247A-9328-4F5B-9E9E-DBE5897A6C8F}" type="slidenum">
              <a:rPr lang="en-US"/>
              <a:pPr/>
              <a:t>15</a:t>
            </a:fld>
            <a:endParaRPr lang="en-US"/>
          </a:p>
        </p:txBody>
      </p:sp>
      <p:sp>
        <p:nvSpPr>
          <p:cNvPr id="7782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C421C74-7D7D-4594-9E2F-0E41B841228B}" type="slidenum">
              <a:rPr lang="en-US" sz="1200" b="0"/>
              <a:pPr algn="r"/>
              <a:t>15</a:t>
            </a:fld>
            <a:endParaRPr lang="en-US" sz="1200" b="0"/>
          </a:p>
        </p:txBody>
      </p:sp>
      <p:sp>
        <p:nvSpPr>
          <p:cNvPr id="77828" name="Rectangle 2"/>
          <p:cNvSpPr>
            <a:spLocks noGrp="1" noRot="1" noChangeAspect="1" noChangeArrowheads="1" noTextEdit="1"/>
          </p:cNvSpPr>
          <p:nvPr>
            <p:ph type="sldImg"/>
          </p:nvPr>
        </p:nvSpPr>
        <p:spPr>
          <a:ln/>
        </p:spPr>
      </p:sp>
      <p:sp>
        <p:nvSpPr>
          <p:cNvPr id="77829" name="Rectangle 3"/>
          <p:cNvSpPr>
            <a:spLocks noGrp="1" noChangeArrowheads="1"/>
          </p:cNvSpPr>
          <p:nvPr>
            <p:ph type="body" idx="1"/>
          </p:nvPr>
        </p:nvSpPr>
        <p:spPr>
          <a:noFill/>
          <a:ln/>
        </p:spPr>
        <p:txBody>
          <a:bodyPr/>
          <a:lstStyle/>
          <a:p>
            <a:pPr eaLnBrk="1" hangingPunct="1"/>
            <a:r>
              <a:rPr lang="en-GB" smtClean="0"/>
              <a:t>Stress </a:t>
            </a:r>
          </a:p>
          <a:p>
            <a:pPr eaLnBrk="1" hangingPunct="1"/>
            <a:r>
              <a:rPr lang="en-GB" smtClean="0"/>
              <a:t>Direction of blood flow outside </a:t>
            </a:r>
            <a:r>
              <a:rPr lang="en-GB" smtClean="0">
                <a:sym typeface="Wingdings" pitchFamily="2" charset="2"/>
              </a:rPr>
              <a:t> inside</a:t>
            </a:r>
          </a:p>
          <a:p>
            <a:pPr eaLnBrk="1" hangingPunct="1"/>
            <a:r>
              <a:rPr lang="en-GB" smtClean="0">
                <a:sym typeface="Wingdings" pitchFamily="2" charset="2"/>
              </a:rPr>
              <a:t>Sinusoids are dilated capillaires: thin endothelial cells the body fluid filled space in between the hepatocytes and endothelium ois called the PERISINUSOIDAL SPACE or SPACE OF DISSE. Fluid percolate through the endothelial cells and make contact with the uunderlying hepatcytes.  Hepatocytes have microvillis x 6 fold increase in surface area. </a:t>
            </a:r>
            <a:endParaRPr lang="en-GB" smtClean="0"/>
          </a:p>
        </p:txBody>
      </p:sp>
    </p:spTree>
    <p:extLst>
      <p:ext uri="{BB962C8B-B14F-4D97-AF65-F5344CB8AC3E}">
        <p14:creationId xmlns:p14="http://schemas.microsoft.com/office/powerpoint/2010/main" val="463303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AF58930-8840-4408-8B01-3AA0C747B717}" type="slidenum">
              <a:rPr lang="en-US" smtClean="0"/>
              <a:pPr>
                <a:defRPr/>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894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AFD4B27-07A6-4C28-8DEF-E2423EC089F8}" type="slidenum">
              <a:rPr lang="en-US" smtClean="0"/>
              <a:pPr>
                <a:defRPr/>
              </a:pPr>
              <a:t>‹#›</a:t>
            </a:fld>
            <a:endParaRPr lang="en-US"/>
          </a:p>
        </p:txBody>
      </p:sp>
    </p:spTree>
    <p:extLst>
      <p:ext uri="{BB962C8B-B14F-4D97-AF65-F5344CB8AC3E}">
        <p14:creationId xmlns:p14="http://schemas.microsoft.com/office/powerpoint/2010/main" val="3492605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0CEFE50-BD32-478B-A2A0-D698F4820C47}" type="slidenum">
              <a:rPr lang="en-US" smtClean="0"/>
              <a:pPr>
                <a:defRPr/>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3232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FC7E164-0CB0-4F6B-A607-6C612A4D40AB}" type="slidenum">
              <a:rPr lang="en-US" smtClean="0"/>
              <a:pPr>
                <a:defRPr/>
              </a:pPr>
              <a:t>‹#›</a:t>
            </a:fld>
            <a:endParaRPr lang="en-US"/>
          </a:p>
        </p:txBody>
      </p:sp>
    </p:spTree>
    <p:extLst>
      <p:ext uri="{BB962C8B-B14F-4D97-AF65-F5344CB8AC3E}">
        <p14:creationId xmlns:p14="http://schemas.microsoft.com/office/powerpoint/2010/main" val="2460996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C3FB250-354E-4F1B-82F9-AB87FB49D1A5}" type="slidenum">
              <a:rPr lang="en-US" smtClean="0"/>
              <a:pPr>
                <a:defRPr/>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688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5FA4F6D-C79B-403C-87E0-5AB598984BAF}" type="slidenum">
              <a:rPr lang="en-US" smtClean="0"/>
              <a:pPr>
                <a:defRPr/>
              </a:pPr>
              <a:t>‹#›</a:t>
            </a:fld>
            <a:endParaRPr lang="en-US"/>
          </a:p>
        </p:txBody>
      </p:sp>
    </p:spTree>
    <p:extLst>
      <p:ext uri="{BB962C8B-B14F-4D97-AF65-F5344CB8AC3E}">
        <p14:creationId xmlns:p14="http://schemas.microsoft.com/office/powerpoint/2010/main" val="2515517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11A130E-BB9D-41F1-9987-B256DBE06D88}" type="slidenum">
              <a:rPr lang="en-US" smtClean="0"/>
              <a:pPr>
                <a:defRPr/>
              </a:pPr>
              <a:t>‹#›</a:t>
            </a:fld>
            <a:endParaRPr lang="en-US"/>
          </a:p>
        </p:txBody>
      </p:sp>
    </p:spTree>
    <p:extLst>
      <p:ext uri="{BB962C8B-B14F-4D97-AF65-F5344CB8AC3E}">
        <p14:creationId xmlns:p14="http://schemas.microsoft.com/office/powerpoint/2010/main" val="156711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7DB7A1A-B9FE-45F7-A29B-EEE5EE98F0F1}" type="slidenum">
              <a:rPr lang="en-US" smtClean="0"/>
              <a:pPr>
                <a:defRPr/>
              </a:pPr>
              <a:t>‹#›</a:t>
            </a:fld>
            <a:endParaRPr lang="en-US"/>
          </a:p>
        </p:txBody>
      </p:sp>
    </p:spTree>
    <p:extLst>
      <p:ext uri="{BB962C8B-B14F-4D97-AF65-F5344CB8AC3E}">
        <p14:creationId xmlns:p14="http://schemas.microsoft.com/office/powerpoint/2010/main" val="2331542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487A0E6-8DF2-41F3-A7DE-28BF849E1E79}" type="slidenum">
              <a:rPr lang="en-US" smtClean="0"/>
              <a:pPr>
                <a:defRPr/>
              </a:pPr>
              <a:t>‹#›</a:t>
            </a:fld>
            <a:endParaRPr lang="en-US"/>
          </a:p>
        </p:txBody>
      </p:sp>
    </p:spTree>
    <p:extLst>
      <p:ext uri="{BB962C8B-B14F-4D97-AF65-F5344CB8AC3E}">
        <p14:creationId xmlns:p14="http://schemas.microsoft.com/office/powerpoint/2010/main" val="475066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237CBCB-EA59-4CBC-9F8C-E3022022D242}" type="slidenum">
              <a:rPr lang="en-US" smtClean="0"/>
              <a:pPr>
                <a:defRPr/>
              </a:pPr>
              <a:t>‹#›</a:t>
            </a:fld>
            <a:endParaRPr lang="en-US"/>
          </a:p>
        </p:txBody>
      </p:sp>
    </p:spTree>
    <p:extLst>
      <p:ext uri="{BB962C8B-B14F-4D97-AF65-F5344CB8AC3E}">
        <p14:creationId xmlns:p14="http://schemas.microsoft.com/office/powerpoint/2010/main" val="3193722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48C9730-E2EC-4FB7-9688-B10BC5DB2DFD}" type="slidenum">
              <a:rPr lang="en-US" smtClean="0"/>
              <a:pPr>
                <a:defRPr/>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6077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defRPr/>
            </a:pPr>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fld id="{E3B24FFF-9734-4FF3-B833-8A29012CBAAB}" type="slidenum">
              <a:rPr lang="en-US" smtClean="0"/>
              <a:pPr>
                <a:defRPr/>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469034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http://www.medterms.com/images/Liver.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http://www.instrumedics.com/images/Liver.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http://arbl.cvmbs.colostate.edu/hbooks/pathphys/digestion/liver/histo_glycogen.jpg" TargetMode="External"/><Relationship Id="rId5" Type="http://schemas.openxmlformats.org/officeDocument/2006/relationships/image" Target="../media/image12.jpeg"/><Relationship Id="rId4" Type="http://schemas.openxmlformats.org/officeDocument/2006/relationships/image" Target="http://arbl.cvmbs.colostate.edu/hbooks/pathphys/digestion/liver/histo_fetal.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http://arbl.cvmbs.colostate.edu/hbooks/pathphys/digestion/liver/liver_dog.jpg"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Liver histology</a:t>
            </a:r>
            <a:endParaRPr lang="en-GB" dirty="0"/>
          </a:p>
        </p:txBody>
      </p:sp>
      <p:sp>
        <p:nvSpPr>
          <p:cNvPr id="3" name="Text Placeholder 2"/>
          <p:cNvSpPr>
            <a:spLocks noGrp="1"/>
          </p:cNvSpPr>
          <p:nvPr>
            <p:ph type="body" idx="1"/>
          </p:nvPr>
        </p:nvSpPr>
        <p:spPr/>
        <p:txBody>
          <a:bodyPr/>
          <a:lstStyle/>
          <a:p>
            <a:r>
              <a:rPr lang="en-GB" dirty="0" err="1" smtClean="0"/>
              <a:t>Prac</a:t>
            </a:r>
            <a:r>
              <a:rPr lang="en-GB" dirty="0" smtClean="0"/>
              <a:t> - Looking at liver slides</a:t>
            </a:r>
            <a:endParaRPr lang="en-GB" dirty="0"/>
          </a:p>
        </p:txBody>
      </p:sp>
    </p:spTree>
    <p:extLst>
      <p:ext uri="{BB962C8B-B14F-4D97-AF65-F5344CB8AC3E}">
        <p14:creationId xmlns:p14="http://schemas.microsoft.com/office/powerpoint/2010/main" val="3187189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1115616" y="33834"/>
            <a:ext cx="7290054" cy="1499616"/>
          </a:xfrm>
        </p:spPr>
        <p:txBody>
          <a:bodyPr/>
          <a:lstStyle/>
          <a:p>
            <a:pPr algn="ctr" fontAlgn="auto">
              <a:spcAft>
                <a:spcPts val="0"/>
              </a:spcAft>
              <a:defRPr/>
            </a:pPr>
            <a:r>
              <a:rPr lang="en-GB" dirty="0">
                <a:solidFill>
                  <a:schemeClr val="accent1">
                    <a:satMod val="150000"/>
                  </a:schemeClr>
                </a:solidFill>
              </a:rPr>
              <a:t>Liver basics</a:t>
            </a:r>
            <a:endParaRPr lang="en-US" dirty="0">
              <a:solidFill>
                <a:schemeClr val="accent1">
                  <a:satMod val="150000"/>
                </a:schemeClr>
              </a:solidFill>
            </a:endParaRPr>
          </a:p>
        </p:txBody>
      </p:sp>
      <p:sp>
        <p:nvSpPr>
          <p:cNvPr id="174083" name="Rectangle 3"/>
          <p:cNvSpPr>
            <a:spLocks noGrp="1" noChangeArrowheads="1"/>
          </p:cNvSpPr>
          <p:nvPr>
            <p:ph idx="1"/>
          </p:nvPr>
        </p:nvSpPr>
        <p:spPr>
          <a:xfrm>
            <a:off x="468313" y="1988840"/>
            <a:ext cx="8229600" cy="3961110"/>
          </a:xfrm>
        </p:spPr>
        <p:txBody>
          <a:bodyPr/>
          <a:lstStyle/>
          <a:p>
            <a:r>
              <a:rPr lang="en-GB" sz="2400" dirty="0" smtClean="0"/>
              <a:t>Lies to the right side of body just under diaphragm</a:t>
            </a:r>
          </a:p>
          <a:p>
            <a:r>
              <a:rPr lang="en-GB" sz="2400" dirty="0" smtClean="0"/>
              <a:t>Largest internal organ- holds 13% total blood at any one time- can store &amp; release blood acting as a reservoir to compensate for smaller changes in blood volume</a:t>
            </a:r>
          </a:p>
          <a:p>
            <a:r>
              <a:rPr lang="en-GB" sz="2400" dirty="0" smtClean="0"/>
              <a:t>Uses up to 20% total energy in body </a:t>
            </a:r>
          </a:p>
          <a:p>
            <a:r>
              <a:rPr lang="en-GB" sz="2400" dirty="0" smtClean="0"/>
              <a:t>Made of left &amp; right lobes enclosed by </a:t>
            </a:r>
            <a:r>
              <a:rPr lang="en-GB" sz="2400" dirty="0" smtClean="0">
                <a:solidFill>
                  <a:srgbClr val="FF0000"/>
                </a:solidFill>
              </a:rPr>
              <a:t>fibrous capsule</a:t>
            </a:r>
            <a:r>
              <a:rPr lang="en-GB" sz="2400" dirty="0" smtClean="0"/>
              <a:t> (</a:t>
            </a:r>
            <a:r>
              <a:rPr lang="en-GB" sz="2400" dirty="0" err="1" smtClean="0">
                <a:solidFill>
                  <a:schemeClr val="accent2"/>
                </a:solidFill>
              </a:rPr>
              <a:t>Glissons</a:t>
            </a:r>
            <a:r>
              <a:rPr lang="en-GB" sz="2400" dirty="0" smtClean="0">
                <a:solidFill>
                  <a:schemeClr val="accent2"/>
                </a:solidFill>
              </a:rPr>
              <a:t> Capsule</a:t>
            </a:r>
            <a:r>
              <a:rPr lang="en-GB" sz="2400" dirty="0" smtClean="0"/>
              <a:t>)</a:t>
            </a:r>
          </a:p>
          <a:p>
            <a:r>
              <a:rPr lang="en-GB" sz="2400" dirty="0" smtClean="0"/>
              <a:t>Each lobe formed from </a:t>
            </a:r>
            <a:r>
              <a:rPr lang="en-GB" sz="2400" dirty="0" smtClean="0">
                <a:solidFill>
                  <a:schemeClr val="accent2"/>
                </a:solidFill>
              </a:rPr>
              <a:t>hexagonal lobules</a:t>
            </a:r>
            <a:r>
              <a:rPr lang="en-GB" sz="2400" dirty="0" smtClean="0"/>
              <a:t> (100,000)</a:t>
            </a:r>
          </a:p>
          <a:p>
            <a:r>
              <a:rPr lang="en-GB" sz="2400" dirty="0" smtClean="0"/>
              <a:t>Dual blood supply: receives blood from 2 blood vessels</a:t>
            </a:r>
            <a:endParaRPr lang="en-US" sz="2400" dirty="0" smtClean="0"/>
          </a:p>
        </p:txBody>
      </p:sp>
      <p:pic>
        <p:nvPicPr>
          <p:cNvPr id="17413" name="Picture 5" descr="http://www.medterms.com/images/Liver.jpg"/>
          <p:cNvPicPr>
            <a:picLocks noChangeAspect="1" noChangeArrowheads="1"/>
          </p:cNvPicPr>
          <p:nvPr/>
        </p:nvPicPr>
        <p:blipFill>
          <a:blip r:embed="rId3" r:link="rId4" cstate="print"/>
          <a:srcRect/>
          <a:stretch>
            <a:fillRect/>
          </a:stretch>
        </p:blipFill>
        <p:spPr bwMode="auto">
          <a:xfrm>
            <a:off x="251520" y="75433"/>
            <a:ext cx="1872208" cy="198471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animEffect transition="in" filter="checkerboard(across)">
                                      <p:cBhvr>
                                        <p:cTn id="7" dur="2000"/>
                                        <p:tgtEl>
                                          <p:spTgt spid="174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4083">
                                            <p:txEl>
                                              <p:pRg st="1" end="1"/>
                                            </p:txEl>
                                          </p:spTgt>
                                        </p:tgtEl>
                                        <p:attrNameLst>
                                          <p:attrName>style.visibility</p:attrName>
                                        </p:attrNameLst>
                                      </p:cBhvr>
                                      <p:to>
                                        <p:strVal val="visible"/>
                                      </p:to>
                                    </p:set>
                                    <p:animEffect transition="in" filter="checkerboard(across)">
                                      <p:cBhvr>
                                        <p:cTn id="12" dur="2000"/>
                                        <p:tgtEl>
                                          <p:spTgt spid="174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4083">
                                            <p:txEl>
                                              <p:pRg st="2" end="2"/>
                                            </p:txEl>
                                          </p:spTgt>
                                        </p:tgtEl>
                                        <p:attrNameLst>
                                          <p:attrName>style.visibility</p:attrName>
                                        </p:attrNameLst>
                                      </p:cBhvr>
                                      <p:to>
                                        <p:strVal val="visible"/>
                                      </p:to>
                                    </p:set>
                                    <p:animEffect transition="in" filter="checkerboard(across)">
                                      <p:cBhvr>
                                        <p:cTn id="17" dur="2000"/>
                                        <p:tgtEl>
                                          <p:spTgt spid="1740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74083">
                                            <p:txEl>
                                              <p:pRg st="3" end="3"/>
                                            </p:txEl>
                                          </p:spTgt>
                                        </p:tgtEl>
                                        <p:attrNameLst>
                                          <p:attrName>style.visibility</p:attrName>
                                        </p:attrNameLst>
                                      </p:cBhvr>
                                      <p:to>
                                        <p:strVal val="visible"/>
                                      </p:to>
                                    </p:set>
                                    <p:animEffect transition="in" filter="checkerboard(across)">
                                      <p:cBhvr>
                                        <p:cTn id="22" dur="2000"/>
                                        <p:tgtEl>
                                          <p:spTgt spid="1740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74083">
                                            <p:txEl>
                                              <p:pRg st="4" end="4"/>
                                            </p:txEl>
                                          </p:spTgt>
                                        </p:tgtEl>
                                        <p:attrNameLst>
                                          <p:attrName>style.visibility</p:attrName>
                                        </p:attrNameLst>
                                      </p:cBhvr>
                                      <p:to>
                                        <p:strVal val="visible"/>
                                      </p:to>
                                    </p:set>
                                    <p:animEffect transition="in" filter="checkerboard(across)">
                                      <p:cBhvr>
                                        <p:cTn id="27" dur="2000"/>
                                        <p:tgtEl>
                                          <p:spTgt spid="1740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74083">
                                            <p:txEl>
                                              <p:pRg st="5" end="5"/>
                                            </p:txEl>
                                          </p:spTgt>
                                        </p:tgtEl>
                                        <p:attrNameLst>
                                          <p:attrName>style.visibility</p:attrName>
                                        </p:attrNameLst>
                                      </p:cBhvr>
                                      <p:to>
                                        <p:strVal val="visible"/>
                                      </p:to>
                                    </p:set>
                                    <p:animEffect transition="in" filter="checkerboard(across)">
                                      <p:cBhvr>
                                        <p:cTn id="32" dur="2000"/>
                                        <p:tgtEl>
                                          <p:spTgt spid="1740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pPr eaLnBrk="1" hangingPunct="1"/>
            <a:r>
              <a:rPr lang="en-GB" smtClean="0"/>
              <a:t>Liver Lobules</a:t>
            </a:r>
            <a:endParaRPr lang="en-US" smtClean="0"/>
          </a:p>
        </p:txBody>
      </p:sp>
      <p:pic>
        <p:nvPicPr>
          <p:cNvPr id="26627" name="Picture 5"/>
          <p:cNvPicPr>
            <a:picLocks noChangeAspect="1" noChangeArrowheads="1"/>
          </p:cNvPicPr>
          <p:nvPr/>
        </p:nvPicPr>
        <p:blipFill rotWithShape="1">
          <a:blip r:embed="rId3" cstate="print"/>
          <a:srcRect l="36354" t="28166" r="14827" b="18097"/>
          <a:stretch/>
        </p:blipFill>
        <p:spPr bwMode="auto">
          <a:xfrm>
            <a:off x="1403350" y="1557338"/>
            <a:ext cx="6697663" cy="4607966"/>
          </a:xfrm>
          <a:prstGeom prst="rect">
            <a:avLst/>
          </a:prstGeom>
          <a:noFill/>
          <a:ln w="9525">
            <a:noFill/>
            <a:miter lim="800000"/>
            <a:headEnd/>
            <a:tailEnd/>
          </a:ln>
        </p:spPr>
      </p:pic>
      <p:sp>
        <p:nvSpPr>
          <p:cNvPr id="2" name="TextBox 1"/>
          <p:cNvSpPr txBox="1"/>
          <p:nvPr/>
        </p:nvSpPr>
        <p:spPr>
          <a:xfrm>
            <a:off x="2555776" y="6165304"/>
            <a:ext cx="5112568" cy="369332"/>
          </a:xfrm>
          <a:prstGeom prst="rect">
            <a:avLst/>
          </a:prstGeom>
          <a:noFill/>
        </p:spPr>
        <p:txBody>
          <a:bodyPr wrap="square" rtlCol="0">
            <a:spAutoFit/>
          </a:bodyPr>
          <a:lstStyle/>
          <a:p>
            <a:r>
              <a:rPr lang="en-GB" dirty="0" smtClean="0"/>
              <a:t>Liver lobule                Intra-lobular vessel</a:t>
            </a:r>
            <a:endParaRPr lang="en-GB" dirty="0"/>
          </a:p>
        </p:txBody>
      </p:sp>
      <p:sp>
        <p:nvSpPr>
          <p:cNvPr id="3" name="TextBox 2"/>
          <p:cNvSpPr txBox="1"/>
          <p:nvPr/>
        </p:nvSpPr>
        <p:spPr>
          <a:xfrm rot="5400000">
            <a:off x="7223991" y="2866293"/>
            <a:ext cx="2556285" cy="369332"/>
          </a:xfrm>
          <a:prstGeom prst="rect">
            <a:avLst/>
          </a:prstGeom>
          <a:noFill/>
        </p:spPr>
        <p:txBody>
          <a:bodyPr wrap="square" rtlCol="0">
            <a:spAutoFit/>
          </a:bodyPr>
          <a:lstStyle/>
          <a:p>
            <a:r>
              <a:rPr lang="en-GB" dirty="0" smtClean="0"/>
              <a:t>Inter-lobular vessel</a:t>
            </a:r>
            <a:endParaRPr lang="en-GB" dirty="0"/>
          </a:p>
        </p:txBody>
      </p:sp>
      <p:cxnSp>
        <p:nvCxnSpPr>
          <p:cNvPr id="5" name="Straight Connector 4"/>
          <p:cNvCxnSpPr/>
          <p:nvPr/>
        </p:nvCxnSpPr>
        <p:spPr>
          <a:xfrm flipV="1">
            <a:off x="6228184" y="2492896"/>
            <a:ext cx="2016224" cy="1368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433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Rectangle 1026"/>
          <p:cNvSpPr>
            <a:spLocks noGrp="1" noChangeArrowheads="1"/>
          </p:cNvSpPr>
          <p:nvPr>
            <p:ph type="title"/>
          </p:nvPr>
        </p:nvSpPr>
        <p:spPr>
          <a:xfrm>
            <a:off x="533400" y="228600"/>
            <a:ext cx="8153400" cy="1143000"/>
          </a:xfrm>
        </p:spPr>
        <p:txBody>
          <a:bodyPr/>
          <a:lstStyle/>
          <a:p>
            <a:pPr algn="ctr" fontAlgn="auto">
              <a:spcAft>
                <a:spcPts val="0"/>
              </a:spcAft>
              <a:defRPr/>
            </a:pPr>
            <a:r>
              <a:rPr lang="en-GB" sz="6600" dirty="0" err="1">
                <a:solidFill>
                  <a:schemeClr val="accent1">
                    <a:satMod val="150000"/>
                  </a:schemeClr>
                </a:solidFill>
                <a:effectLst>
                  <a:outerShdw blurRad="38100" dist="38100" dir="2700000" algn="tl">
                    <a:srgbClr val="C0C0C0"/>
                  </a:outerShdw>
                </a:effectLst>
              </a:rPr>
              <a:t>Hepatocytes</a:t>
            </a:r>
            <a:endParaRPr lang="en-GB" sz="6600" dirty="0">
              <a:solidFill>
                <a:schemeClr val="accent1">
                  <a:satMod val="150000"/>
                </a:schemeClr>
              </a:solidFill>
              <a:effectLst>
                <a:outerShdw blurRad="38100" dist="38100" dir="2700000" algn="tl">
                  <a:srgbClr val="C0C0C0"/>
                </a:outerShdw>
              </a:effectLst>
            </a:endParaRPr>
          </a:p>
        </p:txBody>
      </p:sp>
      <p:sp>
        <p:nvSpPr>
          <p:cNvPr id="191491" name="Rectangle 1027"/>
          <p:cNvSpPr>
            <a:spLocks noGrp="1" noChangeArrowheads="1"/>
          </p:cNvSpPr>
          <p:nvPr>
            <p:ph idx="1"/>
          </p:nvPr>
        </p:nvSpPr>
        <p:spPr>
          <a:xfrm>
            <a:off x="304800" y="1447800"/>
            <a:ext cx="8534400" cy="5181600"/>
          </a:xfrm>
        </p:spPr>
        <p:txBody>
          <a:bodyPr/>
          <a:lstStyle/>
          <a:p>
            <a:r>
              <a:rPr lang="en-GB" sz="2800" smtClean="0">
                <a:solidFill>
                  <a:srgbClr val="000000"/>
                </a:solidFill>
                <a:cs typeface="Times New Roman" pitchFamily="18" charset="0"/>
              </a:rPr>
              <a:t>Make up roughly 80% of the mass of the liver </a:t>
            </a:r>
          </a:p>
          <a:p>
            <a:r>
              <a:rPr lang="en-GB" sz="2800" smtClean="0">
                <a:solidFill>
                  <a:srgbClr val="000000"/>
                </a:solidFill>
                <a:cs typeface="Times New Roman" pitchFamily="18" charset="0"/>
              </a:rPr>
              <a:t>Nuclei are distinctly round, most single nucleus, some binucleate cells. </a:t>
            </a:r>
            <a:endParaRPr lang="en-GB" sz="2800" smtClean="0">
              <a:cs typeface="Times New Roman" pitchFamily="18" charset="0"/>
            </a:endParaRPr>
          </a:p>
          <a:p>
            <a:r>
              <a:rPr lang="en-GB" sz="2800" smtClean="0">
                <a:solidFill>
                  <a:srgbClr val="000000"/>
                </a:solidFill>
                <a:cs typeface="Times New Roman" pitchFamily="18" charset="0"/>
              </a:rPr>
              <a:t>Hepatocytes are exceptionally </a:t>
            </a:r>
            <a:r>
              <a:rPr lang="en-GB" sz="2800" b="1" smtClean="0">
                <a:solidFill>
                  <a:srgbClr val="000000"/>
                </a:solidFill>
                <a:cs typeface="Times New Roman" pitchFamily="18" charset="0"/>
              </a:rPr>
              <a:t>active in synthesis of protein and lipids</a:t>
            </a:r>
            <a:r>
              <a:rPr lang="en-GB" sz="2800" smtClean="0">
                <a:solidFill>
                  <a:srgbClr val="000000"/>
                </a:solidFill>
                <a:cs typeface="Times New Roman" pitchFamily="18" charset="0"/>
              </a:rPr>
              <a:t> for export therefore have large quantities of both </a:t>
            </a:r>
            <a:r>
              <a:rPr lang="en-GB" sz="2800" b="1" smtClean="0">
                <a:solidFill>
                  <a:srgbClr val="000000"/>
                </a:solidFill>
                <a:cs typeface="Times New Roman" pitchFamily="18" charset="0"/>
              </a:rPr>
              <a:t>rough and smooth endoplasmic reticulum and Golgi membranes.</a:t>
            </a:r>
            <a:endParaRPr lang="en-GB" sz="2800" b="1" smtClean="0">
              <a:cs typeface="Times New Roman" pitchFamily="18" charset="0"/>
            </a:endParaRPr>
          </a:p>
          <a:p>
            <a:r>
              <a:rPr lang="en-GB" sz="2800" b="1" smtClean="0">
                <a:solidFill>
                  <a:srgbClr val="000000"/>
                </a:solidFill>
                <a:cs typeface="Times New Roman" pitchFamily="18" charset="0"/>
              </a:rPr>
              <a:t>Glycogen granules</a:t>
            </a:r>
            <a:r>
              <a:rPr lang="en-GB" sz="2800" smtClean="0">
                <a:solidFill>
                  <a:srgbClr val="000000"/>
                </a:solidFill>
                <a:cs typeface="Times New Roman" pitchFamily="18" charset="0"/>
              </a:rPr>
              <a:t> and vesicles containing </a:t>
            </a:r>
            <a:r>
              <a:rPr lang="en-GB" sz="2800" b="1" smtClean="0">
                <a:solidFill>
                  <a:srgbClr val="000000"/>
                </a:solidFill>
                <a:cs typeface="Times New Roman" pitchFamily="18" charset="0"/>
              </a:rPr>
              <a:t>very low density lipoproteins</a:t>
            </a:r>
            <a:r>
              <a:rPr lang="en-GB" sz="2800" smtClean="0">
                <a:solidFill>
                  <a:srgbClr val="000000"/>
                </a:solidFill>
                <a:cs typeface="Times New Roman" pitchFamily="18" charset="0"/>
              </a:rPr>
              <a:t> are readily observed. </a:t>
            </a:r>
          </a:p>
        </p:txBody>
      </p:sp>
      <p:pic>
        <p:nvPicPr>
          <p:cNvPr id="27652" name="Picture 1028" descr="http://www.instrumedics.com/images/Liver.jpg"/>
          <p:cNvPicPr>
            <a:picLocks noChangeAspect="1" noChangeArrowheads="1"/>
          </p:cNvPicPr>
          <p:nvPr/>
        </p:nvPicPr>
        <p:blipFill>
          <a:blip r:embed="rId3" r:link="rId4" cstate="print"/>
          <a:srcRect/>
          <a:stretch>
            <a:fillRect/>
          </a:stretch>
        </p:blipFill>
        <p:spPr bwMode="auto">
          <a:xfrm>
            <a:off x="0" y="0"/>
            <a:ext cx="1603375" cy="1235075"/>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anim calcmode="lin" valueType="num">
                                      <p:cBhvr additive="base">
                                        <p:cTn id="7" dur="500" fill="hold"/>
                                        <p:tgtEl>
                                          <p:spTgt spid="1914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149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1491">
                                            <p:txEl>
                                              <p:pRg st="1" end="1"/>
                                            </p:txEl>
                                          </p:spTgt>
                                        </p:tgtEl>
                                        <p:attrNameLst>
                                          <p:attrName>style.visibility</p:attrName>
                                        </p:attrNameLst>
                                      </p:cBhvr>
                                      <p:to>
                                        <p:strVal val="visible"/>
                                      </p:to>
                                    </p:set>
                                    <p:anim calcmode="lin" valueType="num">
                                      <p:cBhvr additive="base">
                                        <p:cTn id="13" dur="500" fill="hold"/>
                                        <p:tgtEl>
                                          <p:spTgt spid="1914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149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1491">
                                            <p:txEl>
                                              <p:pRg st="2" end="2"/>
                                            </p:txEl>
                                          </p:spTgt>
                                        </p:tgtEl>
                                        <p:attrNameLst>
                                          <p:attrName>style.visibility</p:attrName>
                                        </p:attrNameLst>
                                      </p:cBhvr>
                                      <p:to>
                                        <p:strVal val="visible"/>
                                      </p:to>
                                    </p:set>
                                    <p:anim calcmode="lin" valueType="num">
                                      <p:cBhvr additive="base">
                                        <p:cTn id="19" dur="500" fill="hold"/>
                                        <p:tgtEl>
                                          <p:spTgt spid="1914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149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1491">
                                            <p:txEl>
                                              <p:pRg st="3" end="3"/>
                                            </p:txEl>
                                          </p:spTgt>
                                        </p:tgtEl>
                                        <p:attrNameLst>
                                          <p:attrName>style.visibility</p:attrName>
                                        </p:attrNameLst>
                                      </p:cBhvr>
                                      <p:to>
                                        <p:strVal val="visible"/>
                                      </p:to>
                                    </p:set>
                                    <p:anim calcmode="lin" valueType="num">
                                      <p:cBhvr additive="base">
                                        <p:cTn id="25" dur="500" fill="hold"/>
                                        <p:tgtEl>
                                          <p:spTgt spid="1914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149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2190750" y="2000250"/>
            <a:ext cx="9144000" cy="0"/>
          </a:xfrm>
          <a:prstGeom prst="rect">
            <a:avLst/>
          </a:prstGeom>
          <a:noFill/>
          <a:ln w="9525">
            <a:noFill/>
            <a:miter lim="800000"/>
            <a:headEnd/>
            <a:tailEnd/>
          </a:ln>
        </p:spPr>
        <p:txBody>
          <a:bodyPr>
            <a:spAutoFit/>
          </a:bodyPr>
          <a:lstStyle/>
          <a:p>
            <a:endParaRPr lang="en-GB"/>
          </a:p>
        </p:txBody>
      </p:sp>
      <p:pic>
        <p:nvPicPr>
          <p:cNvPr id="28675" name="Picture 5" descr="http://arbl.cvmbs.colostate.edu/hbooks/pathphys/digestion/liver/histo_fetal.jpg"/>
          <p:cNvPicPr>
            <a:picLocks noChangeAspect="1" noChangeArrowheads="1"/>
          </p:cNvPicPr>
          <p:nvPr/>
        </p:nvPicPr>
        <p:blipFill>
          <a:blip r:embed="rId3" r:link="rId4" cstate="print"/>
          <a:srcRect/>
          <a:stretch>
            <a:fillRect/>
          </a:stretch>
        </p:blipFill>
        <p:spPr bwMode="auto">
          <a:xfrm>
            <a:off x="467544" y="721518"/>
            <a:ext cx="4262437" cy="2557463"/>
          </a:xfrm>
          <a:prstGeom prst="rect">
            <a:avLst/>
          </a:prstGeom>
          <a:noFill/>
          <a:ln w="9525">
            <a:noFill/>
            <a:miter lim="800000"/>
            <a:headEnd/>
            <a:tailEnd/>
          </a:ln>
        </p:spPr>
      </p:pic>
      <p:pic>
        <p:nvPicPr>
          <p:cNvPr id="28676" name="Picture 6" descr="http://arbl.cvmbs.colostate.edu/hbooks/pathphys/digestion/liver/histo_glycogen.jpg"/>
          <p:cNvPicPr>
            <a:picLocks noGrp="1" noChangeAspect="1" noChangeArrowheads="1"/>
          </p:cNvPicPr>
          <p:nvPr>
            <p:ph idx="1"/>
          </p:nvPr>
        </p:nvPicPr>
        <p:blipFill>
          <a:blip r:embed="rId5" r:link="rId6" cstate="print"/>
          <a:stretch>
            <a:fillRect/>
          </a:stretch>
        </p:blipFill>
        <p:spPr>
          <a:xfrm>
            <a:off x="958743" y="4557713"/>
            <a:ext cx="6718886" cy="1768128"/>
          </a:xfrm>
          <a:noFill/>
        </p:spPr>
      </p:pic>
      <p:sp>
        <p:nvSpPr>
          <p:cNvPr id="28677" name="WordArt 7"/>
          <p:cNvSpPr>
            <a:spLocks noChangeArrowheads="1" noChangeShapeType="1" noTextEdit="1"/>
          </p:cNvSpPr>
          <p:nvPr/>
        </p:nvSpPr>
        <p:spPr bwMode="auto">
          <a:xfrm>
            <a:off x="958743" y="3614738"/>
            <a:ext cx="2705100" cy="723900"/>
          </a:xfrm>
          <a:prstGeom prst="rect">
            <a:avLst/>
          </a:prstGeom>
        </p:spPr>
        <p:txBody>
          <a:bodyPr wrap="none" fromWordArt="1">
            <a:prstTxWarp prst="textPlain">
              <a:avLst>
                <a:gd name="adj" fmla="val 50000"/>
              </a:avLst>
            </a:prstTxWarp>
          </a:bodyPr>
          <a:lstStyle/>
          <a:p>
            <a:pPr algn="ctr"/>
            <a:r>
              <a:rPr lang="en-GB" sz="2000" kern="10" dirty="0">
                <a:ln w="9525">
                  <a:solidFill>
                    <a:srgbClr val="000000"/>
                  </a:solidFill>
                  <a:round/>
                  <a:headEnd/>
                  <a:tailEnd/>
                </a:ln>
                <a:solidFill>
                  <a:srgbClr val="FF0000"/>
                </a:solidFill>
                <a:latin typeface="Arial Black"/>
              </a:rPr>
              <a:t>Glycogen granules </a:t>
            </a:r>
          </a:p>
          <a:p>
            <a:pPr algn="ctr"/>
            <a:r>
              <a:rPr lang="en-GB" sz="2000" kern="10" dirty="0">
                <a:ln w="9525">
                  <a:solidFill>
                    <a:srgbClr val="000000"/>
                  </a:solidFill>
                  <a:round/>
                  <a:headEnd/>
                  <a:tailEnd/>
                </a:ln>
                <a:solidFill>
                  <a:srgbClr val="FF0000"/>
                </a:solidFill>
                <a:latin typeface="Arial Black"/>
              </a:rPr>
              <a:t>within hepatocytes</a:t>
            </a:r>
          </a:p>
        </p:txBody>
      </p:sp>
      <p:pic>
        <p:nvPicPr>
          <p:cNvPr id="2050" name="Picture 2" descr="Image result for hepatocyte glycogen granules"/>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0394"/>
          <a:stretch/>
        </p:blipFill>
        <p:spPr bwMode="auto">
          <a:xfrm>
            <a:off x="4217109" y="1026270"/>
            <a:ext cx="4472156" cy="33123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ChangeArrowheads="1"/>
          </p:cNvSpPr>
          <p:nvPr/>
        </p:nvSpPr>
        <p:spPr bwMode="auto">
          <a:xfrm>
            <a:off x="468313" y="476672"/>
            <a:ext cx="8305800" cy="461665"/>
          </a:xfrm>
          <a:prstGeom prst="rect">
            <a:avLst/>
          </a:prstGeom>
          <a:noFill/>
          <a:ln w="9525">
            <a:noFill/>
            <a:miter lim="800000"/>
            <a:headEnd/>
            <a:tailEnd/>
          </a:ln>
        </p:spPr>
        <p:txBody>
          <a:bodyPr>
            <a:spAutoFit/>
          </a:bodyPr>
          <a:lstStyle/>
          <a:p>
            <a:r>
              <a:rPr lang="en-GB" sz="2400" i="1" dirty="0"/>
              <a:t>The arrangement of liver cells into cylindrical lobules</a:t>
            </a:r>
          </a:p>
        </p:txBody>
      </p:sp>
      <p:sp>
        <p:nvSpPr>
          <p:cNvPr id="31749" name="Rectangle 7"/>
          <p:cNvSpPr>
            <a:spLocks noChangeArrowheads="1"/>
          </p:cNvSpPr>
          <p:nvPr/>
        </p:nvSpPr>
        <p:spPr bwMode="auto">
          <a:xfrm rot="10800000" flipH="1" flipV="1">
            <a:off x="1114425" y="6453188"/>
            <a:ext cx="3673475" cy="333375"/>
          </a:xfrm>
          <a:prstGeom prst="rect">
            <a:avLst/>
          </a:prstGeom>
          <a:solidFill>
            <a:schemeClr val="accent1"/>
          </a:solidFill>
          <a:ln w="9525">
            <a:solidFill>
              <a:schemeClr val="tx1"/>
            </a:solidFill>
            <a:miter lim="800000"/>
            <a:headEnd/>
            <a:tailEnd/>
          </a:ln>
        </p:spPr>
        <p:txBody>
          <a:bodyPr wrap="none" anchor="ctr"/>
          <a:lstStyle/>
          <a:p>
            <a:pPr algn="ctr"/>
            <a:r>
              <a:rPr lang="en-GB" b="0"/>
              <a:t>Interlobular vessels (triad)</a:t>
            </a:r>
            <a:endParaRPr lang="en-US" b="0"/>
          </a:p>
        </p:txBody>
      </p:sp>
      <p:pic>
        <p:nvPicPr>
          <p:cNvPr id="31750" name="Picture 6" descr="01"/>
          <p:cNvPicPr>
            <a:picLocks noChangeAspect="1" noChangeArrowheads="1"/>
          </p:cNvPicPr>
          <p:nvPr/>
        </p:nvPicPr>
        <p:blipFill>
          <a:blip r:embed="rId3" cstate="print"/>
          <a:srcRect/>
          <a:stretch>
            <a:fillRect/>
          </a:stretch>
        </p:blipFill>
        <p:spPr bwMode="auto">
          <a:xfrm>
            <a:off x="468313" y="1628775"/>
            <a:ext cx="4230687" cy="4752975"/>
          </a:xfrm>
          <a:prstGeom prst="rect">
            <a:avLst/>
          </a:prstGeom>
          <a:noFill/>
          <a:ln w="9525">
            <a:noFill/>
            <a:miter lim="800000"/>
            <a:headEnd/>
            <a:tailEnd/>
          </a:ln>
        </p:spPr>
      </p:pic>
      <p:sp>
        <p:nvSpPr>
          <p:cNvPr id="31751" name="Text Box 9"/>
          <p:cNvSpPr txBox="1">
            <a:spLocks noChangeArrowheads="1"/>
          </p:cNvSpPr>
          <p:nvPr/>
        </p:nvSpPr>
        <p:spPr bwMode="auto">
          <a:xfrm>
            <a:off x="5003800" y="1773238"/>
            <a:ext cx="3960813" cy="641350"/>
          </a:xfrm>
          <a:prstGeom prst="rect">
            <a:avLst/>
          </a:prstGeom>
          <a:solidFill>
            <a:srgbClr val="FFFF00"/>
          </a:solidFill>
          <a:ln w="9525">
            <a:noFill/>
            <a:miter lim="800000"/>
            <a:headEnd/>
            <a:tailEnd/>
          </a:ln>
        </p:spPr>
        <p:txBody>
          <a:bodyPr>
            <a:spAutoFit/>
          </a:bodyPr>
          <a:lstStyle/>
          <a:p>
            <a:pPr algn="ctr">
              <a:spcBef>
                <a:spcPct val="50000"/>
              </a:spcBef>
            </a:pPr>
            <a:r>
              <a:rPr lang="en-GB" b="0"/>
              <a:t>Blood moves from outside of lobule from HPV and HA </a:t>
            </a:r>
            <a:r>
              <a:rPr lang="en-GB" b="0">
                <a:sym typeface="Wingdings" pitchFamily="2" charset="2"/>
              </a:rPr>
              <a:t> HV</a:t>
            </a:r>
            <a:endParaRPr lang="en-US" b="0"/>
          </a:p>
        </p:txBody>
      </p:sp>
      <p:sp>
        <p:nvSpPr>
          <p:cNvPr id="31752" name="Text Box 10"/>
          <p:cNvSpPr txBox="1">
            <a:spLocks noChangeArrowheads="1"/>
          </p:cNvSpPr>
          <p:nvPr/>
        </p:nvSpPr>
        <p:spPr bwMode="auto">
          <a:xfrm>
            <a:off x="5003800" y="2565400"/>
            <a:ext cx="3960813" cy="641350"/>
          </a:xfrm>
          <a:prstGeom prst="rect">
            <a:avLst/>
          </a:prstGeom>
          <a:solidFill>
            <a:srgbClr val="FFFF00"/>
          </a:solidFill>
          <a:ln w="9525">
            <a:noFill/>
            <a:miter lim="800000"/>
            <a:headEnd/>
            <a:tailEnd/>
          </a:ln>
        </p:spPr>
        <p:txBody>
          <a:bodyPr>
            <a:spAutoFit/>
          </a:bodyPr>
          <a:lstStyle/>
          <a:p>
            <a:pPr algn="ctr">
              <a:spcBef>
                <a:spcPct val="50000"/>
              </a:spcBef>
            </a:pPr>
            <a:r>
              <a:rPr lang="en-GB" b="0"/>
              <a:t>Blood from HPV and HA mix and enter channels called SINUSOIDS</a:t>
            </a:r>
            <a:endParaRPr lang="en-US" b="0"/>
          </a:p>
        </p:txBody>
      </p:sp>
      <p:sp>
        <p:nvSpPr>
          <p:cNvPr id="31754" name="Text Box 12"/>
          <p:cNvSpPr txBox="1">
            <a:spLocks noChangeArrowheads="1"/>
          </p:cNvSpPr>
          <p:nvPr/>
        </p:nvSpPr>
        <p:spPr bwMode="auto">
          <a:xfrm>
            <a:off x="5003800" y="3429000"/>
            <a:ext cx="3960813" cy="1190625"/>
          </a:xfrm>
          <a:prstGeom prst="rect">
            <a:avLst/>
          </a:prstGeom>
          <a:solidFill>
            <a:srgbClr val="FFFF00"/>
          </a:solidFill>
          <a:ln w="9525">
            <a:noFill/>
            <a:miter lim="800000"/>
            <a:headEnd/>
            <a:tailEnd/>
          </a:ln>
        </p:spPr>
        <p:txBody>
          <a:bodyPr>
            <a:spAutoFit/>
          </a:bodyPr>
          <a:lstStyle/>
          <a:p>
            <a:pPr algn="ctr">
              <a:spcBef>
                <a:spcPct val="50000"/>
              </a:spcBef>
            </a:pPr>
            <a:r>
              <a:rPr lang="en-GB" b="0"/>
              <a:t>Hepatocytes lining the SINUSOIDS absorb products in blood and secrete products into the blood as it flows over them.</a:t>
            </a:r>
            <a:endParaRPr lang="en-US" b="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18"/>
          <p:cNvSpPr txBox="1">
            <a:spLocks noChangeArrowheads="1"/>
          </p:cNvSpPr>
          <p:nvPr/>
        </p:nvSpPr>
        <p:spPr bwMode="auto">
          <a:xfrm>
            <a:off x="6400800" y="6400800"/>
            <a:ext cx="2368550" cy="315913"/>
          </a:xfrm>
          <a:prstGeom prst="rect">
            <a:avLst/>
          </a:prstGeom>
          <a:noFill/>
          <a:ln w="9525">
            <a:noFill/>
            <a:miter lim="800000"/>
            <a:headEnd/>
            <a:tailEnd/>
          </a:ln>
        </p:spPr>
        <p:txBody>
          <a:bodyPr/>
          <a:lstStyle/>
          <a:p>
            <a:r>
              <a:rPr lang="en-GB" sz="600" b="0">
                <a:latin typeface="Verdana" pitchFamily="34" charset="0"/>
              </a:rPr>
              <a:t>© Pearson Education Ltd 2009</a:t>
            </a:r>
          </a:p>
          <a:p>
            <a:r>
              <a:rPr lang="en-GB" sz="600" b="0">
                <a:latin typeface="Verdana" pitchFamily="34" charset="0"/>
              </a:rPr>
              <a:t>This document may have been altered from the original</a:t>
            </a:r>
            <a:endParaRPr lang="en-GB" sz="600" b="0"/>
          </a:p>
          <a:p>
            <a:endParaRPr lang="en-GB" b="0"/>
          </a:p>
        </p:txBody>
      </p:sp>
      <p:sp>
        <p:nvSpPr>
          <p:cNvPr id="32772" name="Rectangle 4"/>
          <p:cNvSpPr>
            <a:spLocks noChangeArrowheads="1"/>
          </p:cNvSpPr>
          <p:nvPr/>
        </p:nvSpPr>
        <p:spPr bwMode="auto">
          <a:xfrm>
            <a:off x="990600" y="56891"/>
            <a:ext cx="8153400" cy="461665"/>
          </a:xfrm>
          <a:prstGeom prst="rect">
            <a:avLst/>
          </a:prstGeom>
          <a:noFill/>
          <a:ln w="9525">
            <a:noFill/>
            <a:miter lim="800000"/>
            <a:headEnd/>
            <a:tailEnd/>
          </a:ln>
        </p:spPr>
        <p:txBody>
          <a:bodyPr>
            <a:spAutoFit/>
          </a:bodyPr>
          <a:lstStyle/>
          <a:p>
            <a:r>
              <a:rPr lang="en-GB" sz="2400" b="0" i="1" dirty="0"/>
              <a:t>The arrangement of liver cells in a lobule</a:t>
            </a:r>
            <a:endParaRPr lang="en-GB" sz="2400" b="0" dirty="0"/>
          </a:p>
        </p:txBody>
      </p:sp>
      <p:pic>
        <p:nvPicPr>
          <p:cNvPr id="32773" name="Picture 6" descr="01"/>
          <p:cNvPicPr>
            <a:picLocks noChangeAspect="1" noChangeArrowheads="1"/>
          </p:cNvPicPr>
          <p:nvPr/>
        </p:nvPicPr>
        <p:blipFill>
          <a:blip r:embed="rId3" cstate="print"/>
          <a:srcRect/>
          <a:stretch>
            <a:fillRect/>
          </a:stretch>
        </p:blipFill>
        <p:spPr bwMode="auto">
          <a:xfrm>
            <a:off x="-161835" y="553586"/>
            <a:ext cx="8388424" cy="54438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1390637" y="64072"/>
            <a:ext cx="7290054" cy="1499616"/>
          </a:xfrm>
        </p:spPr>
        <p:txBody>
          <a:bodyPr/>
          <a:lstStyle/>
          <a:p>
            <a:pPr algn="ctr" fontAlgn="auto">
              <a:spcAft>
                <a:spcPts val="0"/>
              </a:spcAft>
              <a:defRPr/>
            </a:pPr>
            <a:r>
              <a:rPr lang="en-GB" dirty="0" smtClean="0">
                <a:solidFill>
                  <a:schemeClr val="accent1">
                    <a:satMod val="150000"/>
                  </a:schemeClr>
                </a:solidFill>
              </a:rPr>
              <a:t>Liver cells</a:t>
            </a:r>
            <a:endParaRPr lang="en-US" dirty="0">
              <a:solidFill>
                <a:schemeClr val="accent1">
                  <a:satMod val="150000"/>
                </a:schemeClr>
              </a:solidFill>
            </a:endParaRPr>
          </a:p>
        </p:txBody>
      </p:sp>
      <p:sp>
        <p:nvSpPr>
          <p:cNvPr id="185347" name="Rectangle 3"/>
          <p:cNvSpPr>
            <a:spLocks noGrp="1" noChangeArrowheads="1"/>
          </p:cNvSpPr>
          <p:nvPr>
            <p:ph idx="1"/>
          </p:nvPr>
        </p:nvSpPr>
        <p:spPr>
          <a:xfrm>
            <a:off x="457200" y="1927225"/>
            <a:ext cx="8507288" cy="4525963"/>
          </a:xfrm>
        </p:spPr>
        <p:txBody>
          <a:bodyPr>
            <a:noAutofit/>
          </a:bodyPr>
          <a:lstStyle/>
          <a:p>
            <a:pPr>
              <a:lnSpc>
                <a:spcPct val="80000"/>
              </a:lnSpc>
            </a:pPr>
            <a:r>
              <a:rPr lang="en-GB" sz="2800" dirty="0" smtClean="0"/>
              <a:t>Direction of blood outside </a:t>
            </a:r>
            <a:r>
              <a:rPr lang="en-GB" sz="2800" dirty="0" smtClean="0">
                <a:sym typeface="Wingdings" pitchFamily="2" charset="2"/>
              </a:rPr>
              <a:t> inside lobule </a:t>
            </a:r>
            <a:r>
              <a:rPr lang="en-GB" sz="2800" dirty="0" smtClean="0">
                <a:sym typeface="Wingdings" pitchFamily="2" charset="2"/>
              </a:rPr>
              <a:t>through sinusoids</a:t>
            </a:r>
          </a:p>
          <a:p>
            <a:pPr>
              <a:lnSpc>
                <a:spcPct val="80000"/>
              </a:lnSpc>
            </a:pPr>
            <a:r>
              <a:rPr lang="en-GB" sz="2800" dirty="0" err="1" smtClean="0">
                <a:solidFill>
                  <a:srgbClr val="FF0000"/>
                </a:solidFill>
              </a:rPr>
              <a:t>Kupffer</a:t>
            </a:r>
            <a:r>
              <a:rPr lang="en-GB" sz="2800" dirty="0" smtClean="0">
                <a:solidFill>
                  <a:srgbClr val="FF0000"/>
                </a:solidFill>
              </a:rPr>
              <a:t> </a:t>
            </a:r>
            <a:r>
              <a:rPr lang="en-GB" sz="2800" dirty="0" smtClean="0">
                <a:solidFill>
                  <a:srgbClr val="FF0000"/>
                </a:solidFill>
              </a:rPr>
              <a:t>cells </a:t>
            </a:r>
            <a:r>
              <a:rPr lang="en-GB" sz="2800" dirty="0" smtClean="0"/>
              <a:t>in SINUSOID: phagocytic cells (derived </a:t>
            </a:r>
            <a:r>
              <a:rPr lang="en-GB" sz="2800" dirty="0" smtClean="0"/>
              <a:t>from </a:t>
            </a:r>
            <a:r>
              <a:rPr lang="en-GB" sz="2800" dirty="0" smtClean="0"/>
              <a:t>monocytes).  Ingest bacteria from blood.  Breakdown </a:t>
            </a:r>
            <a:r>
              <a:rPr lang="en-GB" sz="2800" dirty="0"/>
              <a:t>and recycle old red blood </a:t>
            </a:r>
            <a:r>
              <a:rPr lang="en-GB" sz="2800" dirty="0" smtClean="0"/>
              <a:t>cells, </a:t>
            </a:r>
            <a:r>
              <a:rPr lang="en-GB" sz="2800" dirty="0" smtClean="0"/>
              <a:t>bilirubin (product of haemoglobin breakdown) </a:t>
            </a:r>
            <a:r>
              <a:rPr lang="en-GB" sz="2800" dirty="0" smtClean="0"/>
              <a:t>is one of the pigments in bile.</a:t>
            </a:r>
          </a:p>
          <a:p>
            <a:pPr>
              <a:lnSpc>
                <a:spcPct val="80000"/>
              </a:lnSpc>
            </a:pPr>
            <a:r>
              <a:rPr lang="en-GB" sz="2800" dirty="0">
                <a:solidFill>
                  <a:srgbClr val="FF0000"/>
                </a:solidFill>
              </a:rPr>
              <a:t>Hepatocytes</a:t>
            </a:r>
            <a:r>
              <a:rPr lang="en-GB" sz="2800" dirty="0"/>
              <a:t> have microvilli (increase surface area of liver cells: </a:t>
            </a:r>
            <a:r>
              <a:rPr lang="en-GB" sz="2800" dirty="0" smtClean="0"/>
              <a:t>x6). </a:t>
            </a:r>
            <a:r>
              <a:rPr lang="en-GB" sz="2800" dirty="0" smtClean="0"/>
              <a:t>Many metabolic functions:</a:t>
            </a:r>
          </a:p>
          <a:p>
            <a:pPr>
              <a:lnSpc>
                <a:spcPct val="80000"/>
              </a:lnSpc>
              <a:buFont typeface="Arial" panose="020B0604020202020204" pitchFamily="34" charset="0"/>
              <a:buChar char="•"/>
            </a:pPr>
            <a:r>
              <a:rPr lang="en-GB" sz="2800" dirty="0"/>
              <a:t> </a:t>
            </a:r>
            <a:r>
              <a:rPr lang="en-GB" sz="2800" dirty="0" smtClean="0"/>
              <a:t>protein synthesis, formation of glycogen, synthesis of cholesterol and bile salts, detoxification</a:t>
            </a:r>
            <a:endParaRPr lang="en-GB" sz="2800" dirty="0" smtClean="0"/>
          </a:p>
          <a:p>
            <a:pPr lvl="1">
              <a:lnSpc>
                <a:spcPct val="80000"/>
              </a:lnSpc>
              <a:buFontTx/>
              <a:buNone/>
            </a:pPr>
            <a:endParaRPr lang="en-US" sz="2800" dirty="0" smtClean="0"/>
          </a:p>
        </p:txBody>
      </p:sp>
      <p:pic>
        <p:nvPicPr>
          <p:cNvPr id="33796" name="Picture 4" descr="01"/>
          <p:cNvPicPr>
            <a:picLocks noChangeAspect="1" noChangeArrowheads="1"/>
          </p:cNvPicPr>
          <p:nvPr/>
        </p:nvPicPr>
        <p:blipFill>
          <a:blip r:embed="rId2" cstate="print"/>
          <a:srcRect/>
          <a:stretch>
            <a:fillRect/>
          </a:stretch>
        </p:blipFill>
        <p:spPr bwMode="auto">
          <a:xfrm>
            <a:off x="0" y="0"/>
            <a:ext cx="2411413" cy="15636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5347">
                                            <p:txEl>
                                              <p:pRg st="0" end="0"/>
                                            </p:txEl>
                                          </p:spTgt>
                                        </p:tgtEl>
                                        <p:attrNameLst>
                                          <p:attrName>style.visibility</p:attrName>
                                        </p:attrNameLst>
                                      </p:cBhvr>
                                      <p:to>
                                        <p:strVal val="visible"/>
                                      </p:to>
                                    </p:set>
                                    <p:anim calcmode="lin" valueType="num">
                                      <p:cBhvr additive="base">
                                        <p:cTn id="7" dur="2000" fill="hold"/>
                                        <p:tgtEl>
                                          <p:spTgt spid="185347">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853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5347">
                                            <p:txEl>
                                              <p:pRg st="1" end="1"/>
                                            </p:txEl>
                                          </p:spTgt>
                                        </p:tgtEl>
                                        <p:attrNameLst>
                                          <p:attrName>style.visibility</p:attrName>
                                        </p:attrNameLst>
                                      </p:cBhvr>
                                      <p:to>
                                        <p:strVal val="visible"/>
                                      </p:to>
                                    </p:set>
                                    <p:anim calcmode="lin" valueType="num">
                                      <p:cBhvr additive="base">
                                        <p:cTn id="13" dur="2000" fill="hold"/>
                                        <p:tgtEl>
                                          <p:spTgt spid="185347">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1853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5347">
                                            <p:txEl>
                                              <p:pRg st="2" end="2"/>
                                            </p:txEl>
                                          </p:spTgt>
                                        </p:tgtEl>
                                        <p:attrNameLst>
                                          <p:attrName>style.visibility</p:attrName>
                                        </p:attrNameLst>
                                      </p:cBhvr>
                                      <p:to>
                                        <p:strVal val="visible"/>
                                      </p:to>
                                    </p:set>
                                    <p:anim calcmode="lin" valueType="num">
                                      <p:cBhvr additive="base">
                                        <p:cTn id="19" dur="2000" fill="hold"/>
                                        <p:tgtEl>
                                          <p:spTgt spid="185347">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1853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5347">
                                            <p:txEl>
                                              <p:pRg st="3" end="3"/>
                                            </p:txEl>
                                          </p:spTgt>
                                        </p:tgtEl>
                                        <p:attrNameLst>
                                          <p:attrName>style.visibility</p:attrName>
                                        </p:attrNameLst>
                                      </p:cBhvr>
                                      <p:to>
                                        <p:strVal val="visible"/>
                                      </p:to>
                                    </p:set>
                                    <p:anim calcmode="lin" valueType="num">
                                      <p:cBhvr additive="base">
                                        <p:cTn id="25" dur="2000" fill="hold"/>
                                        <p:tgtEl>
                                          <p:spTgt spid="185347">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18534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algn="ctr" fontAlgn="auto">
              <a:spcAft>
                <a:spcPts val="0"/>
              </a:spcAft>
              <a:defRPr/>
            </a:pPr>
            <a:r>
              <a:rPr lang="en-GB" dirty="0">
                <a:solidFill>
                  <a:schemeClr val="accent1">
                    <a:satMod val="150000"/>
                  </a:schemeClr>
                </a:solidFill>
              </a:rPr>
              <a:t>Bile </a:t>
            </a:r>
            <a:r>
              <a:rPr lang="en-GB" dirty="0" err="1">
                <a:solidFill>
                  <a:schemeClr val="accent1">
                    <a:satMod val="150000"/>
                  </a:schemeClr>
                </a:solidFill>
              </a:rPr>
              <a:t>Canaliculus</a:t>
            </a:r>
            <a:endParaRPr lang="en-US" dirty="0">
              <a:solidFill>
                <a:schemeClr val="accent1">
                  <a:satMod val="150000"/>
                </a:schemeClr>
              </a:solidFill>
            </a:endParaRPr>
          </a:p>
        </p:txBody>
      </p:sp>
      <p:sp>
        <p:nvSpPr>
          <p:cNvPr id="189443" name="Rectangle 3"/>
          <p:cNvSpPr>
            <a:spLocks noGrp="1" noChangeArrowheads="1"/>
          </p:cNvSpPr>
          <p:nvPr>
            <p:ph idx="1"/>
          </p:nvPr>
        </p:nvSpPr>
        <p:spPr>
          <a:xfrm>
            <a:off x="457200" y="1927225"/>
            <a:ext cx="8229600" cy="4525963"/>
          </a:xfrm>
        </p:spPr>
        <p:txBody>
          <a:bodyPr/>
          <a:lstStyle/>
          <a:p>
            <a:pPr>
              <a:lnSpc>
                <a:spcPct val="80000"/>
              </a:lnSpc>
            </a:pPr>
            <a:r>
              <a:rPr lang="en-GB" sz="2800" dirty="0" smtClean="0"/>
              <a:t>Hepatocytes separated by second channel:</a:t>
            </a:r>
            <a:r>
              <a:rPr lang="en-GB" sz="2800" dirty="0" smtClean="0">
                <a:solidFill>
                  <a:srgbClr val="00FF00"/>
                </a:solidFill>
              </a:rPr>
              <a:t> </a:t>
            </a:r>
            <a:r>
              <a:rPr lang="en-GB" sz="2800" dirty="0" smtClean="0"/>
              <a:t>bile </a:t>
            </a:r>
            <a:r>
              <a:rPr lang="en-GB" sz="2800" dirty="0" err="1" smtClean="0"/>
              <a:t>cannuli</a:t>
            </a:r>
            <a:r>
              <a:rPr lang="en-GB" sz="2800" dirty="0" smtClean="0"/>
              <a:t> </a:t>
            </a:r>
            <a:endParaRPr lang="en-GB" sz="2800" dirty="0" smtClean="0"/>
          </a:p>
          <a:p>
            <a:pPr>
              <a:lnSpc>
                <a:spcPct val="80000"/>
              </a:lnSpc>
            </a:pPr>
            <a:r>
              <a:rPr lang="en-GB" sz="2800" dirty="0" smtClean="0"/>
              <a:t>Hepatocytes </a:t>
            </a:r>
            <a:r>
              <a:rPr lang="en-GB" sz="2800" dirty="0" smtClean="0"/>
              <a:t>close to bile </a:t>
            </a:r>
            <a:r>
              <a:rPr lang="en-GB" sz="2800" dirty="0" err="1" smtClean="0"/>
              <a:t>cannuli</a:t>
            </a:r>
            <a:r>
              <a:rPr lang="en-GB" sz="2800" dirty="0" smtClean="0"/>
              <a:t> </a:t>
            </a:r>
            <a:r>
              <a:rPr lang="en-GB" sz="2800" dirty="0" smtClean="0"/>
              <a:t>rich in Golgi vessels</a:t>
            </a:r>
            <a:r>
              <a:rPr lang="en-GB" sz="2800" dirty="0" smtClean="0">
                <a:solidFill>
                  <a:srgbClr val="00FF00"/>
                </a:solidFill>
              </a:rPr>
              <a:t> </a:t>
            </a:r>
            <a:r>
              <a:rPr lang="en-GB" sz="2800" dirty="0" smtClean="0">
                <a:solidFill>
                  <a:srgbClr val="000000"/>
                </a:solidFill>
              </a:rPr>
              <a:t>reflecting transport of </a:t>
            </a:r>
            <a:r>
              <a:rPr lang="en-GB" sz="2800" dirty="0" smtClean="0">
                <a:solidFill>
                  <a:srgbClr val="FF0000"/>
                </a:solidFill>
              </a:rPr>
              <a:t>bile constituents</a:t>
            </a:r>
            <a:r>
              <a:rPr lang="en-GB" sz="2800" dirty="0" smtClean="0">
                <a:solidFill>
                  <a:srgbClr val="000000"/>
                </a:solidFill>
              </a:rPr>
              <a:t> into the channels</a:t>
            </a:r>
            <a:endParaRPr lang="en-GB" sz="2800" dirty="0" smtClean="0">
              <a:solidFill>
                <a:srgbClr val="00FF00"/>
              </a:solidFill>
            </a:endParaRPr>
          </a:p>
          <a:p>
            <a:pPr>
              <a:lnSpc>
                <a:spcPct val="80000"/>
              </a:lnSpc>
            </a:pPr>
            <a:r>
              <a:rPr lang="en-GB" sz="2800" dirty="0" smtClean="0"/>
              <a:t>Transfers fluid</a:t>
            </a:r>
            <a:r>
              <a:rPr lang="en-GB" sz="2800" dirty="0" smtClean="0">
                <a:solidFill>
                  <a:srgbClr val="00FF00"/>
                </a:solidFill>
              </a:rPr>
              <a:t> </a:t>
            </a:r>
            <a:r>
              <a:rPr lang="en-GB" sz="2800" dirty="0" smtClean="0">
                <a:solidFill>
                  <a:srgbClr val="FF0000"/>
                </a:solidFill>
              </a:rPr>
              <a:t>inside </a:t>
            </a:r>
            <a:r>
              <a:rPr lang="en-GB" sz="2800" dirty="0" smtClean="0">
                <a:solidFill>
                  <a:srgbClr val="FF0000"/>
                </a:solidFill>
                <a:sym typeface="Wingdings" pitchFamily="2" charset="2"/>
              </a:rPr>
              <a:t> outside of lobule</a:t>
            </a:r>
          </a:p>
          <a:p>
            <a:pPr>
              <a:lnSpc>
                <a:spcPct val="80000"/>
              </a:lnSpc>
            </a:pPr>
            <a:r>
              <a:rPr lang="en-GB" sz="2800" dirty="0" smtClean="0">
                <a:sym typeface="Wingdings" pitchFamily="2" charset="2"/>
              </a:rPr>
              <a:t>Contents drained into hepatic bile duct: </a:t>
            </a:r>
            <a:r>
              <a:rPr lang="en-GB" sz="2800" dirty="0" smtClean="0">
                <a:solidFill>
                  <a:srgbClr val="000000"/>
                </a:solidFill>
                <a:cs typeface="Times New Roman" pitchFamily="18" charset="0"/>
              </a:rPr>
              <a:t>continuous with the </a:t>
            </a:r>
            <a:r>
              <a:rPr lang="en-GB" sz="2800" b="1" dirty="0" smtClean="0">
                <a:solidFill>
                  <a:srgbClr val="000000"/>
                </a:solidFill>
                <a:cs typeface="Times New Roman" pitchFamily="18" charset="0"/>
              </a:rPr>
              <a:t>common bile duct</a:t>
            </a:r>
            <a:r>
              <a:rPr lang="en-GB" sz="2800" dirty="0" smtClean="0">
                <a:solidFill>
                  <a:srgbClr val="000000"/>
                </a:solidFill>
                <a:cs typeface="Times New Roman" pitchFamily="18" charset="0"/>
              </a:rPr>
              <a:t>, which delivers bile into the duodenum, diverting through the gall bladder</a:t>
            </a:r>
          </a:p>
          <a:p>
            <a:pPr>
              <a:lnSpc>
                <a:spcPct val="80000"/>
              </a:lnSpc>
            </a:pPr>
            <a:r>
              <a:rPr lang="en-GB" sz="2800" dirty="0" smtClean="0">
                <a:solidFill>
                  <a:srgbClr val="000000"/>
                </a:solidFill>
                <a:cs typeface="Times New Roman" pitchFamily="18" charset="0"/>
              </a:rPr>
              <a:t>Drains up to 1 litre per day</a:t>
            </a:r>
            <a:endParaRPr lang="en-US" sz="2800" dirty="0" smtClean="0">
              <a:solidFill>
                <a:srgbClr val="000000"/>
              </a:solidFill>
              <a:cs typeface="Times New Roman" pitchFamily="18" charset="0"/>
            </a:endParaRPr>
          </a:p>
        </p:txBody>
      </p:sp>
      <p:pic>
        <p:nvPicPr>
          <p:cNvPr id="34820" name="Picture 4" descr="01"/>
          <p:cNvPicPr>
            <a:picLocks noChangeAspect="1" noChangeArrowheads="1"/>
          </p:cNvPicPr>
          <p:nvPr/>
        </p:nvPicPr>
        <p:blipFill>
          <a:blip r:embed="rId2" cstate="print"/>
          <a:srcRect/>
          <a:stretch>
            <a:fillRect/>
          </a:stretch>
        </p:blipFill>
        <p:spPr bwMode="auto">
          <a:xfrm>
            <a:off x="0" y="0"/>
            <a:ext cx="2411413" cy="15636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 calcmode="lin" valueType="num">
                                      <p:cBhvr additive="base">
                                        <p:cTn id="7" dur="2000" fill="hold"/>
                                        <p:tgtEl>
                                          <p:spTgt spid="18944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894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9443">
                                            <p:txEl>
                                              <p:pRg st="1" end="1"/>
                                            </p:txEl>
                                          </p:spTgt>
                                        </p:tgtEl>
                                        <p:attrNameLst>
                                          <p:attrName>style.visibility</p:attrName>
                                        </p:attrNameLst>
                                      </p:cBhvr>
                                      <p:to>
                                        <p:strVal val="visible"/>
                                      </p:to>
                                    </p:set>
                                    <p:anim calcmode="lin" valueType="num">
                                      <p:cBhvr additive="base">
                                        <p:cTn id="13" dur="2000" fill="hold"/>
                                        <p:tgtEl>
                                          <p:spTgt spid="189443">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1894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9443">
                                            <p:txEl>
                                              <p:pRg st="2" end="2"/>
                                            </p:txEl>
                                          </p:spTgt>
                                        </p:tgtEl>
                                        <p:attrNameLst>
                                          <p:attrName>style.visibility</p:attrName>
                                        </p:attrNameLst>
                                      </p:cBhvr>
                                      <p:to>
                                        <p:strVal val="visible"/>
                                      </p:to>
                                    </p:set>
                                    <p:anim calcmode="lin" valueType="num">
                                      <p:cBhvr additive="base">
                                        <p:cTn id="19" dur="2000" fill="hold"/>
                                        <p:tgtEl>
                                          <p:spTgt spid="189443">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1894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9443">
                                            <p:txEl>
                                              <p:pRg st="3" end="3"/>
                                            </p:txEl>
                                          </p:spTgt>
                                        </p:tgtEl>
                                        <p:attrNameLst>
                                          <p:attrName>style.visibility</p:attrName>
                                        </p:attrNameLst>
                                      </p:cBhvr>
                                      <p:to>
                                        <p:strVal val="visible"/>
                                      </p:to>
                                    </p:set>
                                    <p:anim calcmode="lin" valueType="num">
                                      <p:cBhvr additive="base">
                                        <p:cTn id="25" dur="2000" fill="hold"/>
                                        <p:tgtEl>
                                          <p:spTgt spid="189443">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1894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89443">
                                            <p:txEl>
                                              <p:pRg st="4" end="4"/>
                                            </p:txEl>
                                          </p:spTgt>
                                        </p:tgtEl>
                                        <p:attrNameLst>
                                          <p:attrName>style.visibility</p:attrName>
                                        </p:attrNameLst>
                                      </p:cBhvr>
                                      <p:to>
                                        <p:strVal val="visible"/>
                                      </p:to>
                                    </p:set>
                                    <p:anim calcmode="lin" valueType="num">
                                      <p:cBhvr additive="base">
                                        <p:cTn id="31" dur="2000" fill="hold"/>
                                        <p:tgtEl>
                                          <p:spTgt spid="189443">
                                            <p:txEl>
                                              <p:pRg st="4" end="4"/>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18944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Key Skill: Drawing Microscope Slides</a:t>
            </a:r>
            <a:endParaRPr lang="en-GB" dirty="0"/>
          </a:p>
        </p:txBody>
      </p:sp>
      <p:sp>
        <p:nvSpPr>
          <p:cNvPr id="3" name="Text Placeholder 2"/>
          <p:cNvSpPr>
            <a:spLocks noGrp="1"/>
          </p:cNvSpPr>
          <p:nvPr>
            <p:ph type="body" idx="1"/>
          </p:nvPr>
        </p:nvSpPr>
        <p:spPr/>
        <p:txBody>
          <a:bodyPr/>
          <a:lstStyle/>
          <a:p>
            <a:r>
              <a:rPr lang="en-GB" dirty="0" smtClean="0"/>
              <a:t>Looking at liver slides</a:t>
            </a:r>
            <a:endParaRPr lang="en-GB" dirty="0"/>
          </a:p>
        </p:txBody>
      </p:sp>
    </p:spTree>
    <p:extLst>
      <p:ext uri="{BB962C8B-B14F-4D97-AF65-F5344CB8AC3E}">
        <p14:creationId xmlns:p14="http://schemas.microsoft.com/office/powerpoint/2010/main" val="26737008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1143000"/>
          </a:xfrm>
        </p:spPr>
        <p:txBody>
          <a:bodyPr>
            <a:normAutofit/>
          </a:bodyPr>
          <a:lstStyle/>
          <a:p>
            <a:pPr eaLnBrk="1" hangingPunct="1"/>
            <a:r>
              <a:rPr lang="en-GB" sz="4000" dirty="0" smtClean="0"/>
              <a:t>Low Power Drawing Mark Scheme [10]</a:t>
            </a:r>
          </a:p>
        </p:txBody>
      </p:sp>
      <p:sp>
        <p:nvSpPr>
          <p:cNvPr id="6" name="Content Placeholder 5"/>
          <p:cNvSpPr>
            <a:spLocks noGrp="1"/>
          </p:cNvSpPr>
          <p:nvPr>
            <p:ph idx="1"/>
          </p:nvPr>
        </p:nvSpPr>
        <p:spPr>
          <a:xfrm>
            <a:off x="755576" y="1340768"/>
            <a:ext cx="7290055" cy="4023360"/>
          </a:xfrm>
        </p:spPr>
        <p:txBody>
          <a:bodyPr>
            <a:noAutofit/>
          </a:bodyPr>
          <a:lstStyle/>
          <a:p>
            <a:r>
              <a:rPr lang="en-GB" sz="2400" b="1" dirty="0" smtClean="0"/>
              <a:t>Annotations [3]</a:t>
            </a:r>
            <a:endParaRPr lang="en-GB" sz="2400" dirty="0" smtClean="0"/>
          </a:p>
          <a:p>
            <a:pPr lvl="1"/>
            <a:r>
              <a:rPr lang="en-GB" sz="2400" dirty="0" smtClean="0"/>
              <a:t>Whilst a label might be the name of a tissue, an annotation adds a descriptive quality such as shape, size or colour.</a:t>
            </a:r>
          </a:p>
          <a:p>
            <a:r>
              <a:rPr lang="en-GB" sz="2400" b="1" dirty="0" smtClean="0"/>
              <a:t>Drawings from a microscope [7]</a:t>
            </a:r>
            <a:endParaRPr lang="en-GB" sz="2400" dirty="0" smtClean="0"/>
          </a:p>
          <a:p>
            <a:pPr lvl="1"/>
            <a:r>
              <a:rPr lang="en-GB" sz="2400" dirty="0" smtClean="0"/>
              <a:t>Single, clear lines drawn with a sharp pencil.</a:t>
            </a:r>
          </a:p>
          <a:p>
            <a:pPr lvl="1"/>
            <a:r>
              <a:rPr lang="en-GB" sz="2400" dirty="0" smtClean="0"/>
              <a:t>No shading or colour on the diagram.</a:t>
            </a:r>
          </a:p>
          <a:p>
            <a:pPr lvl="1"/>
            <a:r>
              <a:rPr lang="en-GB" sz="2400" dirty="0" smtClean="0"/>
              <a:t>Informative title to be included.</a:t>
            </a:r>
          </a:p>
          <a:p>
            <a:pPr lvl="1"/>
            <a:r>
              <a:rPr lang="en-GB" sz="2400" dirty="0" smtClean="0"/>
              <a:t>Scale included (e.g. high power, low power, x80, x10) to show approximate magnification.</a:t>
            </a:r>
          </a:p>
          <a:p>
            <a:pPr lvl="1"/>
            <a:r>
              <a:rPr lang="en-GB" sz="2400" dirty="0" smtClean="0"/>
              <a:t>Low power tissue plans may not include cells.</a:t>
            </a:r>
          </a:p>
          <a:p>
            <a:pPr lvl="1"/>
            <a:r>
              <a:rPr lang="en-GB" sz="2400" dirty="0" smtClean="0"/>
              <a:t>Tissues should be in correct proportions.</a:t>
            </a:r>
          </a:p>
          <a:p>
            <a:pPr lvl="1"/>
            <a:r>
              <a:rPr lang="en-GB" sz="2400" dirty="0" smtClean="0"/>
              <a:t>Label lines drawn in pencil using a ruler.</a:t>
            </a:r>
          </a:p>
          <a:p>
            <a:endParaRPr lang="en-GB" sz="2400" dirty="0"/>
          </a:p>
        </p:txBody>
      </p:sp>
    </p:spTree>
    <p:extLst>
      <p:ext uri="{BB962C8B-B14F-4D97-AF65-F5344CB8AC3E}">
        <p14:creationId xmlns:p14="http://schemas.microsoft.com/office/powerpoint/2010/main" val="845180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Starter: </a:t>
            </a:r>
            <a:endParaRPr lang="en-GB" dirty="0"/>
          </a:p>
        </p:txBody>
      </p:sp>
      <p:sp>
        <p:nvSpPr>
          <p:cNvPr id="3" name="Content Placeholder 2"/>
          <p:cNvSpPr>
            <a:spLocks noGrp="1"/>
          </p:cNvSpPr>
          <p:nvPr>
            <p:ph idx="1"/>
          </p:nvPr>
        </p:nvSpPr>
        <p:spPr/>
        <p:txBody>
          <a:bodyPr>
            <a:normAutofit/>
          </a:bodyPr>
          <a:lstStyle/>
          <a:p>
            <a:r>
              <a:rPr lang="en-GB" sz="3200" dirty="0" smtClean="0"/>
              <a:t>Review your FLIP learning, discuss what you learnt with the person next to you</a:t>
            </a:r>
            <a:endParaRPr lang="en-GB" sz="3200" dirty="0"/>
          </a:p>
        </p:txBody>
      </p:sp>
    </p:spTree>
    <p:extLst>
      <p:ext uri="{BB962C8B-B14F-4D97-AF65-F5344CB8AC3E}">
        <p14:creationId xmlns:p14="http://schemas.microsoft.com/office/powerpoint/2010/main" val="3638729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Plenary: PPQ</a:t>
            </a:r>
            <a:endParaRPr lang="en-GB" dirty="0"/>
          </a:p>
        </p:txBody>
      </p:sp>
      <p:sp>
        <p:nvSpPr>
          <p:cNvPr id="3" name="Text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2209999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cstate="print"/>
          <a:srcRect/>
          <a:stretch>
            <a:fillRect/>
          </a:stretch>
        </p:blipFill>
        <p:spPr bwMode="auto">
          <a:xfrm>
            <a:off x="251520" y="0"/>
            <a:ext cx="8532440" cy="6825952"/>
          </a:xfrm>
          <a:prstGeom prst="rect">
            <a:avLst/>
          </a:prstGeom>
          <a:noFill/>
          <a:ln w="9525">
            <a:noFill/>
            <a:miter lim="800000"/>
            <a:headEnd/>
            <a:tailEnd/>
          </a:ln>
        </p:spPr>
      </p:pic>
    </p:spTree>
    <p:extLst>
      <p:ext uri="{BB962C8B-B14F-4D97-AF65-F5344CB8AC3E}">
        <p14:creationId xmlns:p14="http://schemas.microsoft.com/office/powerpoint/2010/main" val="18965505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Markscheme</a:t>
            </a:r>
            <a:endParaRPr lang="en-GB" dirty="0"/>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cstate="print"/>
          <a:srcRect/>
          <a:stretch>
            <a:fillRect/>
          </a:stretch>
        </p:blipFill>
        <p:spPr bwMode="auto">
          <a:xfrm>
            <a:off x="1" y="1412776"/>
            <a:ext cx="9144000" cy="2891181"/>
          </a:xfrm>
          <a:prstGeom prst="rect">
            <a:avLst/>
          </a:prstGeom>
          <a:noFill/>
          <a:ln w="9525">
            <a:noFill/>
            <a:miter lim="800000"/>
            <a:headEnd/>
            <a:tailEnd/>
          </a:ln>
        </p:spPr>
      </p:pic>
    </p:spTree>
    <p:extLst>
      <p:ext uri="{BB962C8B-B14F-4D97-AF65-F5344CB8AC3E}">
        <p14:creationId xmlns:p14="http://schemas.microsoft.com/office/powerpoint/2010/main" val="2211257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4"/>
          <p:cNvSpPr>
            <a:spLocks noChangeArrowheads="1"/>
          </p:cNvSpPr>
          <p:nvPr/>
        </p:nvSpPr>
        <p:spPr bwMode="auto">
          <a:xfrm>
            <a:off x="501304" y="3320903"/>
            <a:ext cx="8463183" cy="2246769"/>
          </a:xfrm>
          <a:prstGeom prst="rect">
            <a:avLst/>
          </a:prstGeom>
          <a:solidFill>
            <a:srgbClr val="FF0000"/>
          </a:solidFill>
          <a:ln w="9525">
            <a:noFill/>
            <a:miter lim="800000"/>
            <a:headEnd/>
            <a:tailEnd/>
          </a:ln>
        </p:spPr>
        <p:txBody>
          <a:bodyPr wrap="square">
            <a:spAutoFit/>
          </a:bodyPr>
          <a:lstStyle/>
          <a:p>
            <a:pPr marL="571500" indent="-571500">
              <a:buAutoNum type="romanLcParenBoth"/>
            </a:pPr>
            <a:r>
              <a:rPr lang="en-GB" sz="2800" b="0" dirty="0" smtClean="0">
                <a:solidFill>
                  <a:schemeClr val="bg1"/>
                </a:solidFill>
              </a:rPr>
              <a:t>the </a:t>
            </a:r>
            <a:r>
              <a:rPr lang="en-GB" sz="2800" b="0" dirty="0">
                <a:solidFill>
                  <a:schemeClr val="bg1"/>
                </a:solidFill>
              </a:rPr>
              <a:t>structure and functions of the </a:t>
            </a:r>
            <a:r>
              <a:rPr lang="en-GB" sz="2800" b="0" dirty="0" smtClean="0">
                <a:solidFill>
                  <a:schemeClr val="bg1"/>
                </a:solidFill>
              </a:rPr>
              <a:t>mammalian liver</a:t>
            </a:r>
            <a:r>
              <a:rPr lang="en-GB" sz="2800" b="0" dirty="0">
                <a:solidFill>
                  <a:schemeClr val="bg1"/>
                </a:solidFill>
              </a:rPr>
              <a:t> </a:t>
            </a:r>
            <a:r>
              <a:rPr lang="en-GB" sz="2800" b="0" dirty="0" smtClean="0">
                <a:solidFill>
                  <a:schemeClr val="bg1"/>
                </a:solidFill>
              </a:rPr>
              <a:t>- To </a:t>
            </a:r>
            <a:r>
              <a:rPr lang="en-GB" sz="2800" b="0" dirty="0">
                <a:solidFill>
                  <a:schemeClr val="bg1"/>
                </a:solidFill>
              </a:rPr>
              <a:t>include the gross structure and histology of the </a:t>
            </a:r>
            <a:r>
              <a:rPr lang="en-GB" sz="2800" b="0" dirty="0" smtClean="0">
                <a:solidFill>
                  <a:schemeClr val="bg1"/>
                </a:solidFill>
              </a:rPr>
              <a:t>liver</a:t>
            </a:r>
            <a:endParaRPr lang="en-GB" sz="2800" b="0" dirty="0">
              <a:solidFill>
                <a:schemeClr val="bg1"/>
              </a:solidFill>
            </a:endParaRPr>
          </a:p>
          <a:p>
            <a:r>
              <a:rPr lang="en-GB" sz="2800" dirty="0">
                <a:solidFill>
                  <a:schemeClr val="bg1"/>
                </a:solidFill>
              </a:rPr>
              <a:t>(ii) </a:t>
            </a:r>
            <a:r>
              <a:rPr lang="en-GB" sz="2800" b="0" dirty="0">
                <a:solidFill>
                  <a:schemeClr val="bg1"/>
                </a:solidFill>
              </a:rPr>
              <a:t>the examination and drawing of stained </a:t>
            </a:r>
            <a:r>
              <a:rPr lang="en-GB" sz="2800" b="0" dirty="0" smtClean="0">
                <a:solidFill>
                  <a:schemeClr val="bg1"/>
                </a:solidFill>
              </a:rPr>
              <a:t>sections      to </a:t>
            </a:r>
            <a:r>
              <a:rPr lang="en-GB" sz="2800" b="0" dirty="0">
                <a:solidFill>
                  <a:schemeClr val="bg1"/>
                </a:solidFill>
              </a:rPr>
              <a:t>show the histology of liver tissue	</a:t>
            </a:r>
          </a:p>
        </p:txBody>
      </p:sp>
      <p:sp>
        <p:nvSpPr>
          <p:cNvPr id="8" name="Title 1"/>
          <p:cNvSpPr txBox="1">
            <a:spLocks/>
          </p:cNvSpPr>
          <p:nvPr/>
        </p:nvSpPr>
        <p:spPr>
          <a:xfrm>
            <a:off x="457200" y="1244702"/>
            <a:ext cx="7239000" cy="3192409"/>
          </a:xfrm>
          <a:prstGeom prst="rect">
            <a:avLst/>
          </a:prstGeom>
        </p:spPr>
        <p:txBody>
          <a:bodyPr>
            <a:normAutofit/>
          </a:bodyPr>
          <a:lstStyle>
            <a:lvl1pPr algn="l" rtl="0" fontAlgn="base">
              <a:spcBef>
                <a:spcPct val="0"/>
              </a:spcBef>
              <a:spcAft>
                <a:spcPct val="0"/>
              </a:spcAft>
              <a:defRPr sz="4500" b="1" kern="1200">
                <a:solidFill>
                  <a:srgbClr val="FFC800"/>
                </a:solidFill>
                <a:latin typeface="+mj-lt"/>
                <a:ea typeface="+mj-ea"/>
                <a:cs typeface="+mj-cs"/>
              </a:defRPr>
            </a:lvl1pPr>
            <a:lvl2pPr algn="l" rtl="0" fontAlgn="base">
              <a:spcBef>
                <a:spcPct val="0"/>
              </a:spcBef>
              <a:spcAft>
                <a:spcPct val="0"/>
              </a:spcAft>
              <a:defRPr sz="4500" b="1">
                <a:solidFill>
                  <a:srgbClr val="FFC800"/>
                </a:solidFill>
                <a:latin typeface="Corbel" pitchFamily="34" charset="0"/>
              </a:defRPr>
            </a:lvl2pPr>
            <a:lvl3pPr algn="l" rtl="0" fontAlgn="base">
              <a:spcBef>
                <a:spcPct val="0"/>
              </a:spcBef>
              <a:spcAft>
                <a:spcPct val="0"/>
              </a:spcAft>
              <a:defRPr sz="4500" b="1">
                <a:solidFill>
                  <a:srgbClr val="FFC800"/>
                </a:solidFill>
                <a:latin typeface="Corbel" pitchFamily="34" charset="0"/>
              </a:defRPr>
            </a:lvl3pPr>
            <a:lvl4pPr algn="l" rtl="0" fontAlgn="base">
              <a:spcBef>
                <a:spcPct val="0"/>
              </a:spcBef>
              <a:spcAft>
                <a:spcPct val="0"/>
              </a:spcAft>
              <a:defRPr sz="4500" b="1">
                <a:solidFill>
                  <a:srgbClr val="FFC800"/>
                </a:solidFill>
                <a:latin typeface="Corbel" pitchFamily="34" charset="0"/>
              </a:defRPr>
            </a:lvl4pPr>
            <a:lvl5pPr algn="l" rtl="0" fontAlgn="base">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a:lstStyle>
          <a:p>
            <a:r>
              <a:rPr lang="en-GB" dirty="0" smtClean="0"/>
              <a:t>Learning Objective</a:t>
            </a:r>
            <a:br>
              <a:rPr lang="en-GB" dirty="0" smtClean="0"/>
            </a:br>
            <a:endParaRPr lang="en-GB" dirty="0"/>
          </a:p>
          <a:p>
            <a:r>
              <a:rPr lang="en-GB" dirty="0" smtClean="0"/>
              <a:t>Success Criteria</a:t>
            </a:r>
            <a:endParaRPr lang="en-GB" dirty="0"/>
          </a:p>
        </p:txBody>
      </p:sp>
      <p:sp>
        <p:nvSpPr>
          <p:cNvPr id="9" name="Rectangle 4"/>
          <p:cNvSpPr>
            <a:spLocks noChangeArrowheads="1"/>
          </p:cNvSpPr>
          <p:nvPr/>
        </p:nvSpPr>
        <p:spPr bwMode="auto">
          <a:xfrm>
            <a:off x="509361" y="2175990"/>
            <a:ext cx="8305800" cy="523220"/>
          </a:xfrm>
          <a:prstGeom prst="rect">
            <a:avLst/>
          </a:prstGeom>
          <a:solidFill>
            <a:srgbClr val="FF0000"/>
          </a:solidFill>
          <a:ln w="9525">
            <a:noFill/>
            <a:miter lim="800000"/>
            <a:headEnd/>
            <a:tailEnd/>
          </a:ln>
        </p:spPr>
        <p:txBody>
          <a:bodyPr>
            <a:spAutoFit/>
          </a:bodyPr>
          <a:lstStyle/>
          <a:p>
            <a:pPr marL="357188" indent="-357188">
              <a:buFont typeface="Arial" charset="0"/>
              <a:buChar char="•"/>
            </a:pPr>
            <a:r>
              <a:rPr lang="en-GB" sz="2800" b="0" dirty="0" smtClean="0">
                <a:solidFill>
                  <a:schemeClr val="bg1"/>
                </a:solidFill>
              </a:rPr>
              <a:t>Know about liver structure</a:t>
            </a:r>
            <a:endParaRPr lang="en-GB" sz="2800" b="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026"/>
          <p:cNvSpPr>
            <a:spLocks noGrp="1" noChangeArrowheads="1"/>
          </p:cNvSpPr>
          <p:nvPr>
            <p:ph type="title"/>
          </p:nvPr>
        </p:nvSpPr>
        <p:spPr/>
        <p:txBody>
          <a:bodyPr/>
          <a:lstStyle/>
          <a:p>
            <a:pPr fontAlgn="auto">
              <a:spcAft>
                <a:spcPts val="0"/>
              </a:spcAft>
              <a:defRPr/>
            </a:pPr>
            <a:r>
              <a:rPr lang="en-GB" dirty="0">
                <a:solidFill>
                  <a:schemeClr val="accent1">
                    <a:satMod val="150000"/>
                  </a:schemeClr>
                </a:solidFill>
              </a:rPr>
              <a:t>Terms never to confuse!!</a:t>
            </a:r>
            <a:endParaRPr lang="en-US" dirty="0">
              <a:solidFill>
                <a:schemeClr val="accent1">
                  <a:satMod val="150000"/>
                </a:schemeClr>
              </a:solidFill>
            </a:endParaRPr>
          </a:p>
        </p:txBody>
      </p:sp>
      <p:sp>
        <p:nvSpPr>
          <p:cNvPr id="107523" name="Rectangle 1027"/>
          <p:cNvSpPr>
            <a:spLocks noGrp="1" noChangeArrowheads="1"/>
          </p:cNvSpPr>
          <p:nvPr>
            <p:ph idx="1"/>
          </p:nvPr>
        </p:nvSpPr>
        <p:spPr>
          <a:xfrm>
            <a:off x="768096" y="1988840"/>
            <a:ext cx="7290055" cy="4023360"/>
          </a:xfrm>
        </p:spPr>
        <p:txBody>
          <a:bodyPr rtlCol="0">
            <a:normAutofit/>
          </a:bodyPr>
          <a:lstStyle/>
          <a:p>
            <a:pPr marL="438912" indent="-320040" fontAlgn="auto">
              <a:spcBef>
                <a:spcPts val="0"/>
              </a:spcBef>
              <a:spcAft>
                <a:spcPts val="0"/>
              </a:spcAft>
              <a:buFont typeface="Wingdings 2"/>
              <a:buChar char=""/>
              <a:defRPr/>
            </a:pPr>
            <a:r>
              <a:rPr lang="en-GB" sz="2800" i="1" dirty="0">
                <a:solidFill>
                  <a:schemeClr val="accent2"/>
                </a:solidFill>
                <a:latin typeface="Calibri" panose="020F0502020204030204" pitchFamily="34" charset="0"/>
                <a:cs typeface="Calibri" panose="020F0502020204030204" pitchFamily="34" charset="0"/>
              </a:rPr>
              <a:t>Excretion</a:t>
            </a:r>
            <a:r>
              <a:rPr lang="en-GB" sz="2800" dirty="0">
                <a:latin typeface="Calibri" panose="020F0502020204030204" pitchFamily="34" charset="0"/>
                <a:cs typeface="Calibri" panose="020F0502020204030204" pitchFamily="34" charset="0"/>
              </a:rPr>
              <a:t> versus </a:t>
            </a:r>
            <a:r>
              <a:rPr lang="en-GB" sz="2800" i="1" dirty="0" err="1">
                <a:solidFill>
                  <a:schemeClr val="accent2"/>
                </a:solidFill>
                <a:latin typeface="Calibri" panose="020F0502020204030204" pitchFamily="34" charset="0"/>
                <a:cs typeface="Calibri" panose="020F0502020204030204" pitchFamily="34" charset="0"/>
              </a:rPr>
              <a:t>egestion</a:t>
            </a:r>
            <a:endParaRPr lang="en-GB" sz="2800" i="1" dirty="0">
              <a:solidFill>
                <a:schemeClr val="accent2"/>
              </a:solidFill>
              <a:latin typeface="Calibri" panose="020F0502020204030204" pitchFamily="34" charset="0"/>
              <a:cs typeface="Calibri" panose="020F0502020204030204" pitchFamily="34" charset="0"/>
            </a:endParaRPr>
          </a:p>
          <a:p>
            <a:pPr marL="438912" indent="-320040" fontAlgn="auto">
              <a:spcBef>
                <a:spcPts val="0"/>
              </a:spcBef>
              <a:spcAft>
                <a:spcPts val="0"/>
              </a:spcAft>
              <a:buFont typeface="Wingdings 2"/>
              <a:buChar char=""/>
              <a:defRPr/>
            </a:pPr>
            <a:r>
              <a:rPr lang="en-GB" sz="2800" i="1" dirty="0" smtClean="0">
                <a:solidFill>
                  <a:schemeClr val="accent2"/>
                </a:solidFill>
                <a:latin typeface="Calibri" panose="020F0502020204030204" pitchFamily="34" charset="0"/>
                <a:cs typeface="Calibri" panose="020F0502020204030204" pitchFamily="34" charset="0"/>
              </a:rPr>
              <a:t>Metabolic </a:t>
            </a:r>
            <a:r>
              <a:rPr lang="en-GB" sz="2800" i="1" dirty="0">
                <a:solidFill>
                  <a:schemeClr val="accent2"/>
                </a:solidFill>
                <a:latin typeface="Calibri" panose="020F0502020204030204" pitchFamily="34" charset="0"/>
                <a:cs typeface="Calibri" panose="020F0502020204030204" pitchFamily="34" charset="0"/>
              </a:rPr>
              <a:t>waste </a:t>
            </a:r>
            <a:r>
              <a:rPr lang="en-GB" sz="2800" i="1" dirty="0">
                <a:latin typeface="Calibri" panose="020F0502020204030204" pitchFamily="34" charset="0"/>
                <a:cs typeface="Calibri" panose="020F0502020204030204" pitchFamily="34" charset="0"/>
              </a:rPr>
              <a:t>– substances produced from chemical reaction that may be toxic at high levels in the body</a:t>
            </a:r>
            <a:endParaRPr lang="en-US" sz="2800" i="1" dirty="0">
              <a:latin typeface="Calibri" panose="020F0502020204030204" pitchFamily="34" charset="0"/>
              <a:cs typeface="Calibri" panose="020F0502020204030204" pitchFamily="34" charset="0"/>
            </a:endParaRPr>
          </a:p>
        </p:txBody>
      </p:sp>
      <p:sp>
        <p:nvSpPr>
          <p:cNvPr id="11268" name="AutoShape 1028"/>
          <p:cNvSpPr>
            <a:spLocks noChangeArrowheads="1"/>
          </p:cNvSpPr>
          <p:nvPr/>
        </p:nvSpPr>
        <p:spPr bwMode="auto">
          <a:xfrm>
            <a:off x="1835150" y="3789363"/>
            <a:ext cx="865188" cy="1295400"/>
          </a:xfrm>
          <a:prstGeom prst="downArrow">
            <a:avLst>
              <a:gd name="adj1" fmla="val 50000"/>
              <a:gd name="adj2" fmla="val 37431"/>
            </a:avLst>
          </a:prstGeom>
          <a:solidFill>
            <a:srgbClr val="00FF00"/>
          </a:solidFill>
          <a:ln w="9525">
            <a:solidFill>
              <a:schemeClr val="tx1"/>
            </a:solidFill>
            <a:miter lim="800000"/>
            <a:headEnd/>
            <a:tailEnd/>
          </a:ln>
        </p:spPr>
        <p:txBody>
          <a:bodyPr wrap="none" anchor="ctr"/>
          <a:lstStyle/>
          <a:p>
            <a:endParaRPr lang="en-GB"/>
          </a:p>
        </p:txBody>
      </p:sp>
      <p:sp>
        <p:nvSpPr>
          <p:cNvPr id="11269" name="AutoShape 1029"/>
          <p:cNvSpPr>
            <a:spLocks noChangeArrowheads="1"/>
          </p:cNvSpPr>
          <p:nvPr/>
        </p:nvSpPr>
        <p:spPr bwMode="auto">
          <a:xfrm>
            <a:off x="6443663" y="3717925"/>
            <a:ext cx="865187" cy="1295400"/>
          </a:xfrm>
          <a:prstGeom prst="downArrow">
            <a:avLst>
              <a:gd name="adj1" fmla="val 50000"/>
              <a:gd name="adj2" fmla="val 37431"/>
            </a:avLst>
          </a:prstGeom>
          <a:solidFill>
            <a:srgbClr val="00FF00"/>
          </a:solidFill>
          <a:ln w="9525">
            <a:solidFill>
              <a:schemeClr val="tx1"/>
            </a:solidFill>
            <a:miter lim="800000"/>
            <a:headEnd/>
            <a:tailEnd/>
          </a:ln>
        </p:spPr>
        <p:txBody>
          <a:bodyPr wrap="none" anchor="ctr"/>
          <a:lstStyle/>
          <a:p>
            <a:endParaRPr lang="en-GB"/>
          </a:p>
        </p:txBody>
      </p:sp>
      <p:sp>
        <p:nvSpPr>
          <p:cNvPr id="107526" name="Text Box 1030"/>
          <p:cNvSpPr txBox="1">
            <a:spLocks noChangeArrowheads="1"/>
          </p:cNvSpPr>
          <p:nvPr/>
        </p:nvSpPr>
        <p:spPr bwMode="auto">
          <a:xfrm>
            <a:off x="863600" y="5192712"/>
            <a:ext cx="2808287" cy="366713"/>
          </a:xfrm>
          <a:prstGeom prst="rect">
            <a:avLst/>
          </a:prstGeom>
          <a:solidFill>
            <a:srgbClr val="FFFF00"/>
          </a:solidFill>
          <a:ln w="9525">
            <a:noFill/>
            <a:miter lim="800000"/>
            <a:headEnd/>
            <a:tailEnd/>
          </a:ln>
          <a:effectLst/>
        </p:spPr>
        <p:txBody>
          <a:bodyPr>
            <a:spAutoFit/>
          </a:bodyPr>
          <a:lstStyle/>
          <a:p>
            <a:pPr algn="ctr">
              <a:spcBef>
                <a:spcPct val="50000"/>
              </a:spcBef>
              <a:defRPr/>
            </a:pPr>
            <a:r>
              <a:rPr lang="en-GB" b="0">
                <a:effectLst>
                  <a:outerShdw blurRad="38100" dist="38100" dir="2700000" algn="tl">
                    <a:srgbClr val="FFFFFF"/>
                  </a:outerShdw>
                </a:effectLst>
              </a:rPr>
              <a:t>Carbon dioxide</a:t>
            </a:r>
            <a:endParaRPr lang="en-US" b="0">
              <a:effectLst>
                <a:outerShdw blurRad="38100" dist="38100" dir="2700000" algn="tl">
                  <a:srgbClr val="FFFFFF"/>
                </a:outerShdw>
              </a:effectLst>
            </a:endParaRPr>
          </a:p>
        </p:txBody>
      </p:sp>
      <p:sp>
        <p:nvSpPr>
          <p:cNvPr id="107527" name="Text Box 1031"/>
          <p:cNvSpPr txBox="1">
            <a:spLocks noChangeArrowheads="1"/>
          </p:cNvSpPr>
          <p:nvPr/>
        </p:nvSpPr>
        <p:spPr bwMode="auto">
          <a:xfrm>
            <a:off x="5472112" y="5134202"/>
            <a:ext cx="2808288" cy="366713"/>
          </a:xfrm>
          <a:prstGeom prst="rect">
            <a:avLst/>
          </a:prstGeom>
          <a:solidFill>
            <a:srgbClr val="FFFF00"/>
          </a:solidFill>
          <a:ln w="9525">
            <a:noFill/>
            <a:miter lim="800000"/>
            <a:headEnd/>
            <a:tailEnd/>
          </a:ln>
          <a:effectLst/>
        </p:spPr>
        <p:txBody>
          <a:bodyPr>
            <a:spAutoFit/>
          </a:bodyPr>
          <a:lstStyle/>
          <a:p>
            <a:pPr algn="ctr">
              <a:spcBef>
                <a:spcPct val="50000"/>
              </a:spcBef>
              <a:defRPr/>
            </a:pPr>
            <a:r>
              <a:rPr lang="en-GB" b="0" dirty="0">
                <a:effectLst>
                  <a:outerShdw blurRad="38100" dist="38100" dir="2700000" algn="tl">
                    <a:srgbClr val="FFFFFF"/>
                  </a:outerShdw>
                </a:effectLst>
              </a:rPr>
              <a:t>Nitrogenous waste (urea)</a:t>
            </a:r>
            <a:endParaRPr lang="en-US" b="0" dirty="0">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ChangeArrowheads="1"/>
          </p:cNvSpPr>
          <p:nvPr/>
        </p:nvSpPr>
        <p:spPr bwMode="auto">
          <a:xfrm>
            <a:off x="467544" y="476672"/>
            <a:ext cx="8305800" cy="830997"/>
          </a:xfrm>
          <a:prstGeom prst="rect">
            <a:avLst/>
          </a:prstGeom>
          <a:noFill/>
          <a:ln w="9525">
            <a:noFill/>
            <a:miter lim="800000"/>
            <a:headEnd/>
            <a:tailEnd/>
          </a:ln>
        </p:spPr>
        <p:txBody>
          <a:bodyPr>
            <a:spAutoFit/>
          </a:bodyPr>
          <a:lstStyle/>
          <a:p>
            <a:r>
              <a:rPr lang="en-GB" sz="2400" b="0" i="1" dirty="0"/>
              <a:t>A diagram showing the positions of the main excretory organs </a:t>
            </a:r>
          </a:p>
        </p:txBody>
      </p:sp>
      <p:pic>
        <p:nvPicPr>
          <p:cNvPr id="10245" name="Picture 6" descr="01"/>
          <p:cNvPicPr>
            <a:picLocks noChangeAspect="1" noChangeArrowheads="1"/>
          </p:cNvPicPr>
          <p:nvPr/>
        </p:nvPicPr>
        <p:blipFill>
          <a:blip r:embed="rId3" cstate="print"/>
          <a:srcRect/>
          <a:stretch>
            <a:fillRect/>
          </a:stretch>
        </p:blipFill>
        <p:spPr bwMode="auto">
          <a:xfrm>
            <a:off x="3059832" y="1323300"/>
            <a:ext cx="3961160" cy="50974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gall_bladder4"/>
          <p:cNvPicPr>
            <a:picLocks noChangeAspect="1" noChangeArrowheads="1"/>
          </p:cNvPicPr>
          <p:nvPr/>
        </p:nvPicPr>
        <p:blipFill>
          <a:blip r:embed="rId2" cstate="print"/>
          <a:srcRect/>
          <a:stretch>
            <a:fillRect/>
          </a:stretch>
        </p:blipFill>
        <p:spPr bwMode="auto">
          <a:xfrm>
            <a:off x="0" y="-7938"/>
            <a:ext cx="9144000" cy="6865938"/>
          </a:xfrm>
          <a:prstGeom prst="rect">
            <a:avLst/>
          </a:prstGeom>
          <a:noFill/>
          <a:ln w="9525">
            <a:noFill/>
            <a:miter lim="800000"/>
            <a:headEnd/>
            <a:tailEnd/>
          </a:ln>
        </p:spPr>
      </p:pic>
      <p:sp>
        <p:nvSpPr>
          <p:cNvPr id="43011" name="AutoShape 3"/>
          <p:cNvSpPr>
            <a:spLocks noChangeArrowheads="1"/>
          </p:cNvSpPr>
          <p:nvPr/>
        </p:nvSpPr>
        <p:spPr bwMode="auto">
          <a:xfrm>
            <a:off x="1187450" y="2997200"/>
            <a:ext cx="1439863" cy="576263"/>
          </a:xfrm>
          <a:prstGeom prst="rightArrow">
            <a:avLst>
              <a:gd name="adj1" fmla="val 50000"/>
              <a:gd name="adj2" fmla="val 62466"/>
            </a:avLst>
          </a:prstGeom>
          <a:solidFill>
            <a:srgbClr val="FFFF00"/>
          </a:solidFill>
          <a:ln w="9525">
            <a:solidFill>
              <a:schemeClr val="tx1"/>
            </a:solidFill>
            <a:miter lim="800000"/>
            <a:headEnd/>
            <a:tailEnd/>
          </a:ln>
        </p:spPr>
        <p:txBody>
          <a:bodyPr wrap="none" anchor="ctr"/>
          <a:lstStyle/>
          <a:p>
            <a:endParaRPr lang="en-GB"/>
          </a:p>
        </p:txBody>
      </p:sp>
      <p:sp>
        <p:nvSpPr>
          <p:cNvPr id="43012" name="AutoShape 4"/>
          <p:cNvSpPr>
            <a:spLocks noChangeArrowheads="1"/>
          </p:cNvSpPr>
          <p:nvPr/>
        </p:nvSpPr>
        <p:spPr bwMode="auto">
          <a:xfrm>
            <a:off x="1187450" y="1484313"/>
            <a:ext cx="1439863" cy="576262"/>
          </a:xfrm>
          <a:prstGeom prst="rightArrow">
            <a:avLst>
              <a:gd name="adj1" fmla="val 50000"/>
              <a:gd name="adj2" fmla="val 62466"/>
            </a:avLst>
          </a:prstGeom>
          <a:solidFill>
            <a:srgbClr val="FFFF00"/>
          </a:solidFill>
          <a:ln w="9525">
            <a:solidFill>
              <a:schemeClr val="tx1"/>
            </a:solidFill>
            <a:miter lim="800000"/>
            <a:headEnd/>
            <a:tailEnd/>
          </a:ln>
        </p:spPr>
        <p:txBody>
          <a:bodyPr wrap="none" anchor="ctr"/>
          <a:lstStyle/>
          <a:p>
            <a:endParaRPr lang="en-GB"/>
          </a:p>
        </p:txBody>
      </p:sp>
      <p:sp>
        <p:nvSpPr>
          <p:cNvPr id="43013" name="AutoShape 5"/>
          <p:cNvSpPr>
            <a:spLocks noChangeArrowheads="1"/>
          </p:cNvSpPr>
          <p:nvPr/>
        </p:nvSpPr>
        <p:spPr bwMode="auto">
          <a:xfrm>
            <a:off x="3132138" y="4292600"/>
            <a:ext cx="1439862" cy="576263"/>
          </a:xfrm>
          <a:prstGeom prst="rightArrow">
            <a:avLst>
              <a:gd name="adj1" fmla="val 50000"/>
              <a:gd name="adj2" fmla="val 62465"/>
            </a:avLst>
          </a:prstGeom>
          <a:solidFill>
            <a:srgbClr val="FFFF00"/>
          </a:solidFill>
          <a:ln w="9525">
            <a:solidFill>
              <a:schemeClr val="tx1"/>
            </a:solidFill>
            <a:miter lim="800000"/>
            <a:headEnd/>
            <a:tailEnd/>
          </a:ln>
        </p:spPr>
        <p:txBody>
          <a:bodyPr wrap="none" anchor="ctr"/>
          <a:lstStyle/>
          <a:p>
            <a:endParaRPr lang="en-GB"/>
          </a:p>
        </p:txBody>
      </p:sp>
      <p:sp>
        <p:nvSpPr>
          <p:cNvPr id="43014" name="Text Box 6"/>
          <p:cNvSpPr txBox="1">
            <a:spLocks noChangeArrowheads="1"/>
          </p:cNvSpPr>
          <p:nvPr/>
        </p:nvSpPr>
        <p:spPr bwMode="auto">
          <a:xfrm>
            <a:off x="1042988" y="4437063"/>
            <a:ext cx="2089150" cy="366712"/>
          </a:xfrm>
          <a:prstGeom prst="rect">
            <a:avLst/>
          </a:prstGeom>
          <a:solidFill>
            <a:schemeClr val="bg1"/>
          </a:solidFill>
          <a:ln w="9525">
            <a:noFill/>
            <a:miter lim="800000"/>
            <a:headEnd/>
            <a:tailEnd/>
          </a:ln>
        </p:spPr>
        <p:txBody>
          <a:bodyPr>
            <a:spAutoFit/>
          </a:bodyPr>
          <a:lstStyle/>
          <a:p>
            <a:pPr algn="ctr">
              <a:spcBef>
                <a:spcPct val="50000"/>
              </a:spcBef>
            </a:pPr>
            <a:r>
              <a:rPr lang="en-GB" b="0"/>
              <a:t>Pancreas</a:t>
            </a:r>
            <a:endParaRPr lang="en-US" b="0"/>
          </a:p>
        </p:txBody>
      </p:sp>
      <p:sp>
        <p:nvSpPr>
          <p:cNvPr id="43015" name="Text Box 7"/>
          <p:cNvSpPr txBox="1">
            <a:spLocks noChangeArrowheads="1"/>
          </p:cNvSpPr>
          <p:nvPr/>
        </p:nvSpPr>
        <p:spPr bwMode="auto">
          <a:xfrm>
            <a:off x="-180975" y="3133725"/>
            <a:ext cx="2089150" cy="366713"/>
          </a:xfrm>
          <a:prstGeom prst="rect">
            <a:avLst/>
          </a:prstGeom>
          <a:solidFill>
            <a:schemeClr val="bg1"/>
          </a:solidFill>
          <a:ln w="9525">
            <a:noFill/>
            <a:miter lim="800000"/>
            <a:headEnd/>
            <a:tailEnd/>
          </a:ln>
        </p:spPr>
        <p:txBody>
          <a:bodyPr>
            <a:spAutoFit/>
          </a:bodyPr>
          <a:lstStyle/>
          <a:p>
            <a:pPr algn="ctr">
              <a:spcBef>
                <a:spcPct val="50000"/>
              </a:spcBef>
            </a:pPr>
            <a:r>
              <a:rPr lang="en-GB" b="0"/>
              <a:t>Gallbladder</a:t>
            </a:r>
            <a:endParaRPr lang="en-US" b="0"/>
          </a:p>
        </p:txBody>
      </p:sp>
      <p:sp>
        <p:nvSpPr>
          <p:cNvPr id="43016" name="Text Box 8"/>
          <p:cNvSpPr txBox="1">
            <a:spLocks noChangeArrowheads="1"/>
          </p:cNvSpPr>
          <p:nvPr/>
        </p:nvSpPr>
        <p:spPr bwMode="auto">
          <a:xfrm>
            <a:off x="-36513" y="1571625"/>
            <a:ext cx="2089151" cy="366713"/>
          </a:xfrm>
          <a:prstGeom prst="rect">
            <a:avLst/>
          </a:prstGeom>
          <a:solidFill>
            <a:schemeClr val="bg1"/>
          </a:solidFill>
          <a:ln w="9525">
            <a:noFill/>
            <a:miter lim="800000"/>
            <a:headEnd/>
            <a:tailEnd/>
          </a:ln>
        </p:spPr>
        <p:txBody>
          <a:bodyPr>
            <a:spAutoFit/>
          </a:bodyPr>
          <a:lstStyle/>
          <a:p>
            <a:pPr algn="ctr">
              <a:spcBef>
                <a:spcPct val="50000"/>
              </a:spcBef>
            </a:pPr>
            <a:r>
              <a:rPr lang="en-GB" b="0"/>
              <a:t>Liver</a:t>
            </a:r>
            <a:endParaRPr lang="en-US" b="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2" descr="biology a2 portrait"/>
          <p:cNvPicPr>
            <a:picLocks noChangeAspect="1" noChangeArrowheads="1"/>
          </p:cNvPicPr>
          <p:nvPr/>
        </p:nvPicPr>
        <p:blipFill>
          <a:blip r:embed="rId3" cstate="print"/>
          <a:srcRect/>
          <a:stretch>
            <a:fillRect/>
          </a:stretch>
        </p:blipFill>
        <p:spPr bwMode="auto">
          <a:xfrm>
            <a:off x="381000" y="228600"/>
            <a:ext cx="8305800" cy="796925"/>
          </a:xfrm>
          <a:prstGeom prst="rect">
            <a:avLst/>
          </a:prstGeom>
          <a:noFill/>
          <a:ln w="9525">
            <a:noFill/>
            <a:miter lim="800000"/>
            <a:headEnd/>
            <a:tailEnd/>
          </a:ln>
        </p:spPr>
      </p:pic>
      <p:sp>
        <p:nvSpPr>
          <p:cNvPr id="16388" name="Text Box 17"/>
          <p:cNvSpPr txBox="1">
            <a:spLocks noChangeArrowheads="1"/>
          </p:cNvSpPr>
          <p:nvPr/>
        </p:nvSpPr>
        <p:spPr bwMode="auto">
          <a:xfrm>
            <a:off x="7696200" y="471488"/>
            <a:ext cx="1143000" cy="366712"/>
          </a:xfrm>
          <a:prstGeom prst="rect">
            <a:avLst/>
          </a:prstGeom>
          <a:noFill/>
          <a:ln w="9525">
            <a:noFill/>
            <a:miter lim="800000"/>
            <a:headEnd/>
            <a:tailEnd/>
          </a:ln>
        </p:spPr>
        <p:txBody>
          <a:bodyPr>
            <a:spAutoFit/>
          </a:bodyPr>
          <a:lstStyle/>
          <a:p>
            <a:pPr>
              <a:spcBef>
                <a:spcPct val="50000"/>
              </a:spcBef>
            </a:pPr>
            <a:r>
              <a:rPr lang="en-US"/>
              <a:t>Week 5</a:t>
            </a:r>
          </a:p>
        </p:txBody>
      </p:sp>
      <p:sp>
        <p:nvSpPr>
          <p:cNvPr id="16389" name="Rectangle 4"/>
          <p:cNvSpPr>
            <a:spLocks noChangeArrowheads="1"/>
          </p:cNvSpPr>
          <p:nvPr/>
        </p:nvSpPr>
        <p:spPr bwMode="auto">
          <a:xfrm>
            <a:off x="381000" y="1143000"/>
            <a:ext cx="8305800" cy="366713"/>
          </a:xfrm>
          <a:prstGeom prst="rect">
            <a:avLst/>
          </a:prstGeom>
          <a:noFill/>
          <a:ln w="9525">
            <a:noFill/>
            <a:miter lim="800000"/>
            <a:headEnd/>
            <a:tailEnd/>
          </a:ln>
        </p:spPr>
        <p:txBody>
          <a:bodyPr>
            <a:spAutoFit/>
          </a:bodyPr>
          <a:lstStyle/>
          <a:p>
            <a:r>
              <a:rPr lang="en-GB" b="0" i="1"/>
              <a:t>The liver and its connections to the blood system</a:t>
            </a:r>
          </a:p>
        </p:txBody>
      </p:sp>
      <p:pic>
        <p:nvPicPr>
          <p:cNvPr id="16390" name="Picture 6" descr="01"/>
          <p:cNvPicPr>
            <a:picLocks noChangeAspect="1" noChangeArrowheads="1"/>
          </p:cNvPicPr>
          <p:nvPr/>
        </p:nvPicPr>
        <p:blipFill>
          <a:blip r:embed="rId4" cstate="print"/>
          <a:srcRect/>
          <a:stretch>
            <a:fillRect/>
          </a:stretch>
        </p:blipFill>
        <p:spPr bwMode="auto">
          <a:xfrm>
            <a:off x="251520" y="1844824"/>
            <a:ext cx="4886051" cy="4237112"/>
          </a:xfrm>
          <a:prstGeom prst="rect">
            <a:avLst/>
          </a:prstGeom>
          <a:noFill/>
          <a:ln w="9525">
            <a:noFill/>
            <a:miter lim="800000"/>
            <a:headEnd/>
            <a:tailEnd/>
          </a:ln>
        </p:spPr>
      </p:pic>
      <p:pic>
        <p:nvPicPr>
          <p:cNvPr id="1026" name="Picture 2" descr="Image result for liver blood suppl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5112" y="1610967"/>
            <a:ext cx="3322713" cy="47961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iver blood supp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5112" y="1610967"/>
            <a:ext cx="3322713" cy="47961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1078768"/>
            <a:ext cx="5199112" cy="1200329"/>
          </a:xfrm>
          <a:prstGeom prst="rect">
            <a:avLst/>
          </a:prstGeom>
          <a:noFill/>
        </p:spPr>
        <p:txBody>
          <a:bodyPr wrap="square" rtlCol="0">
            <a:spAutoFit/>
          </a:bodyPr>
          <a:lstStyle/>
          <a:p>
            <a:r>
              <a:rPr lang="en-GB" sz="2400" dirty="0" smtClean="0">
                <a:solidFill>
                  <a:srgbClr val="FF0000"/>
                </a:solidFill>
              </a:rPr>
              <a:t>Hepatic artery </a:t>
            </a:r>
            <a:r>
              <a:rPr lang="en-GB" sz="2400" dirty="0" smtClean="0"/>
              <a:t>– supplies oxygenated blood from heart – providing good supply of oxygen</a:t>
            </a:r>
            <a:endParaRPr lang="en-GB" sz="2400" dirty="0"/>
          </a:p>
        </p:txBody>
      </p:sp>
      <p:sp>
        <p:nvSpPr>
          <p:cNvPr id="9" name="TextBox 8"/>
          <p:cNvSpPr txBox="1"/>
          <p:nvPr/>
        </p:nvSpPr>
        <p:spPr>
          <a:xfrm>
            <a:off x="386344" y="2290958"/>
            <a:ext cx="5312706" cy="830997"/>
          </a:xfrm>
          <a:prstGeom prst="rect">
            <a:avLst/>
          </a:prstGeom>
          <a:noFill/>
        </p:spPr>
        <p:txBody>
          <a:bodyPr wrap="square" rtlCol="0">
            <a:spAutoFit/>
          </a:bodyPr>
          <a:lstStyle/>
          <a:p>
            <a:r>
              <a:rPr lang="en-GB" sz="2400" dirty="0" smtClean="0">
                <a:solidFill>
                  <a:srgbClr val="FF0000"/>
                </a:solidFill>
              </a:rPr>
              <a:t>Hepatic vein </a:t>
            </a:r>
            <a:r>
              <a:rPr lang="en-GB" sz="2400" dirty="0" smtClean="0"/>
              <a:t>– takes deoxygenated blood away from liver</a:t>
            </a:r>
            <a:endParaRPr lang="en-GB" sz="2400" dirty="0"/>
          </a:p>
        </p:txBody>
      </p:sp>
      <p:sp>
        <p:nvSpPr>
          <p:cNvPr id="10" name="TextBox 9"/>
          <p:cNvSpPr txBox="1"/>
          <p:nvPr/>
        </p:nvSpPr>
        <p:spPr>
          <a:xfrm>
            <a:off x="378535" y="3133816"/>
            <a:ext cx="5199112" cy="1754326"/>
          </a:xfrm>
          <a:prstGeom prst="rect">
            <a:avLst/>
          </a:prstGeom>
          <a:noFill/>
        </p:spPr>
        <p:txBody>
          <a:bodyPr wrap="square" rtlCol="0">
            <a:spAutoFit/>
          </a:bodyPr>
          <a:lstStyle/>
          <a:p>
            <a:r>
              <a:rPr lang="en-GB" sz="2400" dirty="0" smtClean="0">
                <a:solidFill>
                  <a:srgbClr val="FF0000"/>
                </a:solidFill>
              </a:rPr>
              <a:t>Hepatic portal vein </a:t>
            </a:r>
            <a:r>
              <a:rPr lang="en-GB" sz="2400" dirty="0" smtClean="0"/>
              <a:t>– bring blood from small intestine rich in the products of digestion </a:t>
            </a:r>
            <a:r>
              <a:rPr lang="en-GB" dirty="0" smtClean="0"/>
              <a:t>(meaning harmful substances can be filtered out and broken down immediately)</a:t>
            </a:r>
            <a:endParaRPr lang="en-GB" dirty="0"/>
          </a:p>
        </p:txBody>
      </p:sp>
      <p:sp>
        <p:nvSpPr>
          <p:cNvPr id="11" name="TextBox 10"/>
          <p:cNvSpPr txBox="1"/>
          <p:nvPr/>
        </p:nvSpPr>
        <p:spPr>
          <a:xfrm>
            <a:off x="412479" y="5035688"/>
            <a:ext cx="5199112" cy="830997"/>
          </a:xfrm>
          <a:prstGeom prst="rect">
            <a:avLst/>
          </a:prstGeom>
          <a:noFill/>
        </p:spPr>
        <p:txBody>
          <a:bodyPr wrap="square" rtlCol="0">
            <a:spAutoFit/>
          </a:bodyPr>
          <a:lstStyle/>
          <a:p>
            <a:r>
              <a:rPr lang="en-GB" sz="2400" dirty="0" smtClean="0">
                <a:solidFill>
                  <a:srgbClr val="FF0000"/>
                </a:solidFill>
              </a:rPr>
              <a:t>Bile duct </a:t>
            </a:r>
            <a:r>
              <a:rPr lang="en-GB" sz="2400" dirty="0" smtClean="0"/>
              <a:t>takes bile made in liver to gall bladder for storage</a:t>
            </a:r>
            <a:endParaRPr lang="en-GB" sz="2400" dirty="0"/>
          </a:p>
        </p:txBody>
      </p:sp>
      <p:sp>
        <p:nvSpPr>
          <p:cNvPr id="3" name="TextBox 2"/>
          <p:cNvSpPr txBox="1"/>
          <p:nvPr/>
        </p:nvSpPr>
        <p:spPr>
          <a:xfrm>
            <a:off x="378535" y="188640"/>
            <a:ext cx="7793865" cy="646331"/>
          </a:xfrm>
          <a:prstGeom prst="rect">
            <a:avLst/>
          </a:prstGeom>
          <a:noFill/>
        </p:spPr>
        <p:txBody>
          <a:bodyPr wrap="square" rtlCol="0">
            <a:spAutoFit/>
          </a:bodyPr>
          <a:lstStyle/>
          <a:p>
            <a:r>
              <a:rPr lang="en-GB" sz="3600" dirty="0" smtClean="0"/>
              <a:t>Blood supply to liver</a:t>
            </a:r>
            <a:endParaRPr lang="en-GB" sz="3600" dirty="0"/>
          </a:p>
        </p:txBody>
      </p:sp>
    </p:spTree>
    <p:extLst>
      <p:ext uri="{BB962C8B-B14F-4D97-AF65-F5344CB8AC3E}">
        <p14:creationId xmlns:p14="http://schemas.microsoft.com/office/powerpoint/2010/main" val="421862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fontAlgn="auto">
              <a:spcAft>
                <a:spcPts val="0"/>
              </a:spcAft>
              <a:defRPr/>
            </a:pPr>
            <a:r>
              <a:rPr lang="en-GB" sz="6600" dirty="0">
                <a:solidFill>
                  <a:schemeClr val="accent1">
                    <a:satMod val="150000"/>
                  </a:schemeClr>
                </a:solidFill>
                <a:effectLst>
                  <a:outerShdw blurRad="38100" dist="38100" dir="2700000" algn="tl">
                    <a:srgbClr val="C0C0C0"/>
                  </a:outerShdw>
                </a:effectLst>
                <a:cs typeface="Times New Roman" pitchFamily="18" charset="0"/>
              </a:rPr>
              <a:t>L</a:t>
            </a:r>
            <a:r>
              <a:rPr lang="en-GB" sz="6600" dirty="0" smtClean="0">
                <a:solidFill>
                  <a:schemeClr val="accent1">
                    <a:satMod val="150000"/>
                  </a:schemeClr>
                </a:solidFill>
                <a:effectLst>
                  <a:outerShdw blurRad="38100" dist="38100" dir="2700000" algn="tl">
                    <a:srgbClr val="C0C0C0"/>
                  </a:outerShdw>
                </a:effectLst>
                <a:cs typeface="Times New Roman" pitchFamily="18" charset="0"/>
              </a:rPr>
              <a:t>iver</a:t>
            </a:r>
            <a:endParaRPr lang="en-GB" sz="6600" dirty="0">
              <a:solidFill>
                <a:schemeClr val="accent1">
                  <a:satMod val="150000"/>
                </a:schemeClr>
              </a:solidFill>
              <a:effectLst>
                <a:outerShdw blurRad="38100" dist="38100" dir="2700000" algn="tl">
                  <a:srgbClr val="C0C0C0"/>
                </a:outerShdw>
              </a:effectLst>
              <a:cs typeface="Times New Roman" pitchFamily="18" charset="0"/>
            </a:endParaRPr>
          </a:p>
        </p:txBody>
      </p:sp>
      <p:pic>
        <p:nvPicPr>
          <p:cNvPr id="15363" name="Picture 3" descr="http://arbl.cvmbs.colostate.edu/hbooks/pathphys/digestion/liver/liver_dog.jpg"/>
          <p:cNvPicPr>
            <a:picLocks noGrp="1" noChangeAspect="1" noChangeArrowheads="1"/>
          </p:cNvPicPr>
          <p:nvPr>
            <p:ph idx="1"/>
          </p:nvPr>
        </p:nvPicPr>
        <p:blipFill>
          <a:blip r:embed="rId2" r:link="rId3" cstate="print"/>
          <a:stretch>
            <a:fillRect/>
          </a:stretch>
        </p:blipFill>
        <p:spPr>
          <a:xfrm>
            <a:off x="742354" y="2062771"/>
            <a:ext cx="7849061" cy="3841030"/>
          </a:xfrm>
          <a:noFill/>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659</TotalTime>
  <Words>863</Words>
  <Application>Microsoft Office PowerPoint</Application>
  <PresentationFormat>On-screen Show (4:3)</PresentationFormat>
  <Paragraphs>113</Paragraphs>
  <Slides>22</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Arial Unicode MS</vt:lpstr>
      <vt:lpstr>Arial</vt:lpstr>
      <vt:lpstr>Arial Black</vt:lpstr>
      <vt:lpstr>Calibri</vt:lpstr>
      <vt:lpstr>Times New Roman</vt:lpstr>
      <vt:lpstr>Tw Cen MT</vt:lpstr>
      <vt:lpstr>Tw Cen MT Condensed</vt:lpstr>
      <vt:lpstr>Verdana</vt:lpstr>
      <vt:lpstr>Wingdings</vt:lpstr>
      <vt:lpstr>Wingdings 2</vt:lpstr>
      <vt:lpstr>Wingdings 3</vt:lpstr>
      <vt:lpstr>Integral</vt:lpstr>
      <vt:lpstr>Liver histology</vt:lpstr>
      <vt:lpstr>Starter: </vt:lpstr>
      <vt:lpstr>PowerPoint Presentation</vt:lpstr>
      <vt:lpstr>Terms never to confuse!!</vt:lpstr>
      <vt:lpstr>PowerPoint Presentation</vt:lpstr>
      <vt:lpstr>PowerPoint Presentation</vt:lpstr>
      <vt:lpstr>PowerPoint Presentation</vt:lpstr>
      <vt:lpstr>PowerPoint Presentation</vt:lpstr>
      <vt:lpstr>Liver</vt:lpstr>
      <vt:lpstr>Liver basics</vt:lpstr>
      <vt:lpstr>Liver Lobules</vt:lpstr>
      <vt:lpstr>Hepatocytes</vt:lpstr>
      <vt:lpstr>PowerPoint Presentation</vt:lpstr>
      <vt:lpstr>PowerPoint Presentation</vt:lpstr>
      <vt:lpstr>PowerPoint Presentation</vt:lpstr>
      <vt:lpstr>Liver cells</vt:lpstr>
      <vt:lpstr>Bile Canaliculus</vt:lpstr>
      <vt:lpstr>Key Skill: Drawing Microscope Slides</vt:lpstr>
      <vt:lpstr>Low Power Drawing Mark Scheme [10]</vt:lpstr>
      <vt:lpstr>Plenary: PPQ</vt:lpstr>
      <vt:lpstr>PowerPoint Presentation</vt:lpstr>
      <vt:lpstr>Markscheme</vt:lpstr>
    </vt:vector>
  </TitlesOfParts>
  <Company>Tasker Milward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 Elcock</dc:creator>
  <cp:lastModifiedBy>Helen Hawke</cp:lastModifiedBy>
  <cp:revision>33</cp:revision>
  <dcterms:created xsi:type="dcterms:W3CDTF">2009-11-20T20:27:32Z</dcterms:created>
  <dcterms:modified xsi:type="dcterms:W3CDTF">2017-09-10T10:03:05Z</dcterms:modified>
</cp:coreProperties>
</file>