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4" r:id="rId2"/>
  </p:sldMasterIdLst>
  <p:notesMasterIdLst>
    <p:notesMasterId r:id="rId20"/>
  </p:notesMasterIdLst>
  <p:sldIdLst>
    <p:sldId id="263" r:id="rId3"/>
    <p:sldId id="257" r:id="rId4"/>
    <p:sldId id="265" r:id="rId5"/>
    <p:sldId id="258" r:id="rId6"/>
    <p:sldId id="261" r:id="rId7"/>
    <p:sldId id="286" r:id="rId8"/>
    <p:sldId id="279" r:id="rId9"/>
    <p:sldId id="266" r:id="rId10"/>
    <p:sldId id="276" r:id="rId11"/>
    <p:sldId id="277" r:id="rId12"/>
    <p:sldId id="287" r:id="rId13"/>
    <p:sldId id="288" r:id="rId14"/>
    <p:sldId id="289" r:id="rId15"/>
    <p:sldId id="290" r:id="rId16"/>
    <p:sldId id="291" r:id="rId17"/>
    <p:sldId id="271" r:id="rId18"/>
    <p:sldId id="262"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0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1CE3673-9A4B-47FE-BD6A-BC89FB5293D5}" type="datetimeFigureOut">
              <a:rPr lang="en-GB"/>
              <a:pPr>
                <a:defRPr/>
              </a:pPr>
              <a:t>01/02/2017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D4E12DF-7C1D-4574-B4C4-A3A51280B964}" type="slidenum">
              <a:rPr lang="en-GB" altLang="en-US"/>
              <a:pPr>
                <a:defRPr/>
              </a:pPr>
              <a:t>‹#›</a:t>
            </a:fld>
            <a:endParaRPr lang="en-GB" altLang="en-US"/>
          </a:p>
        </p:txBody>
      </p:sp>
    </p:spTree>
    <p:extLst>
      <p:ext uri="{BB962C8B-B14F-4D97-AF65-F5344CB8AC3E}">
        <p14:creationId xmlns:p14="http://schemas.microsoft.com/office/powerpoint/2010/main" val="3634670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Students to feedback answers – check understanding from previous lesson</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E077EE-93E0-4040-A559-356AA00933BD}" type="slidenum">
              <a:rPr lang="en-GB" altLang="en-US" smtClean="0"/>
              <a:pPr>
                <a:spcBef>
                  <a:spcPct val="0"/>
                </a:spcBef>
              </a:pPr>
              <a:t>1</a:t>
            </a:fld>
            <a:endParaRPr lang="en-GB" altLang="en-US" smtClean="0"/>
          </a:p>
        </p:txBody>
      </p:sp>
    </p:spTree>
    <p:extLst>
      <p:ext uri="{BB962C8B-B14F-4D97-AF65-F5344CB8AC3E}">
        <p14:creationId xmlns:p14="http://schemas.microsoft.com/office/powerpoint/2010/main" val="4207996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Hand out sheet for students to label</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5BD097-3A72-44BF-B654-B51A27C536B1}" type="slidenum">
              <a:rPr lang="en-GB" altLang="en-US" smtClean="0"/>
              <a:pPr>
                <a:spcBef>
                  <a:spcPct val="0"/>
                </a:spcBef>
              </a:pPr>
              <a:t>5</a:t>
            </a:fld>
            <a:endParaRPr lang="en-GB" altLang="en-US" smtClean="0"/>
          </a:p>
        </p:txBody>
      </p:sp>
    </p:spTree>
    <p:extLst>
      <p:ext uri="{BB962C8B-B14F-4D97-AF65-F5344CB8AC3E}">
        <p14:creationId xmlns:p14="http://schemas.microsoft.com/office/powerpoint/2010/main" val="3093866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Peer mark homework exam questions</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B6C8FA-CE8D-4FCA-8509-8F9D3F21925C}" type="slidenum">
              <a:rPr lang="en-GB" altLang="en-US" smtClean="0"/>
              <a:pPr>
                <a:spcBef>
                  <a:spcPct val="0"/>
                </a:spcBef>
              </a:pPr>
              <a:t>6</a:t>
            </a:fld>
            <a:endParaRPr lang="en-GB" altLang="en-US" smtClean="0"/>
          </a:p>
        </p:txBody>
      </p:sp>
    </p:spTree>
    <p:extLst>
      <p:ext uri="{BB962C8B-B14F-4D97-AF65-F5344CB8AC3E}">
        <p14:creationId xmlns:p14="http://schemas.microsoft.com/office/powerpoint/2010/main" val="4109376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11DBE5-10AA-407D-B40C-5F0A08165CC9}" type="slidenum">
              <a:rPr lang="en-GB" altLang="en-US" smtClean="0">
                <a:solidFill>
                  <a:srgbClr val="000000"/>
                </a:solidFill>
              </a:rPr>
              <a:pPr>
                <a:spcBef>
                  <a:spcPct val="0"/>
                </a:spcBef>
              </a:pPr>
              <a:t>11</a:t>
            </a:fld>
            <a:endParaRPr lang="en-GB" altLang="en-US" smtClean="0">
              <a:solidFill>
                <a:srgbClr val="000000"/>
              </a:solidFill>
            </a:endParaRPr>
          </a:p>
        </p:txBody>
      </p:sp>
      <p:sp>
        <p:nvSpPr>
          <p:cNvPr id="32771" name="Rectangle 2"/>
          <p:cNvSpPr>
            <a:spLocks noChangeArrowheads="1" noTextEdit="1"/>
          </p:cNvSpPr>
          <p:nvPr>
            <p:ph type="sldImg"/>
          </p:nvPr>
        </p:nvSpPr>
        <p:spPr bwMode="auto">
          <a:solidFill>
            <a:srgbClr val="FFFFFF"/>
          </a:solidFill>
          <a:ln>
            <a:solidFill>
              <a:srgbClr val="000000"/>
            </a:solidFill>
            <a:miter lim="800000"/>
            <a:headEnd/>
            <a:tailEnd/>
          </a:ln>
        </p:spPr>
      </p:sp>
      <p:sp>
        <p:nvSpPr>
          <p:cNvPr id="32772" name="Rectangle 3"/>
          <p:cNvSpPr>
            <a:spLocks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67499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D0C0D3E-DAB6-452A-908A-7F611D34C628}" type="datetimeFigureOut">
              <a:rPr lang="en-GB"/>
              <a:pPr>
                <a:defRPr/>
              </a:pPr>
              <a:t>01/02/2017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4E76363-CB27-4C8F-B006-9262D9E04CBC}" type="slidenum">
              <a:rPr lang="en-GB" altLang="en-US"/>
              <a:pPr>
                <a:defRPr/>
              </a:pPr>
              <a:t>‹#›</a:t>
            </a:fld>
            <a:endParaRPr lang="en-GB" altLang="en-US"/>
          </a:p>
        </p:txBody>
      </p:sp>
    </p:spTree>
    <p:extLst>
      <p:ext uri="{BB962C8B-B14F-4D97-AF65-F5344CB8AC3E}">
        <p14:creationId xmlns:p14="http://schemas.microsoft.com/office/powerpoint/2010/main" val="662543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6CCFCEE-CE23-4335-B259-DE110CAC3507}" type="datetimeFigureOut">
              <a:rPr lang="en-GB"/>
              <a:pPr>
                <a:defRPr/>
              </a:pPr>
              <a:t>01/02/2017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0CCF65D-938A-477A-B4B6-1D21E6B6104D}" type="slidenum">
              <a:rPr lang="en-GB" altLang="en-US"/>
              <a:pPr>
                <a:defRPr/>
              </a:pPr>
              <a:t>‹#›</a:t>
            </a:fld>
            <a:endParaRPr lang="en-GB" altLang="en-US"/>
          </a:p>
        </p:txBody>
      </p:sp>
    </p:spTree>
    <p:extLst>
      <p:ext uri="{BB962C8B-B14F-4D97-AF65-F5344CB8AC3E}">
        <p14:creationId xmlns:p14="http://schemas.microsoft.com/office/powerpoint/2010/main" val="405988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2B61322-EB38-4CC2-B086-05571CE9CD3E}" type="datetimeFigureOut">
              <a:rPr lang="en-GB"/>
              <a:pPr>
                <a:defRPr/>
              </a:pPr>
              <a:t>01/02/2017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D084777-3EE1-488C-AADE-18B00D892FFC}" type="slidenum">
              <a:rPr lang="en-GB" altLang="en-US"/>
              <a:pPr>
                <a:defRPr/>
              </a:pPr>
              <a:t>‹#›</a:t>
            </a:fld>
            <a:endParaRPr lang="en-GB" altLang="en-US"/>
          </a:p>
        </p:txBody>
      </p:sp>
    </p:spTree>
    <p:extLst>
      <p:ext uri="{BB962C8B-B14F-4D97-AF65-F5344CB8AC3E}">
        <p14:creationId xmlns:p14="http://schemas.microsoft.com/office/powerpoint/2010/main" val="3608053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CB2C0471-BFC7-4498-9BF1-2BC8C969FD0A}" type="slidenum">
              <a:rPr lang="en-GB" altLang="en-US"/>
              <a:pPr>
                <a:defRPr/>
              </a:pPr>
              <a:t>‹#›</a:t>
            </a:fld>
            <a:endParaRPr lang="en-GB" altLang="en-US"/>
          </a:p>
        </p:txBody>
      </p:sp>
    </p:spTree>
    <p:extLst>
      <p:ext uri="{BB962C8B-B14F-4D97-AF65-F5344CB8AC3E}">
        <p14:creationId xmlns:p14="http://schemas.microsoft.com/office/powerpoint/2010/main" val="3305572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7C33D30-447F-4C6A-9E11-35C26AC2A28A}" type="slidenum">
              <a:rPr lang="en-GB" altLang="en-US"/>
              <a:pPr>
                <a:defRPr/>
              </a:pPr>
              <a:t>‹#›</a:t>
            </a:fld>
            <a:endParaRPr lang="en-GB" altLang="en-US"/>
          </a:p>
        </p:txBody>
      </p:sp>
    </p:spTree>
    <p:extLst>
      <p:ext uri="{BB962C8B-B14F-4D97-AF65-F5344CB8AC3E}">
        <p14:creationId xmlns:p14="http://schemas.microsoft.com/office/powerpoint/2010/main" val="2199100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D2BA38-AEFA-4995-8F44-6E9A8AFFB6A6}" type="slidenum">
              <a:rPr lang="en-GB" altLang="en-US"/>
              <a:pPr>
                <a:defRPr/>
              </a:pPr>
              <a:t>‹#›</a:t>
            </a:fld>
            <a:endParaRPr lang="en-GB" altLang="en-US"/>
          </a:p>
        </p:txBody>
      </p:sp>
    </p:spTree>
    <p:extLst>
      <p:ext uri="{BB962C8B-B14F-4D97-AF65-F5344CB8AC3E}">
        <p14:creationId xmlns:p14="http://schemas.microsoft.com/office/powerpoint/2010/main" val="26024502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545F000-0795-45C3-96C5-180FF5E258DE}" type="slidenum">
              <a:rPr lang="en-GB" altLang="en-US"/>
              <a:pPr>
                <a:defRPr/>
              </a:pPr>
              <a:t>‹#›</a:t>
            </a:fld>
            <a:endParaRPr lang="en-GB" altLang="en-US"/>
          </a:p>
        </p:txBody>
      </p:sp>
    </p:spTree>
    <p:extLst>
      <p:ext uri="{BB962C8B-B14F-4D97-AF65-F5344CB8AC3E}">
        <p14:creationId xmlns:p14="http://schemas.microsoft.com/office/powerpoint/2010/main" val="1121683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B0E2C424-525E-4D3B-AC58-8B4941F3BDB9}" type="slidenum">
              <a:rPr lang="en-GB" altLang="en-US"/>
              <a:pPr>
                <a:defRPr/>
              </a:pPr>
              <a:t>‹#›</a:t>
            </a:fld>
            <a:endParaRPr lang="en-GB" altLang="en-US"/>
          </a:p>
        </p:txBody>
      </p:sp>
    </p:spTree>
    <p:extLst>
      <p:ext uri="{BB962C8B-B14F-4D97-AF65-F5344CB8AC3E}">
        <p14:creationId xmlns:p14="http://schemas.microsoft.com/office/powerpoint/2010/main" val="686317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DB7E1496-5E09-4105-A1A1-C6CE4864ACA3}" type="slidenum">
              <a:rPr lang="en-GB" altLang="en-US"/>
              <a:pPr>
                <a:defRPr/>
              </a:pPr>
              <a:t>‹#›</a:t>
            </a:fld>
            <a:endParaRPr lang="en-GB" altLang="en-US"/>
          </a:p>
        </p:txBody>
      </p:sp>
    </p:spTree>
    <p:extLst>
      <p:ext uri="{BB962C8B-B14F-4D97-AF65-F5344CB8AC3E}">
        <p14:creationId xmlns:p14="http://schemas.microsoft.com/office/powerpoint/2010/main" val="3534074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1CD0334D-422B-4743-BEAF-E76D91C89882}" type="slidenum">
              <a:rPr lang="en-GB" altLang="en-US"/>
              <a:pPr>
                <a:defRPr/>
              </a:pPr>
              <a:t>‹#›</a:t>
            </a:fld>
            <a:endParaRPr lang="en-GB" altLang="en-US"/>
          </a:p>
        </p:txBody>
      </p:sp>
    </p:spTree>
    <p:extLst>
      <p:ext uri="{BB962C8B-B14F-4D97-AF65-F5344CB8AC3E}">
        <p14:creationId xmlns:p14="http://schemas.microsoft.com/office/powerpoint/2010/main" val="18517389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FC3A6906-C336-4EE6-AF40-E1EB8FB4628D}" type="slidenum">
              <a:rPr lang="en-GB" altLang="en-US"/>
              <a:pPr>
                <a:defRPr/>
              </a:pPr>
              <a:t>‹#›</a:t>
            </a:fld>
            <a:endParaRPr lang="en-GB" altLang="en-US"/>
          </a:p>
        </p:txBody>
      </p:sp>
    </p:spTree>
    <p:extLst>
      <p:ext uri="{BB962C8B-B14F-4D97-AF65-F5344CB8AC3E}">
        <p14:creationId xmlns:p14="http://schemas.microsoft.com/office/powerpoint/2010/main" val="299987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A83EBE0-E045-4ADF-93FD-856B3A9B9C04}" type="datetimeFigureOut">
              <a:rPr lang="en-GB"/>
              <a:pPr>
                <a:defRPr/>
              </a:pPr>
              <a:t>01/02/2017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BFDBC6C-22FF-4007-819A-EAA7DF5C0073}" type="slidenum">
              <a:rPr lang="en-GB" altLang="en-US"/>
              <a:pPr>
                <a:defRPr/>
              </a:pPr>
              <a:t>‹#›</a:t>
            </a:fld>
            <a:endParaRPr lang="en-GB" altLang="en-US"/>
          </a:p>
        </p:txBody>
      </p:sp>
    </p:spTree>
    <p:extLst>
      <p:ext uri="{BB962C8B-B14F-4D97-AF65-F5344CB8AC3E}">
        <p14:creationId xmlns:p14="http://schemas.microsoft.com/office/powerpoint/2010/main" val="485160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46EF2A6D-8F36-43E6-9D82-C45AE196511C}" type="slidenum">
              <a:rPr lang="en-GB" altLang="en-US"/>
              <a:pPr>
                <a:defRPr/>
              </a:pPr>
              <a:t>‹#›</a:t>
            </a:fld>
            <a:endParaRPr lang="en-GB" altLang="en-US"/>
          </a:p>
        </p:txBody>
      </p:sp>
    </p:spTree>
    <p:extLst>
      <p:ext uri="{BB962C8B-B14F-4D97-AF65-F5344CB8AC3E}">
        <p14:creationId xmlns:p14="http://schemas.microsoft.com/office/powerpoint/2010/main" val="310520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53BA13D0-97FA-4FAB-A2CB-642351BF80C6}" type="slidenum">
              <a:rPr lang="en-GB" altLang="en-US"/>
              <a:pPr>
                <a:defRPr/>
              </a:pPr>
              <a:t>‹#›</a:t>
            </a:fld>
            <a:endParaRPr lang="en-GB" altLang="en-US"/>
          </a:p>
        </p:txBody>
      </p:sp>
    </p:spTree>
    <p:extLst>
      <p:ext uri="{BB962C8B-B14F-4D97-AF65-F5344CB8AC3E}">
        <p14:creationId xmlns:p14="http://schemas.microsoft.com/office/powerpoint/2010/main" val="775586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1659298-7E8A-4687-817D-9A4D760312F7}" type="slidenum">
              <a:rPr lang="en-GB" altLang="en-US"/>
              <a:pPr>
                <a:defRPr/>
              </a:pPr>
              <a:t>‹#›</a:t>
            </a:fld>
            <a:endParaRPr lang="en-GB" altLang="en-US"/>
          </a:p>
        </p:txBody>
      </p:sp>
    </p:spTree>
    <p:extLst>
      <p:ext uri="{BB962C8B-B14F-4D97-AF65-F5344CB8AC3E}">
        <p14:creationId xmlns:p14="http://schemas.microsoft.com/office/powerpoint/2010/main" val="3793990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599D690-DFCE-470D-A2A8-FDCD8817E4B6}" type="slidenum">
              <a:rPr lang="en-GB" altLang="en-US"/>
              <a:pPr>
                <a:defRPr/>
              </a:pPr>
              <a:t>‹#›</a:t>
            </a:fld>
            <a:endParaRPr lang="en-GB" altLang="en-US"/>
          </a:p>
        </p:txBody>
      </p:sp>
    </p:spTree>
    <p:extLst>
      <p:ext uri="{BB962C8B-B14F-4D97-AF65-F5344CB8AC3E}">
        <p14:creationId xmlns:p14="http://schemas.microsoft.com/office/powerpoint/2010/main" val="3604085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FD80ED50-025B-418F-BC37-60FFA3C9BFDD}" type="slidenum">
              <a:rPr lang="en-GB" altLang="en-US"/>
              <a:pPr>
                <a:defRPr/>
              </a:pPr>
              <a:t>‹#›</a:t>
            </a:fld>
            <a:endParaRPr lang="en-GB" altLang="en-US"/>
          </a:p>
        </p:txBody>
      </p:sp>
    </p:spTree>
    <p:extLst>
      <p:ext uri="{BB962C8B-B14F-4D97-AF65-F5344CB8AC3E}">
        <p14:creationId xmlns:p14="http://schemas.microsoft.com/office/powerpoint/2010/main" val="3441946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GB"/>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C6254BA1-0D1D-4918-9E2D-4D5C8601DD5A}" type="slidenum">
              <a:rPr lang="en-GB" altLang="en-US"/>
              <a:pPr>
                <a:defRPr/>
              </a:pPr>
              <a:t>‹#›</a:t>
            </a:fld>
            <a:endParaRPr lang="en-GB" altLang="en-US"/>
          </a:p>
        </p:txBody>
      </p:sp>
    </p:spTree>
    <p:extLst>
      <p:ext uri="{BB962C8B-B14F-4D97-AF65-F5344CB8AC3E}">
        <p14:creationId xmlns:p14="http://schemas.microsoft.com/office/powerpoint/2010/main" val="88762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4774CF6-FC6D-4C1A-BFA7-2DB4A1B452F7}" type="datetimeFigureOut">
              <a:rPr lang="en-GB"/>
              <a:pPr>
                <a:defRPr/>
              </a:pPr>
              <a:t>01/02/2017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D9698BA-0EC5-43B6-BAF0-0C97F1ABFBA9}" type="slidenum">
              <a:rPr lang="en-GB" altLang="en-US"/>
              <a:pPr>
                <a:defRPr/>
              </a:pPr>
              <a:t>‹#›</a:t>
            </a:fld>
            <a:endParaRPr lang="en-GB" altLang="en-US"/>
          </a:p>
        </p:txBody>
      </p:sp>
    </p:spTree>
    <p:extLst>
      <p:ext uri="{BB962C8B-B14F-4D97-AF65-F5344CB8AC3E}">
        <p14:creationId xmlns:p14="http://schemas.microsoft.com/office/powerpoint/2010/main" val="2977807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DA60BE1-8769-4DBF-A756-95316A772FCC}" type="datetimeFigureOut">
              <a:rPr lang="en-GB"/>
              <a:pPr>
                <a:defRPr/>
              </a:pPr>
              <a:t>01/02/2017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7F0998A-8C44-4B13-92ED-F4D3F60A1EBB}" type="slidenum">
              <a:rPr lang="en-GB" altLang="en-US"/>
              <a:pPr>
                <a:defRPr/>
              </a:pPr>
              <a:t>‹#›</a:t>
            </a:fld>
            <a:endParaRPr lang="en-GB" altLang="en-US"/>
          </a:p>
        </p:txBody>
      </p:sp>
    </p:spTree>
    <p:extLst>
      <p:ext uri="{BB962C8B-B14F-4D97-AF65-F5344CB8AC3E}">
        <p14:creationId xmlns:p14="http://schemas.microsoft.com/office/powerpoint/2010/main" val="2276317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7DA7167-A2AA-485F-B246-D8A4B51A59A3}" type="datetimeFigureOut">
              <a:rPr lang="en-GB"/>
              <a:pPr>
                <a:defRPr/>
              </a:pPr>
              <a:t>01/02/2017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60B4615-3F1A-44E4-8733-1CED1318AD03}" type="slidenum">
              <a:rPr lang="en-GB" altLang="en-US"/>
              <a:pPr>
                <a:defRPr/>
              </a:pPr>
              <a:t>‹#›</a:t>
            </a:fld>
            <a:endParaRPr lang="en-GB" altLang="en-US"/>
          </a:p>
        </p:txBody>
      </p:sp>
    </p:spTree>
    <p:extLst>
      <p:ext uri="{BB962C8B-B14F-4D97-AF65-F5344CB8AC3E}">
        <p14:creationId xmlns:p14="http://schemas.microsoft.com/office/powerpoint/2010/main" val="941809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EAA5768-098E-4F31-8729-755308D64573}" type="datetimeFigureOut">
              <a:rPr lang="en-GB"/>
              <a:pPr>
                <a:defRPr/>
              </a:pPr>
              <a:t>01/02/2017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95ACB9A-79C0-4F48-85E6-A54DBD32AF99}" type="slidenum">
              <a:rPr lang="en-GB" altLang="en-US"/>
              <a:pPr>
                <a:defRPr/>
              </a:pPr>
              <a:t>‹#›</a:t>
            </a:fld>
            <a:endParaRPr lang="en-GB" altLang="en-US"/>
          </a:p>
        </p:txBody>
      </p:sp>
    </p:spTree>
    <p:extLst>
      <p:ext uri="{BB962C8B-B14F-4D97-AF65-F5344CB8AC3E}">
        <p14:creationId xmlns:p14="http://schemas.microsoft.com/office/powerpoint/2010/main" val="341665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C906357-0EFA-43F5-8375-97A2AE2602F8}" type="datetimeFigureOut">
              <a:rPr lang="en-GB"/>
              <a:pPr>
                <a:defRPr/>
              </a:pPr>
              <a:t>01/02/2017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DA35D15E-8E4C-4AC1-AEE8-801C873C99C1}" type="slidenum">
              <a:rPr lang="en-GB" altLang="en-US"/>
              <a:pPr>
                <a:defRPr/>
              </a:pPr>
              <a:t>‹#›</a:t>
            </a:fld>
            <a:endParaRPr lang="en-GB" altLang="en-US"/>
          </a:p>
        </p:txBody>
      </p:sp>
    </p:spTree>
    <p:extLst>
      <p:ext uri="{BB962C8B-B14F-4D97-AF65-F5344CB8AC3E}">
        <p14:creationId xmlns:p14="http://schemas.microsoft.com/office/powerpoint/2010/main" val="421339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F99BD4-0666-487B-9A7F-217666C4DA64}" type="datetimeFigureOut">
              <a:rPr lang="en-GB"/>
              <a:pPr>
                <a:defRPr/>
              </a:pPr>
              <a:t>01/02/2017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91B0DCF-9D4C-4562-8986-F55F4C89C10C}" type="slidenum">
              <a:rPr lang="en-GB" altLang="en-US"/>
              <a:pPr>
                <a:defRPr/>
              </a:pPr>
              <a:t>‹#›</a:t>
            </a:fld>
            <a:endParaRPr lang="en-GB" altLang="en-US"/>
          </a:p>
        </p:txBody>
      </p:sp>
    </p:spTree>
    <p:extLst>
      <p:ext uri="{BB962C8B-B14F-4D97-AF65-F5344CB8AC3E}">
        <p14:creationId xmlns:p14="http://schemas.microsoft.com/office/powerpoint/2010/main" val="254361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1BDBE7-7384-4346-8529-FD04C1502E12}" type="datetimeFigureOut">
              <a:rPr lang="en-GB"/>
              <a:pPr>
                <a:defRPr/>
              </a:pPr>
              <a:t>01/02/2017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E24927E-35A5-4D0F-AFC5-58317BBC2D3D}" type="slidenum">
              <a:rPr lang="en-GB" altLang="en-US"/>
              <a:pPr>
                <a:defRPr/>
              </a:pPr>
              <a:t>‹#›</a:t>
            </a:fld>
            <a:endParaRPr lang="en-GB" altLang="en-US"/>
          </a:p>
        </p:txBody>
      </p:sp>
    </p:spTree>
    <p:extLst>
      <p:ext uri="{BB962C8B-B14F-4D97-AF65-F5344CB8AC3E}">
        <p14:creationId xmlns:p14="http://schemas.microsoft.com/office/powerpoint/2010/main" val="4106176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712715C-77D4-4855-ACF9-E4780F5ED678}" type="datetimeFigureOut">
              <a:rPr lang="en-GB"/>
              <a:pPr>
                <a:defRPr/>
              </a:pPr>
              <a:t>01/02/2017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AF2426A-375D-49B6-A68B-AB33FDB2E97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 id="214748444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mn-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mn-lt"/>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1DFBCE5C-46DF-410A-8CF2-1FE8D019609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 id="2147484452" r:id="rId12"/>
    <p:sldLayoutId id="2147484453"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hyperlink" Target="http://www.nuffieldfoundation.org/practical-biology/dissecting-lungs" TargetMode="Externa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pPr eaLnBrk="1" hangingPunct="1"/>
            <a:r>
              <a:rPr lang="en-GB" altLang="en-US" smtClean="0"/>
              <a:t>Settler</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GB" dirty="0" smtClean="0"/>
              <a:t>Describe and explain the 2 features that make an exchange surface efficient   (4 marks)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6875" y="0"/>
            <a:ext cx="8229600" cy="908050"/>
          </a:xfrm>
        </p:spPr>
        <p:txBody>
          <a:bodyPr/>
          <a:lstStyle/>
          <a:p>
            <a:pPr eaLnBrk="1" hangingPunct="1"/>
            <a:r>
              <a:rPr lang="en-GB" altLang="en-US" sz="3200" smtClean="0"/>
              <a:t>How they are adapted for exchange</a:t>
            </a:r>
          </a:p>
        </p:txBody>
      </p:sp>
      <p:sp>
        <p:nvSpPr>
          <p:cNvPr id="30723" name="Rectangle 3"/>
          <p:cNvSpPr>
            <a:spLocks noGrp="1" noChangeArrowheads="1"/>
          </p:cNvSpPr>
          <p:nvPr>
            <p:ph type="body" idx="1"/>
          </p:nvPr>
        </p:nvSpPr>
        <p:spPr>
          <a:xfrm>
            <a:off x="0" y="836613"/>
            <a:ext cx="8229600" cy="4525962"/>
          </a:xfrm>
        </p:spPr>
        <p:txBody>
          <a:bodyPr/>
          <a:lstStyle/>
          <a:p>
            <a:pPr eaLnBrk="1" hangingPunct="1"/>
            <a:r>
              <a:rPr lang="en-GB" altLang="en-US" sz="2400" b="1" u="sng" smtClean="0"/>
              <a:t>Maintaining the diffusion gradient</a:t>
            </a:r>
          </a:p>
          <a:p>
            <a:pPr eaLnBrk="1" hangingPunct="1"/>
            <a:r>
              <a:rPr lang="en-GB" altLang="en-US" sz="2400" smtClean="0"/>
              <a:t>Steep diffusion gradient is needed</a:t>
            </a:r>
          </a:p>
          <a:p>
            <a:pPr eaLnBrk="1" hangingPunct="1"/>
            <a:r>
              <a:rPr lang="en-GB" altLang="en-US" sz="2400" smtClean="0"/>
              <a:t>Achieved by the blood transport system and the ventilation movements</a:t>
            </a:r>
          </a:p>
          <a:p>
            <a:pPr eaLnBrk="1" hangingPunct="1"/>
            <a:r>
              <a:rPr lang="en-GB" altLang="en-US" sz="2400" b="1" smtClean="0"/>
              <a:t>Blood Transport System</a:t>
            </a:r>
          </a:p>
          <a:p>
            <a:pPr lvl="1" eaLnBrk="1" hangingPunct="1"/>
            <a:r>
              <a:rPr lang="en-GB" altLang="en-US" sz="2400" smtClean="0"/>
              <a:t>Blood brings Carbon dioxide to the lungs</a:t>
            </a:r>
          </a:p>
          <a:p>
            <a:pPr lvl="1" eaLnBrk="1" hangingPunct="1"/>
            <a:r>
              <a:rPr lang="en-GB" altLang="en-US" sz="2400" smtClean="0"/>
              <a:t>Carries oxygen away</a:t>
            </a:r>
          </a:p>
          <a:p>
            <a:pPr eaLnBrk="1" hangingPunct="1"/>
            <a:r>
              <a:rPr lang="en-GB" altLang="en-US" sz="2400" b="1" smtClean="0"/>
              <a:t>Breathing Movements</a:t>
            </a:r>
            <a:r>
              <a:rPr lang="en-GB" altLang="en-US" sz="2400" smtClean="0"/>
              <a:t>	</a:t>
            </a:r>
          </a:p>
          <a:p>
            <a:pPr lvl="1" eaLnBrk="1" hangingPunct="1"/>
            <a:r>
              <a:rPr lang="en-GB" altLang="en-US" sz="2400" smtClean="0"/>
              <a:t>Replace used air with fresh air</a:t>
            </a:r>
          </a:p>
          <a:p>
            <a:pPr lvl="1" eaLnBrk="1" hangingPunct="1"/>
            <a:r>
              <a:rPr lang="en-GB" altLang="en-US" sz="2400" smtClean="0"/>
              <a:t>Ensures concentration of oxygen is </a:t>
            </a:r>
            <a:r>
              <a:rPr lang="en-GB" altLang="en-US" sz="2400" u="sng" smtClean="0"/>
              <a:t>higher</a:t>
            </a:r>
            <a:r>
              <a:rPr lang="en-GB" altLang="en-US" sz="2400" smtClean="0"/>
              <a:t> than in the blood</a:t>
            </a:r>
          </a:p>
          <a:p>
            <a:pPr lvl="1" eaLnBrk="1" hangingPunct="1"/>
            <a:r>
              <a:rPr lang="en-GB" altLang="en-US" sz="2400" smtClean="0"/>
              <a:t>Removes air containing carbon dioxide</a:t>
            </a:r>
          </a:p>
          <a:p>
            <a:pPr lvl="1" eaLnBrk="1" hangingPunct="1"/>
            <a:r>
              <a:rPr lang="en-GB" altLang="en-US" sz="2400" smtClean="0"/>
              <a:t>Ensure concentration of carbon dioxide is </a:t>
            </a:r>
            <a:r>
              <a:rPr lang="en-GB" altLang="en-US" sz="2400" u="sng" smtClean="0"/>
              <a:t>lower</a:t>
            </a:r>
            <a:r>
              <a:rPr lang="en-GB" altLang="en-US" sz="2400" smtClean="0"/>
              <a:t> than in the blood</a:t>
            </a:r>
          </a:p>
          <a:p>
            <a:pPr eaLnBrk="1" hangingPunct="1"/>
            <a:endParaRPr lang="en-GB" altLang="en-US" smtClean="0"/>
          </a:p>
          <a:p>
            <a:pPr eaLnBrk="1" hangingPunct="1"/>
            <a:endParaRPr lang="en-GB" altLang="en-US" smtClean="0"/>
          </a:p>
        </p:txBody>
      </p:sp>
      <p:pic>
        <p:nvPicPr>
          <p:cNvPr id="30724" name="Picture 5" descr="figure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188913"/>
            <a:ext cx="1619250"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539750" y="836613"/>
            <a:ext cx="77755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800">
                <a:solidFill>
                  <a:srgbClr val="010066"/>
                </a:solidFill>
                <a:latin typeface="Arial" panose="020B0604020202020204" pitchFamily="34" charset="0"/>
              </a:rPr>
              <a:t>This means that the rib cage must also be able to change position.</a:t>
            </a:r>
          </a:p>
        </p:txBody>
      </p:sp>
      <p:sp>
        <p:nvSpPr>
          <p:cNvPr id="31747" name="Text Box 13"/>
          <p:cNvSpPr txBox="1">
            <a:spLocks noChangeArrowheads="1"/>
          </p:cNvSpPr>
          <p:nvPr/>
        </p:nvSpPr>
        <p:spPr bwMode="auto">
          <a:xfrm>
            <a:off x="611188" y="2438400"/>
            <a:ext cx="6553200" cy="1946275"/>
          </a:xfrm>
          <a:prstGeom prst="rect">
            <a:avLst/>
          </a:prstGeom>
          <a:noFill/>
          <a:ln w="28575">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solidFill>
                  <a:srgbClr val="010066"/>
                </a:solidFill>
                <a:latin typeface="Arial" panose="020B0604020202020204" pitchFamily="34" charset="0"/>
              </a:rPr>
              <a:t>Take your hands and place them flat on your chest just above your hips on each side of your body. Now breathe in and out very deeply. Whilst you do this, watch to see what happens to your hands.</a:t>
            </a:r>
          </a:p>
        </p:txBody>
      </p:sp>
      <p:sp>
        <p:nvSpPr>
          <p:cNvPr id="31748" name="Text Box 14"/>
          <p:cNvSpPr txBox="1">
            <a:spLocks noChangeArrowheads="1"/>
          </p:cNvSpPr>
          <p:nvPr/>
        </p:nvSpPr>
        <p:spPr bwMode="auto">
          <a:xfrm>
            <a:off x="611188" y="5589588"/>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800">
                <a:solidFill>
                  <a:srgbClr val="010066"/>
                </a:solidFill>
                <a:latin typeface="Arial" panose="020B0604020202020204" pitchFamily="34" charset="0"/>
              </a:rPr>
              <a:t>You should notice the following things…..</a:t>
            </a:r>
          </a:p>
        </p:txBody>
      </p:sp>
      <p:sp>
        <p:nvSpPr>
          <p:cNvPr id="58383" name="Rectangle 15"/>
          <p:cNvSpPr>
            <a:spLocks noGrp="1" noChangeArrowheads="1"/>
          </p:cNvSpPr>
          <p:nvPr>
            <p:ph type="title" idx="4294967295"/>
          </p:nvPr>
        </p:nvSpPr>
        <p:spPr>
          <a:xfrm>
            <a:off x="857250" y="214313"/>
            <a:ext cx="6991350" cy="533400"/>
          </a:xfrm>
        </p:spPr>
        <p:txBody>
          <a:bodyPr>
            <a:normAutofit fontScale="90000"/>
          </a:bodyPr>
          <a:lstStyle/>
          <a:p>
            <a:pPr eaLnBrk="1" fontAlgn="auto" hangingPunct="1">
              <a:spcAft>
                <a:spcPts val="0"/>
              </a:spcAft>
              <a:defRPr/>
            </a:pPr>
            <a:r>
              <a:rPr lang="en-GB" dirty="0"/>
              <a:t>A mobile ribcage?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0"/>
            <a:ext cx="8229600" cy="1143000"/>
          </a:xfrm>
        </p:spPr>
        <p:txBody>
          <a:bodyPr/>
          <a:lstStyle/>
          <a:p>
            <a:pPr eaLnBrk="1" hangingPunct="1"/>
            <a:r>
              <a:rPr lang="en-GB" altLang="en-US" smtClean="0"/>
              <a:t>Mechanism of breathing</a:t>
            </a:r>
          </a:p>
        </p:txBody>
      </p:sp>
      <p:pic>
        <p:nvPicPr>
          <p:cNvPr id="33795"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000125"/>
            <a:ext cx="9144000" cy="5726113"/>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7"/>
          <p:cNvSpPr>
            <a:spLocks noGrp="1" noChangeArrowheads="1"/>
          </p:cNvSpPr>
          <p:nvPr>
            <p:ph type="title"/>
          </p:nvPr>
        </p:nvSpPr>
        <p:spPr>
          <a:xfrm>
            <a:off x="457200" y="-142875"/>
            <a:ext cx="8229600" cy="1143000"/>
          </a:xfrm>
        </p:spPr>
        <p:txBody>
          <a:bodyPr/>
          <a:lstStyle/>
          <a:p>
            <a:pPr eaLnBrk="1" hangingPunct="1"/>
            <a:r>
              <a:rPr lang="en-GB" altLang="en-US" sz="4800" smtClean="0">
                <a:latin typeface="Arial Black" panose="020B0A04020102020204" pitchFamily="34" charset="0"/>
              </a:rPr>
              <a:t>Make a table like this:</a:t>
            </a:r>
          </a:p>
        </p:txBody>
      </p:sp>
      <p:sp>
        <p:nvSpPr>
          <p:cNvPr id="34819" name="Rectangle 15"/>
          <p:cNvSpPr>
            <a:spLocks noGrp="1" noChangeArrowheads="1"/>
          </p:cNvSpPr>
          <p:nvPr>
            <p:ph type="body" idx="1"/>
          </p:nvPr>
        </p:nvSpPr>
        <p:spPr>
          <a:xfrm>
            <a:off x="0" y="5013325"/>
            <a:ext cx="4862513" cy="1666875"/>
          </a:xfrm>
        </p:spPr>
        <p:txBody>
          <a:bodyPr/>
          <a:lstStyle/>
          <a:p>
            <a:pPr eaLnBrk="1" hangingPunct="1">
              <a:buFont typeface="Wingdings" panose="05000000000000000000" pitchFamily="2" charset="2"/>
              <a:buNone/>
            </a:pPr>
            <a:r>
              <a:rPr lang="en-GB" altLang="en-US" sz="2800" smtClean="0">
                <a:latin typeface="Arial Black" panose="020B0A04020102020204" pitchFamily="34" charset="0"/>
              </a:rPr>
              <a:t>	Complete the table by writing the sentences on the next slide in the correct order. </a:t>
            </a:r>
          </a:p>
        </p:txBody>
      </p:sp>
      <p:graphicFrame>
        <p:nvGraphicFramePr>
          <p:cNvPr id="4" name="Table 3"/>
          <p:cNvGraphicFramePr>
            <a:graphicFrameLocks noGrp="1"/>
          </p:cNvGraphicFramePr>
          <p:nvPr/>
        </p:nvGraphicFramePr>
        <p:xfrm>
          <a:off x="457200" y="704850"/>
          <a:ext cx="8496300" cy="4394200"/>
        </p:xfrm>
        <a:graphic>
          <a:graphicData uri="http://schemas.openxmlformats.org/drawingml/2006/table">
            <a:tbl>
              <a:tblPr firstRow="1" bandRow="1">
                <a:tableStyleId>{F5AB1C69-6EDB-4FF4-983F-18BD219EF322}</a:tableStyleId>
              </a:tblPr>
              <a:tblGrid>
                <a:gridCol w="1008036"/>
                <a:gridCol w="3744132"/>
                <a:gridCol w="3744132"/>
              </a:tblGrid>
              <a:tr h="822944">
                <a:tc>
                  <a:txBody>
                    <a:bodyPr/>
                    <a:lstStyle/>
                    <a:p>
                      <a:r>
                        <a:rPr lang="en-GB" sz="2400" dirty="0" smtClean="0">
                          <a:solidFill>
                            <a:schemeClr val="tx1"/>
                          </a:solidFill>
                        </a:rPr>
                        <a:t>Step</a:t>
                      </a:r>
                      <a:endParaRPr lang="en-GB" sz="2400" dirty="0">
                        <a:solidFill>
                          <a:schemeClr val="tx1"/>
                        </a:solidFill>
                      </a:endParaRPr>
                    </a:p>
                  </a:txBody>
                  <a:tcPr marL="91443" marR="91443"/>
                </a:tc>
                <a:tc>
                  <a:txBody>
                    <a:bodyPr/>
                    <a:lstStyle/>
                    <a:p>
                      <a:r>
                        <a:rPr lang="en-GB" sz="2400" dirty="0" smtClean="0">
                          <a:solidFill>
                            <a:schemeClr val="tx1"/>
                          </a:solidFill>
                        </a:rPr>
                        <a:t>Breathing in</a:t>
                      </a:r>
                      <a:r>
                        <a:rPr lang="en-GB" sz="2400" baseline="0" dirty="0" smtClean="0">
                          <a:solidFill>
                            <a:schemeClr val="tx1"/>
                          </a:solidFill>
                        </a:rPr>
                        <a:t> </a:t>
                      </a:r>
                      <a:r>
                        <a:rPr lang="en-GB" sz="2400" dirty="0" smtClean="0">
                          <a:solidFill>
                            <a:schemeClr val="tx1"/>
                          </a:solidFill>
                        </a:rPr>
                        <a:t>(Inspiration)</a:t>
                      </a:r>
                      <a:endParaRPr lang="en-GB" sz="2400" dirty="0">
                        <a:solidFill>
                          <a:schemeClr val="tx1"/>
                        </a:solidFill>
                      </a:endParaRPr>
                    </a:p>
                  </a:txBody>
                  <a:tcPr marL="91443" marR="91443"/>
                </a:tc>
                <a:tc>
                  <a:txBody>
                    <a:bodyPr/>
                    <a:lstStyle/>
                    <a:p>
                      <a:r>
                        <a:rPr lang="en-GB" sz="2400" dirty="0" smtClean="0">
                          <a:solidFill>
                            <a:schemeClr val="tx1"/>
                          </a:solidFill>
                        </a:rPr>
                        <a:t>Breathing out</a:t>
                      </a:r>
                      <a:r>
                        <a:rPr lang="en-GB" sz="2400" baseline="0" dirty="0" smtClean="0">
                          <a:solidFill>
                            <a:schemeClr val="tx1"/>
                          </a:solidFill>
                        </a:rPr>
                        <a:t> (expiration)</a:t>
                      </a:r>
                      <a:endParaRPr lang="en-GB" sz="2400" dirty="0">
                        <a:solidFill>
                          <a:schemeClr val="tx1"/>
                        </a:solidFill>
                      </a:endParaRPr>
                    </a:p>
                  </a:txBody>
                  <a:tcPr marL="91443" marR="91443"/>
                </a:tc>
              </a:tr>
              <a:tr h="640083">
                <a:tc>
                  <a:txBody>
                    <a:bodyPr/>
                    <a:lstStyle/>
                    <a:p>
                      <a:r>
                        <a:rPr lang="en-GB" sz="1800" dirty="0" smtClean="0"/>
                        <a:t>1</a:t>
                      </a:r>
                    </a:p>
                    <a:p>
                      <a:endParaRPr lang="en-GB" sz="1800" dirty="0"/>
                    </a:p>
                  </a:txBody>
                  <a:tcPr marL="91443" marR="91443">
                    <a:solidFill>
                      <a:schemeClr val="accent6">
                        <a:lumMod val="60000"/>
                        <a:lumOff val="40000"/>
                      </a:schemeClr>
                    </a:solidFill>
                  </a:tcPr>
                </a:tc>
                <a:tc>
                  <a:txBody>
                    <a:bodyPr/>
                    <a:lstStyle/>
                    <a:p>
                      <a:endParaRPr lang="en-GB" sz="1800" dirty="0"/>
                    </a:p>
                  </a:txBody>
                  <a:tcPr marL="91443" marR="91443">
                    <a:solidFill>
                      <a:schemeClr val="accent6">
                        <a:lumMod val="60000"/>
                        <a:lumOff val="40000"/>
                      </a:schemeClr>
                    </a:solidFill>
                  </a:tcPr>
                </a:tc>
                <a:tc>
                  <a:txBody>
                    <a:bodyPr/>
                    <a:lstStyle/>
                    <a:p>
                      <a:endParaRPr lang="en-GB" sz="1800" dirty="0"/>
                    </a:p>
                  </a:txBody>
                  <a:tcPr marL="91443" marR="91443">
                    <a:solidFill>
                      <a:schemeClr val="accent6">
                        <a:lumMod val="60000"/>
                        <a:lumOff val="40000"/>
                      </a:schemeClr>
                    </a:solidFill>
                  </a:tcPr>
                </a:tc>
              </a:tr>
              <a:tr h="640083">
                <a:tc>
                  <a:txBody>
                    <a:bodyPr/>
                    <a:lstStyle/>
                    <a:p>
                      <a:r>
                        <a:rPr lang="en-GB" sz="1800" dirty="0" smtClean="0"/>
                        <a:t>2</a:t>
                      </a:r>
                    </a:p>
                    <a:p>
                      <a:endParaRPr lang="en-GB" sz="1800" dirty="0"/>
                    </a:p>
                  </a:txBody>
                  <a:tcPr marL="91443" marR="91443">
                    <a:solidFill>
                      <a:schemeClr val="accent6">
                        <a:lumMod val="60000"/>
                        <a:lumOff val="40000"/>
                      </a:schemeClr>
                    </a:solidFill>
                  </a:tcPr>
                </a:tc>
                <a:tc>
                  <a:txBody>
                    <a:bodyPr/>
                    <a:lstStyle/>
                    <a:p>
                      <a:endParaRPr lang="en-GB" sz="1800" dirty="0"/>
                    </a:p>
                  </a:txBody>
                  <a:tcPr marL="91443" marR="91443">
                    <a:solidFill>
                      <a:schemeClr val="accent6">
                        <a:lumMod val="60000"/>
                        <a:lumOff val="40000"/>
                      </a:schemeClr>
                    </a:solidFill>
                  </a:tcPr>
                </a:tc>
                <a:tc>
                  <a:txBody>
                    <a:bodyPr/>
                    <a:lstStyle/>
                    <a:p>
                      <a:endParaRPr lang="en-GB" sz="1800" dirty="0"/>
                    </a:p>
                  </a:txBody>
                  <a:tcPr marL="91443" marR="91443">
                    <a:solidFill>
                      <a:schemeClr val="accent6">
                        <a:lumMod val="60000"/>
                        <a:lumOff val="40000"/>
                      </a:schemeClr>
                    </a:solidFill>
                  </a:tcPr>
                </a:tc>
              </a:tr>
              <a:tr h="640083">
                <a:tc>
                  <a:txBody>
                    <a:bodyPr/>
                    <a:lstStyle/>
                    <a:p>
                      <a:r>
                        <a:rPr lang="en-GB" sz="1800" dirty="0" smtClean="0"/>
                        <a:t>3</a:t>
                      </a:r>
                    </a:p>
                    <a:p>
                      <a:endParaRPr lang="en-GB" sz="1800" dirty="0"/>
                    </a:p>
                  </a:txBody>
                  <a:tcPr marL="91443" marR="91443">
                    <a:solidFill>
                      <a:schemeClr val="accent6">
                        <a:lumMod val="60000"/>
                        <a:lumOff val="40000"/>
                      </a:schemeClr>
                    </a:solidFill>
                  </a:tcPr>
                </a:tc>
                <a:tc>
                  <a:txBody>
                    <a:bodyPr/>
                    <a:lstStyle/>
                    <a:p>
                      <a:endParaRPr lang="en-GB" sz="1800"/>
                    </a:p>
                  </a:txBody>
                  <a:tcPr marL="91443" marR="91443">
                    <a:solidFill>
                      <a:schemeClr val="accent6">
                        <a:lumMod val="60000"/>
                        <a:lumOff val="40000"/>
                      </a:schemeClr>
                    </a:solidFill>
                  </a:tcPr>
                </a:tc>
                <a:tc>
                  <a:txBody>
                    <a:bodyPr/>
                    <a:lstStyle/>
                    <a:p>
                      <a:endParaRPr lang="en-GB" sz="1800" dirty="0"/>
                    </a:p>
                  </a:txBody>
                  <a:tcPr marL="91443" marR="91443">
                    <a:solidFill>
                      <a:schemeClr val="accent6">
                        <a:lumMod val="60000"/>
                        <a:lumOff val="40000"/>
                      </a:schemeClr>
                    </a:solidFill>
                  </a:tcPr>
                </a:tc>
              </a:tr>
              <a:tr h="640083">
                <a:tc>
                  <a:txBody>
                    <a:bodyPr/>
                    <a:lstStyle/>
                    <a:p>
                      <a:r>
                        <a:rPr lang="en-GB" sz="1800" dirty="0" smtClean="0"/>
                        <a:t>4</a:t>
                      </a:r>
                    </a:p>
                    <a:p>
                      <a:endParaRPr lang="en-GB" sz="1800" dirty="0"/>
                    </a:p>
                  </a:txBody>
                  <a:tcPr marL="91443" marR="91443">
                    <a:solidFill>
                      <a:schemeClr val="accent6">
                        <a:lumMod val="60000"/>
                        <a:lumOff val="40000"/>
                      </a:schemeClr>
                    </a:solidFill>
                  </a:tcPr>
                </a:tc>
                <a:tc>
                  <a:txBody>
                    <a:bodyPr/>
                    <a:lstStyle/>
                    <a:p>
                      <a:endParaRPr lang="en-GB" sz="1800"/>
                    </a:p>
                  </a:txBody>
                  <a:tcPr marL="91443" marR="91443">
                    <a:solidFill>
                      <a:schemeClr val="accent6">
                        <a:lumMod val="60000"/>
                        <a:lumOff val="40000"/>
                      </a:schemeClr>
                    </a:solidFill>
                  </a:tcPr>
                </a:tc>
                <a:tc>
                  <a:txBody>
                    <a:bodyPr/>
                    <a:lstStyle/>
                    <a:p>
                      <a:endParaRPr lang="en-GB" sz="1800" dirty="0"/>
                    </a:p>
                  </a:txBody>
                  <a:tcPr marL="91443" marR="91443">
                    <a:solidFill>
                      <a:schemeClr val="accent6">
                        <a:lumMod val="60000"/>
                        <a:lumOff val="40000"/>
                      </a:schemeClr>
                    </a:solidFill>
                  </a:tcPr>
                </a:tc>
              </a:tr>
              <a:tr h="640083">
                <a:tc>
                  <a:txBody>
                    <a:bodyPr/>
                    <a:lstStyle/>
                    <a:p>
                      <a:r>
                        <a:rPr lang="en-GB" sz="1800" dirty="0" smtClean="0"/>
                        <a:t>5</a:t>
                      </a:r>
                    </a:p>
                    <a:p>
                      <a:endParaRPr lang="en-GB" sz="1800" dirty="0"/>
                    </a:p>
                  </a:txBody>
                  <a:tcPr marL="91443" marR="91443">
                    <a:solidFill>
                      <a:schemeClr val="accent6">
                        <a:lumMod val="60000"/>
                        <a:lumOff val="40000"/>
                      </a:schemeClr>
                    </a:solidFill>
                  </a:tcPr>
                </a:tc>
                <a:tc>
                  <a:txBody>
                    <a:bodyPr/>
                    <a:lstStyle/>
                    <a:p>
                      <a:endParaRPr lang="en-GB" sz="1800"/>
                    </a:p>
                  </a:txBody>
                  <a:tcPr marL="91443" marR="91443">
                    <a:solidFill>
                      <a:schemeClr val="accent6">
                        <a:lumMod val="60000"/>
                        <a:lumOff val="40000"/>
                      </a:schemeClr>
                    </a:solidFill>
                  </a:tcPr>
                </a:tc>
                <a:tc>
                  <a:txBody>
                    <a:bodyPr/>
                    <a:lstStyle/>
                    <a:p>
                      <a:endParaRPr lang="en-GB" sz="1800" dirty="0"/>
                    </a:p>
                  </a:txBody>
                  <a:tcPr marL="91443" marR="91443">
                    <a:solidFill>
                      <a:schemeClr val="accent6">
                        <a:lumMod val="60000"/>
                        <a:lumOff val="40000"/>
                      </a:schemeClr>
                    </a:solidFill>
                  </a:tcPr>
                </a:tc>
              </a:tr>
              <a:tr h="370841">
                <a:tc>
                  <a:txBody>
                    <a:bodyPr/>
                    <a:lstStyle/>
                    <a:p>
                      <a:r>
                        <a:rPr lang="en-GB" sz="1800" dirty="0" smtClean="0"/>
                        <a:t>6</a:t>
                      </a:r>
                      <a:endParaRPr lang="en-GB" sz="1800" dirty="0"/>
                    </a:p>
                  </a:txBody>
                  <a:tcPr marL="91443" marR="91443">
                    <a:solidFill>
                      <a:schemeClr val="accent6">
                        <a:lumMod val="60000"/>
                        <a:lumOff val="40000"/>
                      </a:schemeClr>
                    </a:solidFill>
                  </a:tcPr>
                </a:tc>
                <a:tc>
                  <a:txBody>
                    <a:bodyPr/>
                    <a:lstStyle/>
                    <a:p>
                      <a:endParaRPr lang="en-GB" sz="1800"/>
                    </a:p>
                  </a:txBody>
                  <a:tcPr marL="91443" marR="91443">
                    <a:solidFill>
                      <a:schemeClr val="accent6">
                        <a:lumMod val="60000"/>
                        <a:lumOff val="40000"/>
                      </a:schemeClr>
                    </a:solidFill>
                  </a:tcPr>
                </a:tc>
                <a:tc>
                  <a:txBody>
                    <a:bodyPr/>
                    <a:lstStyle/>
                    <a:p>
                      <a:endParaRPr lang="en-GB" sz="1800" dirty="0"/>
                    </a:p>
                  </a:txBody>
                  <a:tcPr marL="91443" marR="91443">
                    <a:solidFill>
                      <a:schemeClr val="accent6">
                        <a:lumMod val="60000"/>
                        <a:lumOff val="40000"/>
                      </a:schemeClr>
                    </a:solidFill>
                  </a:tcPr>
                </a:tc>
              </a:tr>
            </a:tbl>
          </a:graphicData>
        </a:graphic>
      </p:graphicFrame>
      <p:sp>
        <p:nvSpPr>
          <p:cNvPr id="34854" name="Rectangle 4"/>
          <p:cNvSpPr>
            <a:spLocks noChangeArrowheads="1"/>
          </p:cNvSpPr>
          <p:nvPr/>
        </p:nvSpPr>
        <p:spPr bwMode="auto">
          <a:xfrm>
            <a:off x="4859338" y="5229225"/>
            <a:ext cx="4284662" cy="1200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a:latin typeface="Arial" panose="020B0604020202020204" pitchFamily="34" charset="0"/>
              </a:rPr>
              <a:t>Outline the mechanism of breathing in mammals, with reference to the function of the ribcage, intercostal muscles and diaphragm (Grade A – B)</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500063" y="0"/>
            <a:ext cx="8229600" cy="1143000"/>
          </a:xfrm>
        </p:spPr>
        <p:txBody>
          <a:bodyPr/>
          <a:lstStyle/>
          <a:p>
            <a:pPr eaLnBrk="1" hangingPunct="1"/>
            <a:r>
              <a:rPr lang="en-GB" altLang="en-US" b="1" smtClean="0"/>
              <a:t>Breathing in and out</a:t>
            </a:r>
            <a:endParaRPr lang="en-GB" altLang="en-US" smtClean="0"/>
          </a:p>
        </p:txBody>
      </p:sp>
      <p:sp>
        <p:nvSpPr>
          <p:cNvPr id="3" name="Content Placeholder 2"/>
          <p:cNvSpPr>
            <a:spLocks noGrp="1"/>
          </p:cNvSpPr>
          <p:nvPr>
            <p:ph idx="1"/>
          </p:nvPr>
        </p:nvSpPr>
        <p:spPr>
          <a:xfrm>
            <a:off x="457200" y="1000125"/>
            <a:ext cx="8229600" cy="5572125"/>
          </a:xfrm>
        </p:spPr>
        <p:txBody>
          <a:bodyPr rtlCol="0">
            <a:normAutofit fontScale="92500" lnSpcReduction="20000"/>
          </a:bodyPr>
          <a:lstStyle/>
          <a:p>
            <a:pPr eaLnBrk="1" fontAlgn="t" hangingPunct="1">
              <a:spcAft>
                <a:spcPts val="0"/>
              </a:spcAft>
              <a:defRPr/>
            </a:pPr>
            <a:r>
              <a:rPr lang="en-GB" dirty="0" smtClean="0"/>
              <a:t>Pressure in lungs decreases.</a:t>
            </a:r>
          </a:p>
          <a:p>
            <a:pPr eaLnBrk="1" fontAlgn="t" hangingPunct="1">
              <a:spcAft>
                <a:spcPts val="0"/>
              </a:spcAft>
              <a:defRPr/>
            </a:pPr>
            <a:r>
              <a:rPr lang="en-GB" dirty="0" smtClean="0"/>
              <a:t>Volume of chest cavity decreases</a:t>
            </a:r>
          </a:p>
          <a:p>
            <a:pPr eaLnBrk="1" fontAlgn="t" hangingPunct="1">
              <a:spcAft>
                <a:spcPts val="0"/>
              </a:spcAft>
              <a:defRPr/>
            </a:pPr>
            <a:r>
              <a:rPr lang="en-GB" dirty="0" smtClean="0"/>
              <a:t>Diaphragm relaxes and is pushed upwards by displaced organs underneath</a:t>
            </a:r>
          </a:p>
          <a:p>
            <a:pPr eaLnBrk="1" fontAlgn="t" hangingPunct="1">
              <a:spcAft>
                <a:spcPts val="0"/>
              </a:spcAft>
              <a:defRPr/>
            </a:pPr>
            <a:r>
              <a:rPr lang="en-GB" dirty="0" smtClean="0"/>
              <a:t>External </a:t>
            </a:r>
            <a:r>
              <a:rPr lang="en-GB" dirty="0" err="1"/>
              <a:t>i</a:t>
            </a:r>
            <a:r>
              <a:rPr lang="en-GB" dirty="0" err="1" smtClean="0"/>
              <a:t>ntercostal</a:t>
            </a:r>
            <a:r>
              <a:rPr lang="en-GB" dirty="0" smtClean="0"/>
              <a:t> </a:t>
            </a:r>
            <a:r>
              <a:rPr lang="en-GB" dirty="0"/>
              <a:t>muscles </a:t>
            </a:r>
            <a:r>
              <a:rPr lang="en-GB" dirty="0" smtClean="0"/>
              <a:t>relax</a:t>
            </a:r>
            <a:r>
              <a:rPr lang="en-GB" dirty="0"/>
              <a:t> </a:t>
            </a:r>
            <a:r>
              <a:rPr lang="en-GB" dirty="0" smtClean="0"/>
              <a:t>and ribs fall</a:t>
            </a:r>
            <a:endParaRPr lang="en-GB" dirty="0"/>
          </a:p>
          <a:p>
            <a:pPr eaLnBrk="1" fontAlgn="t" hangingPunct="1">
              <a:spcAft>
                <a:spcPts val="0"/>
              </a:spcAft>
              <a:defRPr/>
            </a:pPr>
            <a:r>
              <a:rPr lang="en-GB" dirty="0" smtClean="0"/>
              <a:t>Pressure in lungs increases.</a:t>
            </a:r>
          </a:p>
          <a:p>
            <a:pPr eaLnBrk="1" fontAlgn="t" hangingPunct="1">
              <a:spcAft>
                <a:spcPts val="0"/>
              </a:spcAft>
              <a:defRPr/>
            </a:pPr>
            <a:r>
              <a:rPr lang="en-GB" dirty="0" smtClean="0"/>
              <a:t>Air moves out of the lungs.</a:t>
            </a:r>
          </a:p>
          <a:p>
            <a:pPr eaLnBrk="1" fontAlgn="t" hangingPunct="1">
              <a:spcAft>
                <a:spcPts val="0"/>
              </a:spcAft>
              <a:defRPr/>
            </a:pPr>
            <a:r>
              <a:rPr lang="en-GB" dirty="0" smtClean="0"/>
              <a:t>Diaphragm </a:t>
            </a:r>
            <a:r>
              <a:rPr lang="en-GB" dirty="0"/>
              <a:t>contracts </a:t>
            </a:r>
            <a:r>
              <a:rPr lang="en-GB" dirty="0" smtClean="0"/>
              <a:t>to become flatter and pushes digestive organs down</a:t>
            </a:r>
          </a:p>
          <a:p>
            <a:pPr eaLnBrk="1" fontAlgn="t" hangingPunct="1">
              <a:spcAft>
                <a:spcPts val="0"/>
              </a:spcAft>
              <a:defRPr/>
            </a:pPr>
            <a:r>
              <a:rPr lang="en-GB" dirty="0" smtClean="0"/>
              <a:t>Volume of chest cavity increases</a:t>
            </a:r>
            <a:endParaRPr lang="en-GB" dirty="0"/>
          </a:p>
          <a:p>
            <a:pPr eaLnBrk="1" fontAlgn="t" hangingPunct="1">
              <a:spcAft>
                <a:spcPts val="0"/>
              </a:spcAft>
              <a:defRPr/>
            </a:pPr>
            <a:r>
              <a:rPr lang="en-GB" dirty="0" smtClean="0"/>
              <a:t>External </a:t>
            </a:r>
            <a:r>
              <a:rPr lang="en-GB" dirty="0" err="1" smtClean="0"/>
              <a:t>intercostal</a:t>
            </a:r>
            <a:r>
              <a:rPr lang="en-GB" dirty="0" smtClean="0"/>
              <a:t> muscles contract to raise ribs</a:t>
            </a:r>
          </a:p>
          <a:p>
            <a:pPr eaLnBrk="1" fontAlgn="t" hangingPunct="1">
              <a:spcAft>
                <a:spcPts val="0"/>
              </a:spcAft>
              <a:defRPr/>
            </a:pPr>
            <a:r>
              <a:rPr lang="en-GB" dirty="0" smtClean="0"/>
              <a:t>Air </a:t>
            </a:r>
            <a:r>
              <a:rPr lang="en-GB" dirty="0"/>
              <a:t>moves into the lungs.</a:t>
            </a:r>
          </a:p>
          <a:p>
            <a:pPr eaLnBrk="1" fontAlgn="auto" hangingPunct="1">
              <a:spcAft>
                <a:spcPts val="0"/>
              </a:spcAft>
              <a:defRPr/>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68313" y="-315913"/>
            <a:ext cx="8229600" cy="1143001"/>
          </a:xfrm>
        </p:spPr>
        <p:txBody>
          <a:bodyPr/>
          <a:lstStyle/>
          <a:p>
            <a:pPr eaLnBrk="1" hangingPunct="1"/>
            <a:r>
              <a:rPr lang="en-GB" altLang="en-US" b="1" smtClean="0"/>
              <a:t>Breathing in and out</a:t>
            </a:r>
          </a:p>
        </p:txBody>
      </p:sp>
      <p:graphicFrame>
        <p:nvGraphicFramePr>
          <p:cNvPr id="4" name="Content Placeholder 3"/>
          <p:cNvGraphicFramePr>
            <a:graphicFrameLocks noGrp="1"/>
          </p:cNvGraphicFramePr>
          <p:nvPr>
            <p:ph idx="1"/>
          </p:nvPr>
        </p:nvGraphicFramePr>
        <p:xfrm>
          <a:off x="188913" y="549275"/>
          <a:ext cx="8786812" cy="6207125"/>
        </p:xfrm>
        <a:graphic>
          <a:graphicData uri="http://schemas.openxmlformats.org/drawingml/2006/table">
            <a:tbl>
              <a:tblPr firstRow="1" bandRow="1">
                <a:tableStyleId>{5C22544A-7EE6-4342-B048-85BDC9FD1C3A}</a:tableStyleId>
              </a:tblPr>
              <a:tblGrid>
                <a:gridCol w="4393406"/>
                <a:gridCol w="4393406"/>
              </a:tblGrid>
              <a:tr h="1030707">
                <a:tc>
                  <a:txBody>
                    <a:bodyPr/>
                    <a:lstStyle/>
                    <a:p>
                      <a:r>
                        <a:rPr lang="en-GB" sz="4000" dirty="0" smtClean="0"/>
                        <a:t>Breathing in</a:t>
                      </a:r>
                    </a:p>
                    <a:p>
                      <a:r>
                        <a:rPr lang="en-GB" sz="1800" dirty="0" smtClean="0">
                          <a:solidFill>
                            <a:srgbClr val="FFFF00"/>
                          </a:solidFill>
                        </a:rPr>
                        <a:t>Energy using process</a:t>
                      </a:r>
                      <a:endParaRPr lang="en-GB" sz="1800" dirty="0">
                        <a:solidFill>
                          <a:srgbClr val="FFFF00"/>
                        </a:solidFill>
                      </a:endParaRPr>
                    </a:p>
                  </a:txBody>
                  <a:tcPr marL="91439" marR="91439" marT="45721" marB="45721"/>
                </a:tc>
                <a:tc>
                  <a:txBody>
                    <a:bodyPr/>
                    <a:lstStyle/>
                    <a:p>
                      <a:r>
                        <a:rPr lang="en-GB" sz="4000" dirty="0" smtClean="0"/>
                        <a:t>Breathing</a:t>
                      </a:r>
                      <a:r>
                        <a:rPr lang="en-GB" sz="4000" baseline="0" dirty="0" smtClean="0"/>
                        <a:t> out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srgbClr val="FFFF00"/>
                          </a:solidFill>
                          <a:effectLst/>
                          <a:uLnTx/>
                          <a:uFillTx/>
                          <a:latin typeface="+mn-lt"/>
                          <a:ea typeface="+mn-ea"/>
                          <a:cs typeface="+mn-cs"/>
                        </a:rPr>
                        <a:t>Passive process</a:t>
                      </a:r>
                    </a:p>
                  </a:txBody>
                  <a:tcPr marL="91439" marR="91439" marT="45721" marB="45721"/>
                </a:tc>
              </a:tr>
              <a:tr h="1174639">
                <a:tc>
                  <a:txBody>
                    <a:bodyPr/>
                    <a:lstStyle/>
                    <a:p>
                      <a:r>
                        <a:rPr lang="en-GB" sz="2400" dirty="0" smtClean="0"/>
                        <a:t>1. External </a:t>
                      </a:r>
                      <a:r>
                        <a:rPr lang="en-GB" sz="2400" dirty="0" err="1" smtClean="0"/>
                        <a:t>intercostal</a:t>
                      </a:r>
                      <a:r>
                        <a:rPr lang="en-GB" sz="2400" dirty="0" smtClean="0"/>
                        <a:t> muscles contract</a:t>
                      </a:r>
                      <a:r>
                        <a:rPr lang="en-GB" sz="2400" baseline="0" dirty="0" smtClean="0"/>
                        <a:t> to raise ribs</a:t>
                      </a:r>
                      <a:endParaRPr lang="en-GB" sz="2400" dirty="0"/>
                    </a:p>
                  </a:txBody>
                  <a:tcPr marL="91439" marR="91439" marT="45721" marB="45721"/>
                </a:tc>
                <a:tc>
                  <a:txBody>
                    <a:bodyPr/>
                    <a:lstStyle/>
                    <a:p>
                      <a:r>
                        <a:rPr lang="en-GB" sz="2400" dirty="0" smtClean="0"/>
                        <a:t>1. External  </a:t>
                      </a:r>
                      <a:r>
                        <a:rPr lang="en-GB" sz="2400" dirty="0" err="1" smtClean="0"/>
                        <a:t>intercostal</a:t>
                      </a:r>
                      <a:r>
                        <a:rPr lang="en-GB" sz="2400" dirty="0" smtClean="0"/>
                        <a:t> muscles relax</a:t>
                      </a:r>
                      <a:r>
                        <a:rPr lang="en-GB" sz="2400" baseline="0" dirty="0" smtClean="0"/>
                        <a:t> and ribs fall</a:t>
                      </a:r>
                      <a:endParaRPr lang="en-GB" sz="2400" dirty="0" smtClean="0"/>
                    </a:p>
                  </a:txBody>
                  <a:tcPr marL="91439" marR="91439" marT="45721" marB="45721"/>
                </a:tc>
              </a:tr>
              <a:tr h="1540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 Diaphragm contracts to become flatter and pushes digestive organs down</a:t>
                      </a:r>
                    </a:p>
                  </a:txBody>
                  <a:tcPr marL="91439" marR="9143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2. Diaphragm relaxes and is pushed upwards by displaced organs underneath</a:t>
                      </a:r>
                    </a:p>
                  </a:txBody>
                  <a:tcPr marL="91439" marR="91439" marT="45721" marB="45721"/>
                </a:tc>
              </a:tr>
              <a:tr h="8230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3. Volume of chest cavity increases</a:t>
                      </a:r>
                    </a:p>
                  </a:txBody>
                  <a:tcPr marL="91439" marR="9143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t>3. Volume of chest cavity decreases</a:t>
                      </a:r>
                    </a:p>
                  </a:txBody>
                  <a:tcPr marL="91439" marR="91439" marT="45721" marB="45721"/>
                </a:tc>
              </a:tr>
              <a:tr h="823007">
                <a:tc>
                  <a:txBody>
                    <a:bodyPr/>
                    <a:lstStyle/>
                    <a:p>
                      <a:r>
                        <a:rPr lang="en-GB" sz="2400" dirty="0" smtClean="0"/>
                        <a:t>4. Pressure in lungs decreases.</a:t>
                      </a:r>
                      <a:endParaRPr lang="en-GB" sz="2400" dirty="0"/>
                    </a:p>
                  </a:txBody>
                  <a:tcPr marL="91439" marR="91439" marT="45721" marB="45721"/>
                </a:tc>
                <a:tc>
                  <a:txBody>
                    <a:bodyPr/>
                    <a:lstStyle/>
                    <a:p>
                      <a:r>
                        <a:rPr lang="en-GB" sz="2400" dirty="0" smtClean="0"/>
                        <a:t>4. Pressure in lungs increases.</a:t>
                      </a:r>
                      <a:endParaRPr lang="en-GB" sz="2400" dirty="0"/>
                    </a:p>
                  </a:txBody>
                  <a:tcPr marL="91439" marR="91439" marT="45721" marB="45721"/>
                </a:tc>
              </a:tr>
              <a:tr h="815681">
                <a:tc>
                  <a:txBody>
                    <a:bodyPr/>
                    <a:lstStyle/>
                    <a:p>
                      <a:r>
                        <a:rPr lang="en-GB" sz="2400" dirty="0" smtClean="0"/>
                        <a:t>5. Air moves into the lungs.</a:t>
                      </a:r>
                      <a:endParaRPr lang="en-GB" sz="2400" dirty="0"/>
                    </a:p>
                  </a:txBody>
                  <a:tcPr marL="91439" marR="91439" marT="45721" marB="45721"/>
                </a:tc>
                <a:tc>
                  <a:txBody>
                    <a:bodyPr/>
                    <a:lstStyle/>
                    <a:p>
                      <a:r>
                        <a:rPr lang="en-GB" sz="2400" dirty="0" smtClean="0"/>
                        <a:t>5. Air moves out of the lungs.</a:t>
                      </a:r>
                      <a:endParaRPr lang="en-GB" sz="2400" dirty="0"/>
                    </a:p>
                  </a:txBody>
                  <a:tcPr marL="91439" marR="91439" marT="45721" marB="45721"/>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GB" altLang="en-US" smtClean="0"/>
              <a:t>	Task</a:t>
            </a:r>
          </a:p>
        </p:txBody>
      </p:sp>
      <p:sp>
        <p:nvSpPr>
          <p:cNvPr id="37891" name="Rectangle 3"/>
          <p:cNvSpPr>
            <a:spLocks noGrp="1" noChangeArrowheads="1"/>
          </p:cNvSpPr>
          <p:nvPr>
            <p:ph type="body" idx="1"/>
          </p:nvPr>
        </p:nvSpPr>
        <p:spPr/>
        <p:txBody>
          <a:bodyPr/>
          <a:lstStyle/>
          <a:p>
            <a:pPr eaLnBrk="1" hangingPunct="1">
              <a:buFont typeface="Arial" panose="020B0604020202020204" pitchFamily="34" charset="0"/>
              <a:buNone/>
            </a:pPr>
            <a:endParaRPr lang="en-GB" altLang="en-US" smtClean="0"/>
          </a:p>
          <a:p>
            <a:pPr eaLnBrk="1" hangingPunct="1"/>
            <a:r>
              <a:rPr lang="en-GB" altLang="en-US" smtClean="0"/>
              <a:t>Complete questions 1-3 on p47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3970338" cy="1143000"/>
          </a:xfrm>
        </p:spPr>
        <p:txBody>
          <a:bodyPr/>
          <a:lstStyle/>
          <a:p>
            <a:pPr eaLnBrk="1" hangingPunct="1"/>
            <a:r>
              <a:rPr lang="en-GB" altLang="en-US" sz="4000" smtClean="0"/>
              <a:t>Plenary Activity</a:t>
            </a:r>
          </a:p>
        </p:txBody>
      </p:sp>
      <p:sp>
        <p:nvSpPr>
          <p:cNvPr id="38915" name="Rectangle 7"/>
          <p:cNvSpPr>
            <a:spLocks noGrp="1" noChangeArrowheads="1"/>
          </p:cNvSpPr>
          <p:nvPr>
            <p:ph type="body" sz="half" idx="2"/>
          </p:nvPr>
        </p:nvSpPr>
        <p:spPr>
          <a:xfrm>
            <a:off x="4648200" y="188913"/>
            <a:ext cx="4038600" cy="6335712"/>
          </a:xfrm>
        </p:spPr>
        <p:txBody>
          <a:bodyPr/>
          <a:lstStyle/>
          <a:p>
            <a:pPr eaLnBrk="1" hangingPunct="1">
              <a:lnSpc>
                <a:spcPct val="90000"/>
              </a:lnSpc>
            </a:pPr>
            <a:r>
              <a:rPr lang="en-GB" altLang="en-US" sz="2400" smtClean="0"/>
              <a:t>Alveolus</a:t>
            </a:r>
          </a:p>
          <a:p>
            <a:pPr eaLnBrk="1" hangingPunct="1">
              <a:lnSpc>
                <a:spcPct val="90000"/>
              </a:lnSpc>
            </a:pPr>
            <a:r>
              <a:rPr lang="en-GB" altLang="en-US" sz="2400" smtClean="0"/>
              <a:t>Intercostal muscles</a:t>
            </a:r>
          </a:p>
          <a:p>
            <a:pPr eaLnBrk="1" hangingPunct="1">
              <a:lnSpc>
                <a:spcPct val="90000"/>
              </a:lnSpc>
            </a:pPr>
            <a:r>
              <a:rPr lang="en-GB" altLang="en-US" sz="2400" smtClean="0"/>
              <a:t>Inspiration</a:t>
            </a:r>
          </a:p>
          <a:p>
            <a:pPr eaLnBrk="1" hangingPunct="1">
              <a:lnSpc>
                <a:spcPct val="90000"/>
              </a:lnSpc>
            </a:pPr>
            <a:r>
              <a:rPr lang="en-GB" altLang="en-US" sz="2400" smtClean="0"/>
              <a:t>Expiration</a:t>
            </a:r>
          </a:p>
          <a:p>
            <a:pPr eaLnBrk="1" hangingPunct="1">
              <a:lnSpc>
                <a:spcPct val="90000"/>
              </a:lnSpc>
            </a:pPr>
            <a:r>
              <a:rPr lang="en-GB" altLang="en-US" sz="2400" smtClean="0"/>
              <a:t>Diaphragm</a:t>
            </a:r>
          </a:p>
          <a:p>
            <a:pPr eaLnBrk="1" hangingPunct="1">
              <a:lnSpc>
                <a:spcPct val="90000"/>
              </a:lnSpc>
            </a:pPr>
            <a:r>
              <a:rPr lang="en-GB" altLang="en-US" sz="2400" smtClean="0"/>
              <a:t>Squamous Tissue</a:t>
            </a:r>
          </a:p>
          <a:p>
            <a:pPr eaLnBrk="1" hangingPunct="1">
              <a:lnSpc>
                <a:spcPct val="90000"/>
              </a:lnSpc>
            </a:pPr>
            <a:r>
              <a:rPr lang="en-GB" altLang="en-US" sz="2400" smtClean="0"/>
              <a:t>Capillary</a:t>
            </a:r>
          </a:p>
          <a:p>
            <a:pPr eaLnBrk="1" hangingPunct="1">
              <a:lnSpc>
                <a:spcPct val="90000"/>
              </a:lnSpc>
            </a:pPr>
            <a:r>
              <a:rPr lang="en-GB" altLang="en-US" sz="2400" smtClean="0"/>
              <a:t>Trachea</a:t>
            </a:r>
          </a:p>
          <a:p>
            <a:pPr eaLnBrk="1" hangingPunct="1">
              <a:lnSpc>
                <a:spcPct val="90000"/>
              </a:lnSpc>
            </a:pPr>
            <a:r>
              <a:rPr lang="en-GB" altLang="en-US" sz="2400" smtClean="0"/>
              <a:t>Bronchi</a:t>
            </a:r>
          </a:p>
          <a:p>
            <a:pPr eaLnBrk="1" hangingPunct="1">
              <a:lnSpc>
                <a:spcPct val="90000"/>
              </a:lnSpc>
            </a:pPr>
            <a:r>
              <a:rPr lang="en-GB" altLang="en-US" sz="2400" smtClean="0"/>
              <a:t>Bronchioles</a:t>
            </a:r>
          </a:p>
          <a:p>
            <a:pPr eaLnBrk="1" hangingPunct="1">
              <a:lnSpc>
                <a:spcPct val="90000"/>
              </a:lnSpc>
            </a:pPr>
            <a:r>
              <a:rPr lang="en-GB" altLang="en-US" sz="2400" smtClean="0"/>
              <a:t>Ribs</a:t>
            </a:r>
          </a:p>
          <a:p>
            <a:pPr eaLnBrk="1" hangingPunct="1">
              <a:lnSpc>
                <a:spcPct val="90000"/>
              </a:lnSpc>
            </a:pPr>
            <a:r>
              <a:rPr lang="en-GB" altLang="en-US" sz="2400" smtClean="0"/>
              <a:t>Lungs</a:t>
            </a:r>
          </a:p>
          <a:p>
            <a:pPr eaLnBrk="1" hangingPunct="1">
              <a:lnSpc>
                <a:spcPct val="90000"/>
              </a:lnSpc>
            </a:pPr>
            <a:r>
              <a:rPr lang="en-GB" altLang="en-US" sz="2400" smtClean="0"/>
              <a:t>Surfactant</a:t>
            </a:r>
          </a:p>
          <a:p>
            <a:pPr eaLnBrk="1" hangingPunct="1">
              <a:lnSpc>
                <a:spcPct val="90000"/>
              </a:lnSpc>
            </a:pPr>
            <a:r>
              <a:rPr lang="en-GB" altLang="en-US" sz="2400" smtClean="0"/>
              <a:t>Volume</a:t>
            </a:r>
          </a:p>
          <a:p>
            <a:pPr eaLnBrk="1" hangingPunct="1">
              <a:lnSpc>
                <a:spcPct val="90000"/>
              </a:lnSpc>
            </a:pPr>
            <a:r>
              <a:rPr lang="en-GB" altLang="en-US" sz="2400" smtClean="0"/>
              <a:t>Pressure</a:t>
            </a:r>
          </a:p>
        </p:txBody>
      </p:sp>
      <p:graphicFrame>
        <p:nvGraphicFramePr>
          <p:cNvPr id="17433" name="Group 25"/>
          <p:cNvGraphicFramePr>
            <a:graphicFrameLocks noGrp="1"/>
          </p:cNvGraphicFramePr>
          <p:nvPr>
            <p:ph sz="half" idx="1"/>
          </p:nvPr>
        </p:nvGraphicFramePr>
        <p:xfrm>
          <a:off x="457200" y="1600200"/>
          <a:ext cx="4038600" cy="4525963"/>
        </p:xfrm>
        <a:graphic>
          <a:graphicData uri="http://schemas.openxmlformats.org/drawingml/2006/table">
            <a:tbl>
              <a:tblPr/>
              <a:tblGrid>
                <a:gridCol w="1346200"/>
                <a:gridCol w="1346200"/>
                <a:gridCol w="1346200"/>
              </a:tblGrid>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p:txBody>
          <a:bodyPr/>
          <a:lstStyle/>
          <a:p>
            <a:pPr eaLnBrk="1" hangingPunct="1"/>
            <a:r>
              <a:rPr lang="en-GB" altLang="en-US" smtClean="0"/>
              <a:t>Module 3</a:t>
            </a:r>
            <a:br>
              <a:rPr lang="en-GB" altLang="en-US" smtClean="0"/>
            </a:br>
            <a:r>
              <a:rPr lang="en-GB" altLang="en-US" smtClean="0"/>
              <a:t>Exchange and transport</a:t>
            </a:r>
          </a:p>
        </p:txBody>
      </p:sp>
      <p:sp>
        <p:nvSpPr>
          <p:cNvPr id="3" name="Subtitle 2"/>
          <p:cNvSpPr>
            <a:spLocks noGrp="1"/>
          </p:cNvSpPr>
          <p:nvPr>
            <p:ph type="subTitle" idx="1"/>
          </p:nvPr>
        </p:nvSpPr>
        <p:spPr>
          <a:xfrm>
            <a:off x="1371600" y="3789363"/>
            <a:ext cx="6400800" cy="1752600"/>
          </a:xfrm>
        </p:spPr>
        <p:txBody>
          <a:bodyPr rtlCol="0">
            <a:normAutofit/>
          </a:bodyPr>
          <a:lstStyle/>
          <a:p>
            <a:pPr eaLnBrk="1" fontAlgn="auto" hangingPunct="1">
              <a:spcAft>
                <a:spcPts val="0"/>
              </a:spcAft>
              <a:defRPr/>
            </a:pPr>
            <a:r>
              <a:rPr lang="en-GB" dirty="0" smtClean="0"/>
              <a:t>7.2– Mammalian gas exchange system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Starter Activity</a:t>
            </a:r>
          </a:p>
        </p:txBody>
      </p:sp>
      <p:sp>
        <p:nvSpPr>
          <p:cNvPr id="21507" name="Rectangle 3"/>
          <p:cNvSpPr>
            <a:spLocks noGrp="1" noChangeArrowheads="1"/>
          </p:cNvSpPr>
          <p:nvPr>
            <p:ph type="body" idx="1"/>
          </p:nvPr>
        </p:nvSpPr>
        <p:spPr/>
        <p:txBody>
          <a:bodyPr/>
          <a:lstStyle/>
          <a:p>
            <a:pPr eaLnBrk="1" hangingPunct="1"/>
            <a:r>
              <a:rPr lang="en-GB" altLang="en-US" smtClean="0"/>
              <a:t>In pairs talk for 30 seconds on how to breathe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2"/>
          <p:cNvSpPr>
            <a:spLocks noGrp="1"/>
          </p:cNvSpPr>
          <p:nvPr>
            <p:ph type="body" idx="1"/>
          </p:nvPr>
        </p:nvSpPr>
        <p:spPr>
          <a:xfrm>
            <a:off x="457200" y="714375"/>
            <a:ext cx="4040188" cy="658813"/>
          </a:xfrm>
        </p:spPr>
        <p:txBody>
          <a:bodyPr/>
          <a:lstStyle/>
          <a:p>
            <a:pPr eaLnBrk="1" hangingPunct="1"/>
            <a:r>
              <a:rPr lang="en-GB" altLang="en-US" sz="2800" smtClean="0"/>
              <a:t>Learning Objectives	</a:t>
            </a:r>
          </a:p>
        </p:txBody>
      </p:sp>
      <p:sp>
        <p:nvSpPr>
          <p:cNvPr id="4" name="Text Placeholder 3"/>
          <p:cNvSpPr>
            <a:spLocks noGrp="1"/>
          </p:cNvSpPr>
          <p:nvPr>
            <p:ph type="body" sz="half" idx="3"/>
          </p:nvPr>
        </p:nvSpPr>
        <p:spPr>
          <a:xfrm>
            <a:off x="4645025" y="773113"/>
            <a:ext cx="4041775" cy="655637"/>
          </a:xfrm>
        </p:spPr>
        <p:txBody>
          <a:bodyPr/>
          <a:lstStyle/>
          <a:p>
            <a:pPr eaLnBrk="1" hangingPunct="1"/>
            <a:r>
              <a:rPr lang="en-GB" altLang="en-US" sz="2800" smtClean="0"/>
              <a:t>Success Criteria</a:t>
            </a:r>
          </a:p>
        </p:txBody>
      </p:sp>
      <p:sp>
        <p:nvSpPr>
          <p:cNvPr id="22532" name="Content Placeholder 4"/>
          <p:cNvSpPr>
            <a:spLocks noGrp="1"/>
          </p:cNvSpPr>
          <p:nvPr>
            <p:ph sz="quarter" idx="2"/>
          </p:nvPr>
        </p:nvSpPr>
        <p:spPr>
          <a:xfrm>
            <a:off x="457200" y="1582738"/>
            <a:ext cx="4040188" cy="5014912"/>
          </a:xfrm>
        </p:spPr>
        <p:txBody>
          <a:bodyPr/>
          <a:lstStyle/>
          <a:p>
            <a:pPr eaLnBrk="1" hangingPunct="1"/>
            <a:r>
              <a:rPr lang="en-GB" altLang="en-US" sz="2800" smtClean="0"/>
              <a:t>Describe how the features of the lung structure that allow it to be an efficient gas exchange surface</a:t>
            </a:r>
          </a:p>
          <a:p>
            <a:pPr eaLnBrk="1" hangingPunct="1"/>
            <a:r>
              <a:rPr lang="en-GB" altLang="en-US" sz="2800" smtClean="0"/>
              <a:t>Outline the mechanism of breathing</a:t>
            </a:r>
          </a:p>
          <a:p>
            <a:pPr eaLnBrk="1" hangingPunct="1"/>
            <a:endParaRPr lang="en-GB" altLang="en-US" smtClean="0"/>
          </a:p>
        </p:txBody>
      </p:sp>
      <p:sp>
        <p:nvSpPr>
          <p:cNvPr id="6" name="Content Placeholder 5"/>
          <p:cNvSpPr>
            <a:spLocks noGrp="1"/>
          </p:cNvSpPr>
          <p:nvPr>
            <p:ph sz="quarter" idx="4"/>
          </p:nvPr>
        </p:nvSpPr>
        <p:spPr>
          <a:xfrm>
            <a:off x="4357688" y="1071563"/>
            <a:ext cx="4357687" cy="5237162"/>
          </a:xfrm>
        </p:spPr>
        <p:txBody>
          <a:bodyPr rtlCol="0">
            <a:normAutofit fontScale="92500" lnSpcReduction="10000"/>
          </a:bodyPr>
          <a:lstStyle/>
          <a:p>
            <a:pPr marL="274320" indent="-274320" eaLnBrk="1" fontAlgn="auto" hangingPunct="1">
              <a:spcAft>
                <a:spcPts val="0"/>
              </a:spcAft>
              <a:buClr>
                <a:schemeClr val="accent3"/>
              </a:buClr>
              <a:buFont typeface="Wingdings 2"/>
              <a:buNone/>
              <a:defRPr/>
            </a:pPr>
            <a:endParaRPr lang="en-GB" dirty="0" smtClean="0"/>
          </a:p>
          <a:p>
            <a:pPr marL="274320" indent="-274320" eaLnBrk="1" fontAlgn="auto" hangingPunct="1">
              <a:spcAft>
                <a:spcPts val="0"/>
              </a:spcAft>
              <a:buClr>
                <a:schemeClr val="accent3"/>
              </a:buClr>
              <a:defRPr/>
            </a:pPr>
            <a:endParaRPr lang="en-GB" dirty="0" smtClean="0"/>
          </a:p>
          <a:p>
            <a:pPr eaLnBrk="1" fontAlgn="auto" hangingPunct="1">
              <a:spcAft>
                <a:spcPts val="0"/>
              </a:spcAft>
              <a:defRPr/>
            </a:pPr>
            <a:r>
              <a:rPr lang="en-GB" dirty="0" smtClean="0"/>
              <a:t>Label the lungs and each features importance</a:t>
            </a:r>
          </a:p>
          <a:p>
            <a:pPr eaLnBrk="1" fontAlgn="auto" hangingPunct="1">
              <a:spcAft>
                <a:spcPts val="0"/>
              </a:spcAft>
              <a:buFont typeface="Arial" charset="0"/>
              <a:buNone/>
              <a:defRPr/>
            </a:pPr>
            <a:r>
              <a:rPr lang="en-GB" dirty="0" smtClean="0"/>
              <a:t>	(Grade E – D)</a:t>
            </a:r>
          </a:p>
          <a:p>
            <a:pPr marL="0" indent="0" eaLnBrk="1" fontAlgn="auto" hangingPunct="1">
              <a:spcAft>
                <a:spcPts val="0"/>
              </a:spcAft>
              <a:buFont typeface="Arial" panose="020B0604020202020204" pitchFamily="34" charset="0"/>
              <a:buNone/>
              <a:defRPr/>
            </a:pPr>
            <a:endParaRPr lang="en-GB" dirty="0" smtClean="0"/>
          </a:p>
          <a:p>
            <a:pPr eaLnBrk="1" fontAlgn="auto" hangingPunct="1">
              <a:spcAft>
                <a:spcPts val="0"/>
              </a:spcAft>
              <a:defRPr/>
            </a:pPr>
            <a:r>
              <a:rPr lang="en-GB" dirty="0" smtClean="0"/>
              <a:t>Describe the features of an efficient exchange surface 	(Grade C – B)</a:t>
            </a:r>
          </a:p>
          <a:p>
            <a:pPr eaLnBrk="1" fontAlgn="auto" hangingPunct="1">
              <a:spcAft>
                <a:spcPts val="0"/>
              </a:spcAft>
              <a:buFont typeface="Arial" charset="0"/>
              <a:buChar char="•"/>
              <a:defRPr/>
            </a:pPr>
            <a:endParaRPr lang="en-GB" dirty="0" smtClean="0"/>
          </a:p>
          <a:p>
            <a:pPr eaLnBrk="1" fontAlgn="auto" hangingPunct="1">
              <a:spcAft>
                <a:spcPts val="0"/>
              </a:spcAft>
              <a:buFont typeface="Arial" charset="0"/>
              <a:buChar char="•"/>
              <a:defRPr/>
            </a:pPr>
            <a:r>
              <a:rPr lang="en-GB" dirty="0" smtClean="0"/>
              <a:t>Outline the mechanism of breathing in mammals, with reference to the function of the ribcage, intercostal muscles and diaphragm (Grade B – A)</a:t>
            </a:r>
          </a:p>
          <a:p>
            <a:pPr eaLnBrk="1" fontAlgn="auto" hangingPunct="1">
              <a:spcAft>
                <a:spcPts val="0"/>
              </a:spcAft>
              <a:buFont typeface="Arial" charset="0"/>
              <a:buChar char="•"/>
              <a:defRPr/>
            </a:pPr>
            <a:endParaRPr lang="en-GB" dirty="0" smtClean="0"/>
          </a:p>
          <a:p>
            <a:pPr marL="274320" indent="-274320" eaLnBrk="1" fontAlgn="auto" hangingPunct="1">
              <a:spcAft>
                <a:spcPts val="0"/>
              </a:spcAft>
              <a:buClr>
                <a:schemeClr val="accent3"/>
              </a:buClr>
              <a:defRPr/>
            </a:pPr>
            <a:endParaRPr lang="en-GB" dirty="0" smtClean="0"/>
          </a:p>
          <a:p>
            <a:pPr marL="274320" indent="-274320" eaLnBrk="1" fontAlgn="auto" hangingPunct="1">
              <a:spcAft>
                <a:spcPts val="0"/>
              </a:spcAft>
              <a:buClr>
                <a:schemeClr val="accent3"/>
              </a:buClr>
              <a:buFont typeface="Wingdings 2" pitchFamily="18" charset="2"/>
              <a:buNone/>
              <a:defRPr/>
            </a:pPr>
            <a:endParaRPr lang="en-GB" dirty="0" smtClean="0"/>
          </a:p>
          <a:p>
            <a:pPr marL="274320" indent="-274320" eaLnBrk="1" fontAlgn="auto" hangingPunct="1">
              <a:spcAft>
                <a:spcPts val="0"/>
              </a:spcAft>
              <a:buClr>
                <a:schemeClr val="accent3"/>
              </a:buClr>
              <a:buFont typeface="Wingdings 2" pitchFamily="18" charset="2"/>
              <a:buNone/>
              <a:defRPr/>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title"/>
          </p:nvPr>
        </p:nvSpPr>
        <p:spPr/>
        <p:txBody>
          <a:bodyPr/>
          <a:lstStyle/>
          <a:p>
            <a:pPr eaLnBrk="1" hangingPunct="1"/>
            <a:endParaRPr lang="en-US" altLang="en-US" smtClean="0"/>
          </a:p>
        </p:txBody>
      </p:sp>
      <p:sp>
        <p:nvSpPr>
          <p:cNvPr id="23555" name="Rectangle 8"/>
          <p:cNvSpPr>
            <a:spLocks noGrp="1" noChangeArrowheads="1"/>
          </p:cNvSpPr>
          <p:nvPr>
            <p:ph idx="1"/>
          </p:nvPr>
        </p:nvSpPr>
        <p:spPr>
          <a:xfrm>
            <a:off x="457200" y="404813"/>
            <a:ext cx="8229600" cy="5691187"/>
          </a:xfrm>
        </p:spPr>
        <p:txBody>
          <a:bodyPr/>
          <a:lstStyle/>
          <a:p>
            <a:pPr eaLnBrk="1" hangingPunct="1"/>
            <a:endParaRPr lang="en-US" altLang="en-US" smtClean="0"/>
          </a:p>
        </p:txBody>
      </p:sp>
      <p:pic>
        <p:nvPicPr>
          <p:cNvPr id="23556" name="Picture 10" descr="untit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60350"/>
            <a:ext cx="6911975" cy="629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571500" y="2000250"/>
            <a:ext cx="19288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dirty="0">
                <a:solidFill>
                  <a:srgbClr val="FFFFFF"/>
                </a:solidFill>
              </a:rPr>
              <a:t>Trachea</a:t>
            </a:r>
          </a:p>
        </p:txBody>
      </p:sp>
      <p:sp>
        <p:nvSpPr>
          <p:cNvPr id="6" name="Rectangle 5"/>
          <p:cNvSpPr/>
          <p:nvPr/>
        </p:nvSpPr>
        <p:spPr>
          <a:xfrm>
            <a:off x="642938" y="3571875"/>
            <a:ext cx="192881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dirty="0">
                <a:solidFill>
                  <a:srgbClr val="FFFFFF"/>
                </a:solidFill>
              </a:rPr>
              <a:t>Bronchiole</a:t>
            </a:r>
          </a:p>
        </p:txBody>
      </p:sp>
      <p:sp>
        <p:nvSpPr>
          <p:cNvPr id="7" name="Rectangle 6"/>
          <p:cNvSpPr/>
          <p:nvPr/>
        </p:nvSpPr>
        <p:spPr>
          <a:xfrm>
            <a:off x="500063" y="4143375"/>
            <a:ext cx="1928812"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dirty="0">
                <a:solidFill>
                  <a:srgbClr val="FFFFFF"/>
                </a:solidFill>
              </a:rPr>
              <a:t>Pleural membrane</a:t>
            </a:r>
          </a:p>
        </p:txBody>
      </p:sp>
      <p:sp>
        <p:nvSpPr>
          <p:cNvPr id="8" name="Rectangle 7"/>
          <p:cNvSpPr/>
          <p:nvPr/>
        </p:nvSpPr>
        <p:spPr>
          <a:xfrm>
            <a:off x="6286500" y="5286375"/>
            <a:ext cx="19288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dirty="0">
                <a:solidFill>
                  <a:srgbClr val="FFFFFF"/>
                </a:solidFill>
              </a:rPr>
              <a:t>Diaphragm</a:t>
            </a:r>
          </a:p>
        </p:txBody>
      </p:sp>
      <p:sp>
        <p:nvSpPr>
          <p:cNvPr id="9" name="Rectangle 8"/>
          <p:cNvSpPr/>
          <p:nvPr/>
        </p:nvSpPr>
        <p:spPr>
          <a:xfrm>
            <a:off x="6357938" y="4000500"/>
            <a:ext cx="192881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dirty="0">
                <a:solidFill>
                  <a:srgbClr val="FFFFFF"/>
                </a:solidFill>
              </a:rPr>
              <a:t>Rib</a:t>
            </a:r>
          </a:p>
        </p:txBody>
      </p:sp>
      <p:sp>
        <p:nvSpPr>
          <p:cNvPr id="10" name="Rectangle 9"/>
          <p:cNvSpPr/>
          <p:nvPr/>
        </p:nvSpPr>
        <p:spPr>
          <a:xfrm>
            <a:off x="6357938" y="2643188"/>
            <a:ext cx="1928812" cy="1214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dirty="0" err="1">
                <a:solidFill>
                  <a:srgbClr val="FFFFFF"/>
                </a:solidFill>
              </a:rPr>
              <a:t>Intercostal</a:t>
            </a:r>
            <a:r>
              <a:rPr lang="en-GB" sz="2400" dirty="0">
                <a:solidFill>
                  <a:srgbClr val="FFFFFF"/>
                </a:solidFill>
              </a:rPr>
              <a:t> muscle</a:t>
            </a:r>
          </a:p>
        </p:txBody>
      </p:sp>
      <p:sp>
        <p:nvSpPr>
          <p:cNvPr id="11" name="Rectangle 10"/>
          <p:cNvSpPr/>
          <p:nvPr/>
        </p:nvSpPr>
        <p:spPr>
          <a:xfrm>
            <a:off x="571500" y="2786063"/>
            <a:ext cx="19288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GB" sz="2400" dirty="0">
                <a:solidFill>
                  <a:srgbClr val="FFFFFF"/>
                </a:solidFill>
              </a:rPr>
              <a:t>Bronchus</a:t>
            </a:r>
          </a:p>
        </p:txBody>
      </p:sp>
      <p:cxnSp>
        <p:nvCxnSpPr>
          <p:cNvPr id="13" name="Straight Connector 12"/>
          <p:cNvCxnSpPr>
            <a:endCxn id="11" idx="3"/>
          </p:cNvCxnSpPr>
          <p:nvPr/>
        </p:nvCxnSpPr>
        <p:spPr>
          <a:xfrm rot="10800000">
            <a:off x="2500313" y="3000375"/>
            <a:ext cx="1857375" cy="35718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23565" name="TextBox 13"/>
          <p:cNvSpPr txBox="1">
            <a:spLocks noChangeArrowheads="1"/>
          </p:cNvSpPr>
          <p:nvPr/>
        </p:nvSpPr>
        <p:spPr bwMode="auto">
          <a:xfrm>
            <a:off x="500063" y="5929313"/>
            <a:ext cx="83581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2400" b="1">
                <a:solidFill>
                  <a:srgbClr val="720000"/>
                </a:solidFill>
                <a:latin typeface="Algerian" panose="04020705040A02060702" pitchFamily="82" charset="0"/>
              </a:rPr>
              <a:t>add onto your diagram briefly  the importance of each structure</a:t>
            </a:r>
          </a:p>
        </p:txBody>
      </p:sp>
      <p:sp>
        <p:nvSpPr>
          <p:cNvPr id="23566" name="TextBox 13"/>
          <p:cNvSpPr txBox="1">
            <a:spLocks noChangeArrowheads="1"/>
          </p:cNvSpPr>
          <p:nvPr/>
        </p:nvSpPr>
        <p:spPr bwMode="auto">
          <a:xfrm>
            <a:off x="3059113" y="0"/>
            <a:ext cx="295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GB" altLang="en-US" sz="1800" b="1">
                <a:latin typeface="Tahoma" panose="020B0604030504040204" pitchFamily="34" charset="0"/>
              </a:rPr>
              <a:t>LUNGS</a:t>
            </a:r>
          </a:p>
        </p:txBody>
      </p:sp>
      <p:sp>
        <p:nvSpPr>
          <p:cNvPr id="15" name="Rectangle 14"/>
          <p:cNvSpPr/>
          <p:nvPr/>
        </p:nvSpPr>
        <p:spPr>
          <a:xfrm>
            <a:off x="4572000" y="0"/>
            <a:ext cx="4572000" cy="923925"/>
          </a:xfrm>
          <a:prstGeom prst="rect">
            <a:avLst/>
          </a:prstGeom>
          <a:solidFill>
            <a:srgbClr val="FFFF00"/>
          </a:solidFill>
        </p:spPr>
        <p:txBody>
          <a:bodyPr>
            <a:spAutoFit/>
          </a:bodyPr>
          <a:lstStyle/>
          <a:p>
            <a:pPr eaLnBrk="1" fontAlgn="auto" hangingPunct="1">
              <a:spcAft>
                <a:spcPts val="0"/>
              </a:spcAft>
              <a:buFont typeface="Arial" pitchFamily="34" charset="0"/>
              <a:buChar char="•"/>
              <a:defRPr/>
            </a:pPr>
            <a:r>
              <a:rPr lang="en-GB" dirty="0">
                <a:solidFill>
                  <a:schemeClr val="bg1">
                    <a:lumMod val="50000"/>
                  </a:schemeClr>
                </a:solidFill>
                <a:latin typeface="Arial" charset="0"/>
                <a:cs typeface="Arial" charset="0"/>
              </a:rPr>
              <a:t>Label the lungs and each features importance</a:t>
            </a:r>
          </a:p>
          <a:p>
            <a:pPr eaLnBrk="1" fontAlgn="auto" hangingPunct="1">
              <a:spcAft>
                <a:spcPts val="0"/>
              </a:spcAft>
              <a:defRPr/>
            </a:pPr>
            <a:r>
              <a:rPr lang="en-GB" dirty="0">
                <a:solidFill>
                  <a:schemeClr val="bg1">
                    <a:lumMod val="50000"/>
                  </a:schemeClr>
                </a:solidFill>
                <a:latin typeface="Arial" charset="0"/>
                <a:cs typeface="Arial" charset="0"/>
              </a:rPr>
              <a:t>	(Grade D – 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linds(horizontal)">
                                      <p:cBhvr>
                                        <p:cTn id="22" dur="500"/>
                                        <p:tgtEl>
                                          <p:spTgt spid="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blinds(horizontal)">
                                      <p:cBhvr>
                                        <p:cTn id="27" dur="500"/>
                                        <p:tgtEl>
                                          <p:spTgt spid="10">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blinds(horizontal)">
                                      <p:cBhvr>
                                        <p:cTn id="32" dur="500"/>
                                        <p:tgtEl>
                                          <p:spTgt spid="9">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blinds(horizontal)">
                                      <p:cBhvr>
                                        <p:cTn id="3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549275"/>
            <a:ext cx="9175750" cy="3413125"/>
          </a:xfrm>
          <a:noFill/>
        </p:spPr>
      </p:pic>
      <p:pic>
        <p:nvPicPr>
          <p:cNvPr id="2560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41750"/>
            <a:ext cx="9144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altLang="en-US" smtClean="0"/>
              <a:t>Lung dissection</a:t>
            </a:r>
          </a:p>
        </p:txBody>
      </p:sp>
      <p:sp>
        <p:nvSpPr>
          <p:cNvPr id="3" name="Content Placeholder 2"/>
          <p:cNvSpPr>
            <a:spLocks noGrp="1"/>
          </p:cNvSpPr>
          <p:nvPr>
            <p:ph idx="1"/>
          </p:nvPr>
        </p:nvSpPr>
        <p:spPr/>
        <p:txBody>
          <a:bodyPr/>
          <a:lstStyle/>
          <a:p>
            <a:pPr>
              <a:defRPr/>
            </a:pPr>
            <a:r>
              <a:rPr lang="en-GB" dirty="0" smtClean="0"/>
              <a:t>Demonstration</a:t>
            </a:r>
          </a:p>
          <a:p>
            <a:pPr marL="0" indent="0">
              <a:buFontTx/>
              <a:buNone/>
              <a:defRPr/>
            </a:pPr>
            <a:r>
              <a:rPr lang="en-GB" dirty="0" smtClean="0">
                <a:hlinkClick r:id="rId2"/>
              </a:rPr>
              <a:t>http://www.nuffieldfoundation.org/practical-biology/dissecting-lungs</a:t>
            </a:r>
            <a:endParaRPr lang="en-GB" dirty="0" smtClean="0"/>
          </a:p>
          <a:p>
            <a:pPr>
              <a:defRPr/>
            </a:pPr>
            <a:r>
              <a:rPr lang="en-GB" dirty="0" smtClean="0"/>
              <a:t>Discuss worksheet answers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fontScale="90000"/>
          </a:bodyPr>
          <a:lstStyle/>
          <a:p>
            <a:pPr eaLnBrk="1" fontAlgn="auto" hangingPunct="1">
              <a:spcAft>
                <a:spcPts val="0"/>
              </a:spcAft>
              <a:defRPr/>
            </a:pPr>
            <a:r>
              <a:rPr lang="en-GB" dirty="0" smtClean="0"/>
              <a:t>How lungs are adapted for </a:t>
            </a:r>
            <a:r>
              <a:rPr lang="en-GB" dirty="0" smtClean="0">
                <a:solidFill>
                  <a:srgbClr val="FF0000"/>
                </a:solidFill>
              </a:rPr>
              <a:t>gaseous exchange</a:t>
            </a:r>
          </a:p>
        </p:txBody>
      </p:sp>
      <p:sp>
        <p:nvSpPr>
          <p:cNvPr id="5" name="Content Placeholder 4"/>
          <p:cNvSpPr>
            <a:spLocks noGrp="1"/>
          </p:cNvSpPr>
          <p:nvPr>
            <p:ph idx="1"/>
          </p:nvPr>
        </p:nvSpPr>
        <p:spPr>
          <a:xfrm>
            <a:off x="457200" y="1600200"/>
            <a:ext cx="8229600" cy="5257800"/>
          </a:xfrm>
        </p:spPr>
        <p:txBody>
          <a:bodyPr rtlCol="0">
            <a:normAutofit fontScale="70000" lnSpcReduction="20000"/>
          </a:bodyPr>
          <a:lstStyle/>
          <a:p>
            <a:pPr eaLnBrk="1" fontAlgn="auto" hangingPunct="1">
              <a:spcAft>
                <a:spcPts val="0"/>
              </a:spcAft>
              <a:defRPr/>
            </a:pPr>
            <a:r>
              <a:rPr lang="en-GB" b="1" u="sng" dirty="0" smtClean="0"/>
              <a:t>Task – Use page 46/47</a:t>
            </a:r>
          </a:p>
          <a:p>
            <a:pPr eaLnBrk="1" fontAlgn="auto" hangingPunct="1">
              <a:spcAft>
                <a:spcPts val="0"/>
              </a:spcAft>
              <a:defRPr/>
            </a:pPr>
            <a:r>
              <a:rPr lang="en-GB" dirty="0" smtClean="0"/>
              <a:t>4 features of a good exchange surface?</a:t>
            </a:r>
          </a:p>
          <a:p>
            <a:pPr eaLnBrk="1" fontAlgn="auto" hangingPunct="1">
              <a:spcAft>
                <a:spcPts val="0"/>
              </a:spcAft>
              <a:defRPr/>
            </a:pPr>
            <a:r>
              <a:rPr lang="en-GB" dirty="0" smtClean="0"/>
              <a:t>1)large surface area</a:t>
            </a:r>
          </a:p>
          <a:p>
            <a:pPr eaLnBrk="1" fontAlgn="auto" hangingPunct="1">
              <a:spcAft>
                <a:spcPts val="0"/>
              </a:spcAft>
              <a:defRPr/>
            </a:pPr>
            <a:r>
              <a:rPr lang="en-GB" dirty="0" smtClean="0"/>
              <a:t>2)thin barrier</a:t>
            </a:r>
          </a:p>
          <a:p>
            <a:pPr eaLnBrk="1" fontAlgn="auto" hangingPunct="1">
              <a:spcAft>
                <a:spcPts val="0"/>
              </a:spcAft>
              <a:defRPr/>
            </a:pPr>
            <a:r>
              <a:rPr lang="en-GB" dirty="0" smtClean="0"/>
              <a:t>3)fresh supply of molecules on one side to keep concentration high</a:t>
            </a:r>
          </a:p>
          <a:p>
            <a:pPr eaLnBrk="1" fontAlgn="auto" hangingPunct="1">
              <a:spcAft>
                <a:spcPts val="0"/>
              </a:spcAft>
              <a:defRPr/>
            </a:pPr>
            <a:r>
              <a:rPr lang="en-GB" dirty="0" smtClean="0"/>
              <a:t>4)Removal of required molecules on the other side to keep concentration low</a:t>
            </a:r>
          </a:p>
          <a:p>
            <a:pPr eaLnBrk="1" fontAlgn="auto" hangingPunct="1">
              <a:spcAft>
                <a:spcPts val="0"/>
              </a:spcAft>
              <a:defRPr/>
            </a:pPr>
            <a:endParaRPr lang="en-GB" dirty="0" smtClean="0"/>
          </a:p>
          <a:p>
            <a:pPr eaLnBrk="1" fontAlgn="auto" hangingPunct="1">
              <a:spcAft>
                <a:spcPts val="0"/>
              </a:spcAft>
              <a:defRPr/>
            </a:pPr>
            <a:r>
              <a:rPr lang="en-GB" dirty="0" smtClean="0"/>
              <a:t>In pairs,</a:t>
            </a:r>
          </a:p>
          <a:p>
            <a:pPr eaLnBrk="1" fontAlgn="auto" hangingPunct="1">
              <a:spcAft>
                <a:spcPts val="0"/>
              </a:spcAft>
              <a:defRPr/>
            </a:pPr>
            <a:r>
              <a:rPr lang="en-GB" dirty="0" smtClean="0"/>
              <a:t> Person 1 explain how number 1) and 2) would apply to the lungs </a:t>
            </a:r>
          </a:p>
          <a:p>
            <a:pPr eaLnBrk="1" fontAlgn="auto" hangingPunct="1">
              <a:spcAft>
                <a:spcPts val="0"/>
              </a:spcAft>
              <a:defRPr/>
            </a:pPr>
            <a:r>
              <a:rPr lang="en-GB" dirty="0" smtClean="0"/>
              <a:t> Person 2 Explain how number 3) and 4) would apply to the lungs.</a:t>
            </a:r>
          </a:p>
          <a:p>
            <a:pPr eaLnBrk="1" fontAlgn="auto" hangingPunct="1">
              <a:spcAft>
                <a:spcPts val="0"/>
              </a:spcAft>
              <a:defRPr/>
            </a:pPr>
            <a:r>
              <a:rPr lang="en-GB" dirty="0" smtClean="0"/>
              <a:t>Teach each other what you have found</a:t>
            </a:r>
          </a:p>
        </p:txBody>
      </p:sp>
      <p:sp>
        <p:nvSpPr>
          <p:cNvPr id="28676" name="Rectangle 5"/>
          <p:cNvSpPr>
            <a:spLocks noChangeArrowheads="1"/>
          </p:cNvSpPr>
          <p:nvPr/>
        </p:nvSpPr>
        <p:spPr bwMode="auto">
          <a:xfrm>
            <a:off x="6516688" y="908050"/>
            <a:ext cx="2627312" cy="9239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800">
                <a:latin typeface="Arial" panose="020B0604020202020204" pitchFamily="34" charset="0"/>
              </a:rPr>
              <a:t>Describe the features of an efficient exchange surface	(Grade B – 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9" end="9"/>
                                            </p:txEl>
                                          </p:spTgt>
                                        </p:tgtEl>
                                        <p:attrNameLst>
                                          <p:attrName>style.visibility</p:attrName>
                                        </p:attrNameLst>
                                      </p:cBhvr>
                                      <p:to>
                                        <p:strVal val="visible"/>
                                      </p:to>
                                    </p:set>
                                    <p:anim calcmode="lin" valueType="num">
                                      <p:cBhvr additive="base">
                                        <p:cTn id="4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10" end="10"/>
                                            </p:txEl>
                                          </p:spTgt>
                                        </p:tgtEl>
                                        <p:attrNameLst>
                                          <p:attrName>style.visibility</p:attrName>
                                        </p:attrNameLst>
                                      </p:cBhvr>
                                      <p:to>
                                        <p:strVal val="visible"/>
                                      </p:to>
                                    </p:set>
                                    <p:anim calcmode="lin" valueType="num">
                                      <p:cBhvr additive="base">
                                        <p:cTn id="5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altLang="en-US" sz="4000" smtClean="0"/>
              <a:t>How they are adapted for exchange</a:t>
            </a:r>
          </a:p>
        </p:txBody>
      </p:sp>
      <p:sp>
        <p:nvSpPr>
          <p:cNvPr id="29699" name="Rectangle 3"/>
          <p:cNvSpPr>
            <a:spLocks noGrp="1" noChangeArrowheads="1"/>
          </p:cNvSpPr>
          <p:nvPr>
            <p:ph type="body" idx="1"/>
          </p:nvPr>
        </p:nvSpPr>
        <p:spPr/>
        <p:txBody>
          <a:bodyPr/>
          <a:lstStyle/>
          <a:p>
            <a:pPr eaLnBrk="1" hangingPunct="1"/>
            <a:r>
              <a:rPr lang="en-GB" altLang="en-US" sz="2800" b="1" u="sng" smtClean="0"/>
              <a:t>Large surface Area</a:t>
            </a:r>
            <a:r>
              <a:rPr lang="en-GB" altLang="en-US" sz="2800" smtClean="0"/>
              <a:t> = more space for molecules to pass through</a:t>
            </a:r>
          </a:p>
          <a:p>
            <a:pPr eaLnBrk="1" hangingPunct="1"/>
            <a:r>
              <a:rPr lang="en-GB" altLang="en-US" sz="2800" smtClean="0"/>
              <a:t>Alveoli = 100-300</a:t>
            </a:r>
            <a:r>
              <a:rPr lang="en-US" altLang="en-US" sz="2800" smtClean="0"/>
              <a:t>µm</a:t>
            </a:r>
          </a:p>
          <a:p>
            <a:pPr eaLnBrk="1" hangingPunct="1"/>
            <a:r>
              <a:rPr lang="en-US" altLang="en-US" sz="2800" smtClean="0"/>
              <a:t>Many of them</a:t>
            </a:r>
          </a:p>
          <a:p>
            <a:pPr eaLnBrk="1" hangingPunct="1"/>
            <a:r>
              <a:rPr lang="en-US" altLang="en-US" sz="2800" smtClean="0"/>
              <a:t>Total surface area = 70m</a:t>
            </a:r>
            <a:r>
              <a:rPr lang="en-US" altLang="en-US" sz="2800" baseline="30000" smtClean="0"/>
              <a:t>2</a:t>
            </a:r>
          </a:p>
          <a:p>
            <a:pPr eaLnBrk="1" hangingPunct="1"/>
            <a:r>
              <a:rPr lang="en-GB" altLang="en-US" sz="2800" b="1" u="sng" smtClean="0"/>
              <a:t>Permeable to oxygen and Carbon Dioxide</a:t>
            </a:r>
          </a:p>
          <a:p>
            <a:pPr eaLnBrk="1" hangingPunct="1"/>
            <a:r>
              <a:rPr lang="en-GB" altLang="en-US" sz="2800" smtClean="0"/>
              <a:t>Plasma membrane allows diffusion of both these molecules</a:t>
            </a:r>
          </a:p>
          <a:p>
            <a:pPr eaLnBrk="1" hangingPunct="1"/>
            <a:r>
              <a:rPr lang="en-GB" altLang="en-US" sz="2800" b="1" u="sng" smtClean="0"/>
              <a:t>Thin barrier to reduce diffusion distance</a:t>
            </a:r>
          </a:p>
          <a:p>
            <a:pPr eaLnBrk="1" hangingPunct="1"/>
            <a:endParaRPr lang="en-GB" altLang="en-US" sz="2800" smtClean="0"/>
          </a:p>
          <a:p>
            <a:pPr eaLnBrk="1" hangingPunct="1"/>
            <a:endParaRPr lang="en-US" altLang="en-US" sz="2800" baseline="30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1683</TotalTime>
  <Words>637</Words>
  <Application>Microsoft Office PowerPoint</Application>
  <PresentationFormat>On-screen Show (4:3)</PresentationFormat>
  <Paragraphs>137</Paragraphs>
  <Slides>17</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Calibri</vt:lpstr>
      <vt:lpstr>Wingdings 2</vt:lpstr>
      <vt:lpstr>Algerian</vt:lpstr>
      <vt:lpstr>Tahoma</vt:lpstr>
      <vt:lpstr>Arial Black</vt:lpstr>
      <vt:lpstr>Wingdings</vt:lpstr>
      <vt:lpstr>Office Theme</vt:lpstr>
      <vt:lpstr>Default Design</vt:lpstr>
      <vt:lpstr>Settler</vt:lpstr>
      <vt:lpstr>Module 3 Exchange and transport</vt:lpstr>
      <vt:lpstr>Starter Activity</vt:lpstr>
      <vt:lpstr>PowerPoint Presentation</vt:lpstr>
      <vt:lpstr>PowerPoint Presentation</vt:lpstr>
      <vt:lpstr>PowerPoint Presentation</vt:lpstr>
      <vt:lpstr>Lung dissection</vt:lpstr>
      <vt:lpstr>How lungs are adapted for gaseous exchange</vt:lpstr>
      <vt:lpstr>How they are adapted for exchange</vt:lpstr>
      <vt:lpstr>How they are adapted for exchange</vt:lpstr>
      <vt:lpstr>A mobile ribcage?</vt:lpstr>
      <vt:lpstr>Mechanism of breathing</vt:lpstr>
      <vt:lpstr>Make a table like this:</vt:lpstr>
      <vt:lpstr>Breathing in and out</vt:lpstr>
      <vt:lpstr>Breathing in and out</vt:lpstr>
      <vt:lpstr> Task</vt:lpstr>
      <vt:lpstr>Plenary Activity</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Exchange and transport</dc:title>
  <dc:creator>saraht</dc:creator>
  <cp:lastModifiedBy>Seran Bradley</cp:lastModifiedBy>
  <cp:revision>28</cp:revision>
  <dcterms:created xsi:type="dcterms:W3CDTF">2013-08-21T09:47:52Z</dcterms:created>
  <dcterms:modified xsi:type="dcterms:W3CDTF">2017-02-01T12:43:23Z</dcterms:modified>
</cp:coreProperties>
</file>