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activeX/activeX4.xml" ContentType="application/vnd.ms-office.activeX+xml"/>
  <Override PartName="/ppt/notesSlides/notesSlide7.xml" ContentType="application/vnd.openxmlformats-officedocument.presentationml.notesSlide+xml"/>
  <Override PartName="/ppt/activeX/activeX5.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6.xml" ContentType="application/vnd.ms-office.activeX+xml"/>
  <Override PartName="/ppt/notesSlides/notesSlide12.xml" ContentType="application/vnd.openxmlformats-officedocument.presentationml.notesSlide+xml"/>
  <Override PartName="/ppt/activeX/activeX7.xml" ContentType="application/vnd.ms-office.activeX+xml"/>
  <Override PartName="/ppt/notesSlides/notesSlide13.xml" ContentType="application/vnd.openxmlformats-officedocument.presentationml.notesSlide+xml"/>
  <Override PartName="/ppt/activeX/activeX8.xml" ContentType="application/vnd.ms-office.activeX+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303" r:id="rId3"/>
    <p:sldId id="256" r:id="rId4"/>
    <p:sldId id="257" r:id="rId5"/>
    <p:sldId id="304" r:id="rId6"/>
    <p:sldId id="270" r:id="rId7"/>
    <p:sldId id="271" r:id="rId8"/>
    <p:sldId id="258" r:id="rId9"/>
    <p:sldId id="259" r:id="rId10"/>
    <p:sldId id="260" r:id="rId11"/>
    <p:sldId id="262" r:id="rId12"/>
    <p:sldId id="263" r:id="rId13"/>
    <p:sldId id="305" r:id="rId14"/>
    <p:sldId id="286" r:id="rId15"/>
    <p:sldId id="299" r:id="rId16"/>
    <p:sldId id="300" r:id="rId17"/>
    <p:sldId id="302" r:id="rId18"/>
    <p:sldId id="301" r:id="rId19"/>
    <p:sldId id="265" r:id="rId20"/>
    <p:sldId id="266" r:id="rId21"/>
    <p:sldId id="288" r:id="rId22"/>
    <p:sldId id="267" r:id="rId23"/>
    <p:sldId id="268" r:id="rId24"/>
    <p:sldId id="269" r:id="rId25"/>
    <p:sldId id="294" r:id="rId26"/>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activeX1.xml><?xml version="1.0" encoding="UTF-8" standalone="no"?>

</file>

<file path=ppt/activeX/activeX2.xml><?xml version="1.0" encoding="UTF-8" standalone="no"?>

</file>

<file path=ppt/activeX/activeX3.xml><?xml version="1.0" encoding="UTF-8" standalone="no"?>

</file>

<file path=ppt/activeX/activeX4.xml><?xml version="1.0" encoding="UTF-8" standalone="no"?>

</file>

<file path=ppt/activeX/activeX5.xml><?xml version="1.0" encoding="UTF-8" standalone="no"?>

</file>

<file path=ppt/activeX/activeX6.xml><?xml version="1.0" encoding="UTF-8" standalone="no"?>

</file>

<file path=ppt/activeX/activeX7.xml><?xml version="1.0" encoding="UTF-8" standalone="no"?>

</file>

<file path=ppt/activeX/activeX8.xml><?xml version="1.0" encoding="UTF-8" standalone="no"?>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en-GB"/>
          </a:p>
        </p:txBody>
      </p:sp>
      <p:sp>
        <p:nvSpPr>
          <p:cNvPr id="3" name="Date Placeholder 2"/>
          <p:cNvSpPr>
            <a:spLocks noGrp="1"/>
          </p:cNvSpPr>
          <p:nvPr>
            <p:ph type="dt" sz="quarter" idx="1"/>
          </p:nvPr>
        </p:nvSpPr>
        <p:spPr>
          <a:xfrm>
            <a:off x="3895404" y="0"/>
            <a:ext cx="2980055" cy="482838"/>
          </a:xfrm>
          <a:prstGeom prst="rect">
            <a:avLst/>
          </a:prstGeom>
        </p:spPr>
        <p:txBody>
          <a:bodyPr vert="horz" lIns="94476" tIns="47238" rIns="94476" bIns="47238" rtlCol="0"/>
          <a:lstStyle>
            <a:lvl1pPr algn="r">
              <a:defRPr sz="1200"/>
            </a:lvl1pPr>
          </a:lstStyle>
          <a:p>
            <a:fld id="{09387182-BC31-449B-A0F1-6B4462825837}" type="datetimeFigureOut">
              <a:rPr lang="en-GB" smtClean="0"/>
              <a:pPr/>
              <a:t>30/09/2015</a:t>
            </a:fld>
            <a:endParaRPr lang="en-GB"/>
          </a:p>
        </p:txBody>
      </p:sp>
      <p:sp>
        <p:nvSpPr>
          <p:cNvPr id="4" name="Footer Placeholder 3"/>
          <p:cNvSpPr>
            <a:spLocks noGrp="1"/>
          </p:cNvSpPr>
          <p:nvPr>
            <p:ph type="ftr" sz="quarter" idx="2"/>
          </p:nvPr>
        </p:nvSpPr>
        <p:spPr>
          <a:xfrm>
            <a:off x="0" y="9172249"/>
            <a:ext cx="2980055" cy="482838"/>
          </a:xfrm>
          <a:prstGeom prst="rect">
            <a:avLst/>
          </a:prstGeom>
        </p:spPr>
        <p:txBody>
          <a:bodyPr vert="horz" lIns="94476" tIns="47238" rIns="94476" bIns="47238" rtlCol="0" anchor="b"/>
          <a:lstStyle>
            <a:lvl1pPr algn="l">
              <a:defRPr sz="1200"/>
            </a:lvl1pPr>
          </a:lstStyle>
          <a:p>
            <a:endParaRPr lang="en-GB"/>
          </a:p>
        </p:txBody>
      </p:sp>
      <p:sp>
        <p:nvSpPr>
          <p:cNvPr id="5" name="Slide Number Placeholder 4"/>
          <p:cNvSpPr>
            <a:spLocks noGrp="1"/>
          </p:cNvSpPr>
          <p:nvPr>
            <p:ph type="sldNum" sz="quarter" idx="3"/>
          </p:nvPr>
        </p:nvSpPr>
        <p:spPr>
          <a:xfrm>
            <a:off x="3895404" y="9172249"/>
            <a:ext cx="2980055" cy="482838"/>
          </a:xfrm>
          <a:prstGeom prst="rect">
            <a:avLst/>
          </a:prstGeom>
        </p:spPr>
        <p:txBody>
          <a:bodyPr vert="horz" lIns="94476" tIns="47238" rIns="94476" bIns="47238" rtlCol="0" anchor="b"/>
          <a:lstStyle>
            <a:lvl1pPr algn="r">
              <a:defRPr sz="1200"/>
            </a:lvl1pPr>
          </a:lstStyle>
          <a:p>
            <a:fld id="{FED35055-DB23-4F3C-ACEE-6BBEE4454CED}" type="slidenum">
              <a:rPr lang="en-GB" smtClean="0"/>
              <a:pPr/>
              <a:t>‹#›</a:t>
            </a:fld>
            <a:endParaRPr lang="en-GB"/>
          </a:p>
        </p:txBody>
      </p:sp>
    </p:spTree>
    <p:extLst>
      <p:ext uri="{BB962C8B-B14F-4D97-AF65-F5344CB8AC3E}">
        <p14:creationId xmlns:p14="http://schemas.microsoft.com/office/powerpoint/2010/main" val="3709358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en-GB"/>
          </a:p>
        </p:txBody>
      </p:sp>
      <p:sp>
        <p:nvSpPr>
          <p:cNvPr id="3" name="Date Placeholder 2"/>
          <p:cNvSpPr>
            <a:spLocks noGrp="1"/>
          </p:cNvSpPr>
          <p:nvPr>
            <p:ph type="dt" idx="1"/>
          </p:nvPr>
        </p:nvSpPr>
        <p:spPr>
          <a:xfrm>
            <a:off x="3895404" y="0"/>
            <a:ext cx="2980055" cy="482838"/>
          </a:xfrm>
          <a:prstGeom prst="rect">
            <a:avLst/>
          </a:prstGeom>
        </p:spPr>
        <p:txBody>
          <a:bodyPr vert="horz" lIns="94476" tIns="47238" rIns="94476" bIns="47238" rtlCol="0"/>
          <a:lstStyle>
            <a:lvl1pPr algn="r">
              <a:defRPr sz="1200"/>
            </a:lvl1pPr>
          </a:lstStyle>
          <a:p>
            <a:fld id="{CE2A61EA-94C4-4176-9555-6524504A0E9E}" type="datetimeFigureOut">
              <a:rPr lang="en-GB" smtClean="0"/>
              <a:pPr/>
              <a:t>30/09/2015</a:t>
            </a:fld>
            <a:endParaRPr lang="en-GB"/>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endParaRPr lang="en-GB"/>
          </a:p>
        </p:txBody>
      </p:sp>
      <p:sp>
        <p:nvSpPr>
          <p:cNvPr id="5" name="Notes Placeholder 4"/>
          <p:cNvSpPr>
            <a:spLocks noGrp="1"/>
          </p:cNvSpPr>
          <p:nvPr>
            <p:ph type="body" sz="quarter" idx="3"/>
          </p:nvPr>
        </p:nvSpPr>
        <p:spPr>
          <a:xfrm>
            <a:off x="687705" y="4586963"/>
            <a:ext cx="5501640" cy="4345543"/>
          </a:xfrm>
          <a:prstGeom prst="rect">
            <a:avLst/>
          </a:prstGeom>
        </p:spPr>
        <p:txBody>
          <a:bodyPr vert="horz" lIns="94476" tIns="47238" rIns="94476" bIns="472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72249"/>
            <a:ext cx="2980055" cy="482838"/>
          </a:xfrm>
          <a:prstGeom prst="rect">
            <a:avLst/>
          </a:prstGeom>
        </p:spPr>
        <p:txBody>
          <a:bodyPr vert="horz" lIns="94476" tIns="47238" rIns="94476" bIns="47238" rtlCol="0" anchor="b"/>
          <a:lstStyle>
            <a:lvl1pPr algn="l">
              <a:defRPr sz="1200"/>
            </a:lvl1pPr>
          </a:lstStyle>
          <a:p>
            <a:endParaRPr lang="en-GB"/>
          </a:p>
        </p:txBody>
      </p:sp>
      <p:sp>
        <p:nvSpPr>
          <p:cNvPr id="7" name="Slide Number Placeholder 6"/>
          <p:cNvSpPr>
            <a:spLocks noGrp="1"/>
          </p:cNvSpPr>
          <p:nvPr>
            <p:ph type="sldNum" sz="quarter" idx="5"/>
          </p:nvPr>
        </p:nvSpPr>
        <p:spPr>
          <a:xfrm>
            <a:off x="3895404" y="9172249"/>
            <a:ext cx="2980055" cy="482838"/>
          </a:xfrm>
          <a:prstGeom prst="rect">
            <a:avLst/>
          </a:prstGeom>
        </p:spPr>
        <p:txBody>
          <a:bodyPr vert="horz" lIns="94476" tIns="47238" rIns="94476" bIns="47238" rtlCol="0" anchor="b"/>
          <a:lstStyle>
            <a:lvl1pPr algn="r">
              <a:defRPr sz="1200"/>
            </a:lvl1pPr>
          </a:lstStyle>
          <a:p>
            <a:fld id="{F2EA6E4F-1690-457A-A187-E15173C39444}" type="slidenum">
              <a:rPr lang="en-GB" smtClean="0"/>
              <a:pPr/>
              <a:t>‹#›</a:t>
            </a:fld>
            <a:endParaRPr lang="en-GB"/>
          </a:p>
        </p:txBody>
      </p:sp>
    </p:spTree>
    <p:extLst>
      <p:ext uri="{BB962C8B-B14F-4D97-AF65-F5344CB8AC3E}">
        <p14:creationId xmlns:p14="http://schemas.microsoft.com/office/powerpoint/2010/main" val="4163774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D77B05E-43C6-400F-BBEF-DC3989EF02B1}" type="slidenum">
              <a:rPr lang="en-GB">
                <a:solidFill>
                  <a:prstClr val="black"/>
                </a:solidFill>
              </a:rPr>
              <a:pPr/>
              <a:t>1</a:t>
            </a:fld>
            <a:endParaRPr lang="en-GB">
              <a:solidFill>
                <a:prstClr val="black"/>
              </a:solidFill>
            </a:endParaRPr>
          </a:p>
        </p:txBody>
      </p:sp>
      <p:sp>
        <p:nvSpPr>
          <p:cNvPr id="6" name="Rectangle 10"/>
          <p:cNvSpPr>
            <a:spLocks noGrp="1" noChangeArrowheads="1"/>
          </p:cNvSpPr>
          <p:nvPr>
            <p:ph type="hdr" sz="quarter"/>
          </p:nvPr>
        </p:nvSpPr>
        <p:spPr>
          <a:ln/>
        </p:spPr>
        <p:txBody>
          <a:bodyPr/>
          <a:lstStyle/>
          <a:p>
            <a:r>
              <a:rPr lang="en-GB">
                <a:solidFill>
                  <a:prstClr val="black"/>
                </a:solidFill>
              </a:rPr>
              <a:t>Boardworks AS Biology </a:t>
            </a:r>
          </a:p>
          <a:p>
            <a:r>
              <a:rPr lang="en-GB">
                <a:solidFill>
                  <a:prstClr val="black"/>
                </a:solidFill>
              </a:rPr>
              <a:t>Cell Division</a:t>
            </a:r>
          </a:p>
        </p:txBody>
      </p:sp>
      <p:sp>
        <p:nvSpPr>
          <p:cNvPr id="2126850" name="Rectangle 2"/>
          <p:cNvSpPr>
            <a:spLocks noGrp="1" noRot="1" noChangeAspect="1" noChangeArrowheads="1" noTextEdit="1"/>
          </p:cNvSpPr>
          <p:nvPr>
            <p:ph type="sldImg"/>
          </p:nvPr>
        </p:nvSpPr>
        <p:spPr>
          <a:ln/>
        </p:spPr>
      </p:sp>
      <p:sp>
        <p:nvSpPr>
          <p:cNvPr id="2126851" name="Rectangle 3"/>
          <p:cNvSpPr>
            <a:spLocks noGrp="1" noChangeArrowheads="1"/>
          </p:cNvSpPr>
          <p:nvPr>
            <p:ph type="body" idx="1"/>
          </p:nvPr>
        </p:nvSpPr>
        <p:spPr/>
        <p:txBody>
          <a:bodyPr/>
          <a:lstStyle/>
          <a:p>
            <a:r>
              <a:rPr lang="en-GB" b="1"/>
              <a:t>Photo credit: </a:t>
            </a:r>
            <a:r>
              <a:rPr lang="en-GB"/>
              <a:t>Herve Conge, ISM / Science Photo Library</a:t>
            </a:r>
          </a:p>
          <a:p>
            <a:r>
              <a:rPr lang="en-GB"/>
              <a:t>Light micrograph of hyacinth root cells undergoing mitosis (nuclear division). Mitosis is the formation of two daughter nuclei from one parent nucleus. One cell at centre left is in metaphase. The chromosomes, which contain 2 identical chromatids and are made of deoxyribonucleic acid (DNA, red), are lining up along the centre of the cell. the chromatids are then separated during anaphase (upper centre). At left a cell is in telophase, the last stage of mitosis before cytokinesis (cellular division). The chromosomes have been separated and moved to opposite poles of the cell. The chromatids are divided equally between the daughter cells. Magnification: x280 at 10 centimetres wide.</a:t>
            </a:r>
          </a:p>
        </p:txBody>
      </p:sp>
    </p:spTree>
    <p:extLst>
      <p:ext uri="{BB962C8B-B14F-4D97-AF65-F5344CB8AC3E}">
        <p14:creationId xmlns:p14="http://schemas.microsoft.com/office/powerpoint/2010/main" val="1196847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BAE0088-5F72-4483-A0F8-EE588F70F005}" type="slidenum">
              <a:rPr lang="en-GB"/>
              <a:pPr/>
              <a:t>18</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Division</a:t>
            </a:r>
          </a:p>
        </p:txBody>
      </p:sp>
      <p:sp>
        <p:nvSpPr>
          <p:cNvPr id="2122754" name="Rectangle 2"/>
          <p:cNvSpPr>
            <a:spLocks noGrp="1" noRot="1" noChangeAspect="1" noChangeArrowheads="1" noTextEdit="1"/>
          </p:cNvSpPr>
          <p:nvPr>
            <p:ph type="sldImg"/>
          </p:nvPr>
        </p:nvSpPr>
        <p:spPr>
          <a:ln/>
        </p:spPr>
      </p:sp>
      <p:sp>
        <p:nvSpPr>
          <p:cNvPr id="21227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359537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DC9B5EF-F37C-4392-91DA-3A092E9E071C}" type="slidenum">
              <a:rPr lang="en-GB"/>
              <a:pPr/>
              <a:t>19</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Division</a:t>
            </a:r>
          </a:p>
        </p:txBody>
      </p:sp>
      <p:sp>
        <p:nvSpPr>
          <p:cNvPr id="2121730" name="Rectangle 2"/>
          <p:cNvSpPr>
            <a:spLocks noGrp="1" noRot="1" noChangeAspect="1" noChangeArrowheads="1" noTextEdit="1"/>
          </p:cNvSpPr>
          <p:nvPr>
            <p:ph type="sldImg"/>
          </p:nvPr>
        </p:nvSpPr>
        <p:spPr>
          <a:ln/>
        </p:spPr>
      </p:sp>
      <p:sp>
        <p:nvSpPr>
          <p:cNvPr id="2121731" name="Rectangle 3"/>
          <p:cNvSpPr>
            <a:spLocks noGrp="1" noChangeArrowheads="1"/>
          </p:cNvSpPr>
          <p:nvPr>
            <p:ph type="body" idx="1"/>
          </p:nvPr>
        </p:nvSpPr>
        <p:spPr/>
        <p:txBody>
          <a:bodyPr/>
          <a:lstStyle/>
          <a:p>
            <a:r>
              <a:rPr lang="en-GB" b="1"/>
              <a:t>Photo credit: </a:t>
            </a:r>
            <a:r>
              <a:rPr lang="en-GB"/>
              <a:t>Jupiterimages Corporation</a:t>
            </a:r>
          </a:p>
        </p:txBody>
      </p:sp>
    </p:spTree>
    <p:extLst>
      <p:ext uri="{BB962C8B-B14F-4D97-AF65-F5344CB8AC3E}">
        <p14:creationId xmlns:p14="http://schemas.microsoft.com/office/powerpoint/2010/main" val="33723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EBC91BA-81A3-42CE-B963-BBF7832FFB74}" type="slidenum">
              <a:rPr lang="en-GB"/>
              <a:pPr/>
              <a:t>21</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Division</a:t>
            </a:r>
          </a:p>
        </p:txBody>
      </p:sp>
      <p:sp>
        <p:nvSpPr>
          <p:cNvPr id="2161666" name="Rectangle 2"/>
          <p:cNvSpPr>
            <a:spLocks noGrp="1" noRot="1" noChangeAspect="1" noChangeArrowheads="1" noTextEdit="1"/>
          </p:cNvSpPr>
          <p:nvPr>
            <p:ph type="sldImg"/>
          </p:nvPr>
        </p:nvSpPr>
        <p:spPr>
          <a:ln/>
        </p:spPr>
      </p:sp>
      <p:sp>
        <p:nvSpPr>
          <p:cNvPr id="216166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185651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323EF92-59C7-4D0C-A786-F26D708B098F}" type="slidenum">
              <a:rPr lang="en-GB"/>
              <a:pPr/>
              <a:t>22</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Division</a:t>
            </a:r>
          </a:p>
        </p:txBody>
      </p:sp>
      <p:sp>
        <p:nvSpPr>
          <p:cNvPr id="2166786" name="Rectangle 2"/>
          <p:cNvSpPr>
            <a:spLocks noGrp="1" noRot="1" noChangeAspect="1" noChangeArrowheads="1" noTextEdit="1"/>
          </p:cNvSpPr>
          <p:nvPr>
            <p:ph type="sldImg"/>
          </p:nvPr>
        </p:nvSpPr>
        <p:spPr>
          <a:ln/>
        </p:spPr>
      </p:sp>
      <p:sp>
        <p:nvSpPr>
          <p:cNvPr id="216678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149447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74E8E8-2CF4-4261-8830-D41E9EAD355E}" type="slidenum">
              <a:rPr lang="en-GB"/>
              <a:pPr/>
              <a:t>23</a:t>
            </a:fld>
            <a:endParaRPr lang="en-GB"/>
          </a:p>
        </p:txBody>
      </p:sp>
      <p:sp>
        <p:nvSpPr>
          <p:cNvPr id="8" name="Rectangle 10"/>
          <p:cNvSpPr>
            <a:spLocks noGrp="1" noChangeArrowheads="1"/>
          </p:cNvSpPr>
          <p:nvPr>
            <p:ph type="hdr" sz="quarter"/>
          </p:nvPr>
        </p:nvSpPr>
        <p:spPr>
          <a:ln/>
        </p:spPr>
        <p:txBody>
          <a:bodyPr/>
          <a:lstStyle/>
          <a:p>
            <a:r>
              <a:rPr lang="en-GB"/>
              <a:t>Boardworks AS Biology </a:t>
            </a:r>
          </a:p>
          <a:p>
            <a:r>
              <a:rPr lang="en-GB"/>
              <a:t>Cell Division</a:t>
            </a:r>
          </a:p>
        </p:txBody>
      </p:sp>
      <p:sp>
        <p:nvSpPr>
          <p:cNvPr id="2168834" name="Rectangle 7"/>
          <p:cNvSpPr txBox="1">
            <a:spLocks noGrp="1" noChangeArrowheads="1"/>
          </p:cNvSpPr>
          <p:nvPr/>
        </p:nvSpPr>
        <p:spPr bwMode="auto">
          <a:xfrm>
            <a:off x="3895404" y="9172249"/>
            <a:ext cx="2980055" cy="482838"/>
          </a:xfrm>
          <a:prstGeom prst="rect">
            <a:avLst/>
          </a:prstGeom>
          <a:noFill/>
          <a:ln w="9525">
            <a:noFill/>
            <a:miter lim="800000"/>
            <a:headEnd/>
            <a:tailEnd/>
          </a:ln>
        </p:spPr>
        <p:txBody>
          <a:bodyPr lIns="94476" tIns="47238" rIns="94476" bIns="47238" anchor="b"/>
          <a:lstStyle/>
          <a:p>
            <a:pPr algn="r">
              <a:buClrTx/>
              <a:buSzTx/>
              <a:buFontTx/>
              <a:buNone/>
            </a:pPr>
            <a:fld id="{5B986480-0F40-4271-B65C-D08D35E7E333}" type="slidenum">
              <a:rPr lang="en-GB" sz="1200">
                <a:ea typeface="ＭＳ Ｐゴシック" pitchFamily="-111" charset="-128"/>
              </a:rPr>
              <a:pPr algn="r">
                <a:buClrTx/>
                <a:buSzTx/>
                <a:buFontTx/>
                <a:buNone/>
              </a:pPr>
              <a:t>23</a:t>
            </a:fld>
            <a:endParaRPr lang="en-GB" sz="1200" dirty="0">
              <a:ea typeface="ＭＳ Ｐゴシック" pitchFamily="-111" charset="-128"/>
            </a:endParaRPr>
          </a:p>
        </p:txBody>
      </p:sp>
      <p:sp>
        <p:nvSpPr>
          <p:cNvPr id="2168835" name="Rectangle 10"/>
          <p:cNvSpPr txBox="1">
            <a:spLocks noGrp="1" noChangeArrowheads="1"/>
          </p:cNvSpPr>
          <p:nvPr/>
        </p:nvSpPr>
        <p:spPr bwMode="auto">
          <a:xfrm>
            <a:off x="1579174" y="93885"/>
            <a:ext cx="3846054" cy="482838"/>
          </a:xfrm>
          <a:prstGeom prst="rect">
            <a:avLst/>
          </a:prstGeom>
          <a:noFill/>
          <a:ln w="9525">
            <a:noFill/>
            <a:miter lim="800000"/>
            <a:headEnd/>
            <a:tailEnd/>
          </a:ln>
        </p:spPr>
        <p:txBody>
          <a:bodyPr lIns="94476" tIns="47238" rIns="94476" bIns="47238"/>
          <a:lstStyle/>
          <a:p>
            <a:pPr algn="ctr" eaLnBrk="0" hangingPunct="0">
              <a:buClrTx/>
              <a:buSzTx/>
              <a:buFontTx/>
              <a:buNone/>
            </a:pPr>
            <a:r>
              <a:rPr lang="en-GB" sz="1200" dirty="0" err="1">
                <a:ea typeface="ＭＳ Ｐゴシック" pitchFamily="-111" charset="-128"/>
              </a:rPr>
              <a:t>Boardworks</a:t>
            </a:r>
            <a:r>
              <a:rPr lang="en-GB" sz="1200" dirty="0">
                <a:ea typeface="ＭＳ Ｐゴシック" pitchFamily="-111" charset="-128"/>
              </a:rPr>
              <a:t> AS Biology </a:t>
            </a:r>
          </a:p>
          <a:p>
            <a:pPr algn="ctr" eaLnBrk="0" hangingPunct="0">
              <a:buClrTx/>
              <a:buSzTx/>
              <a:buFontTx/>
              <a:buNone/>
            </a:pPr>
            <a:r>
              <a:rPr lang="en-GB" sz="1200" dirty="0">
                <a:ea typeface="ＭＳ Ｐゴシック" pitchFamily="-111" charset="-128"/>
              </a:rPr>
              <a:t>Title of presentation</a:t>
            </a:r>
          </a:p>
        </p:txBody>
      </p:sp>
      <p:sp>
        <p:nvSpPr>
          <p:cNvPr id="2168836" name="Rectangle 2"/>
          <p:cNvSpPr>
            <a:spLocks noGrp="1" noRot="1" noChangeAspect="1" noChangeArrowheads="1" noTextEdit="1"/>
          </p:cNvSpPr>
          <p:nvPr>
            <p:ph type="sldImg"/>
          </p:nvPr>
        </p:nvSpPr>
        <p:spPr>
          <a:ln/>
        </p:spPr>
      </p:sp>
      <p:sp>
        <p:nvSpPr>
          <p:cNvPr id="2168837" name="Rectangle 3"/>
          <p:cNvSpPr>
            <a:spLocks noGrp="1" noChangeArrowheads="1"/>
          </p:cNvSpPr>
          <p:nvPr>
            <p:ph type="body" idx="1"/>
          </p:nvPr>
        </p:nvSpPr>
        <p:spPr>
          <a:xfrm>
            <a:off x="916940" y="4586963"/>
            <a:ext cx="5043170" cy="4345543"/>
          </a:xfrm>
          <a:noFill/>
        </p:spPr>
        <p:txBody>
          <a:bodyPr/>
          <a:lstStyle/>
          <a:p>
            <a:r>
              <a:rPr lang="en-GB" b="1"/>
              <a:t>Teacher notes</a:t>
            </a:r>
          </a:p>
          <a:p>
            <a:r>
              <a:rPr lang="en-GB"/>
              <a:t>See the ‘</a:t>
            </a:r>
            <a:r>
              <a:rPr lang="en-GB" b="1"/>
              <a:t>Nucleic Acids and the Genetic Code</a:t>
            </a:r>
            <a:r>
              <a:rPr lang="en-GB"/>
              <a:t>’ presentation for more information about DNA replication.</a:t>
            </a:r>
          </a:p>
        </p:txBody>
      </p:sp>
    </p:spTree>
    <p:extLst>
      <p:ext uri="{BB962C8B-B14F-4D97-AF65-F5344CB8AC3E}">
        <p14:creationId xmlns:p14="http://schemas.microsoft.com/office/powerpoint/2010/main" val="81759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7EFB1E4-222D-481D-AFE0-0DED3C9ACECA}" type="slidenum">
              <a:rPr lang="en-GB"/>
              <a:pPr/>
              <a:t>5</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Division</a:t>
            </a:r>
          </a:p>
        </p:txBody>
      </p:sp>
      <p:sp>
        <p:nvSpPr>
          <p:cNvPr id="2150402" name="Rectangle 2"/>
          <p:cNvSpPr>
            <a:spLocks noGrp="1" noRot="1" noChangeAspect="1" noChangeArrowheads="1" noTextEdit="1"/>
          </p:cNvSpPr>
          <p:nvPr>
            <p:ph type="sldImg"/>
          </p:nvPr>
        </p:nvSpPr>
        <p:spPr>
          <a:ln/>
        </p:spPr>
      </p:sp>
      <p:sp>
        <p:nvSpPr>
          <p:cNvPr id="2150403" name="Rectangle 3"/>
          <p:cNvSpPr>
            <a:spLocks noGrp="1" noChangeArrowheads="1"/>
          </p:cNvSpPr>
          <p:nvPr>
            <p:ph type="body" idx="1"/>
          </p:nvPr>
        </p:nvSpPr>
        <p:spPr/>
        <p:txBody>
          <a:bodyPr/>
          <a:lstStyle/>
          <a:p>
            <a:r>
              <a:rPr lang="en-GB" b="1" dirty="0" smtClean="0"/>
              <a:t>Matching pair of chromosomes one inherited from each parent – homologous chromosomes</a:t>
            </a:r>
            <a:endParaRPr lang="en-GB" dirty="0"/>
          </a:p>
        </p:txBody>
      </p:sp>
    </p:spTree>
    <p:extLst>
      <p:ext uri="{BB962C8B-B14F-4D97-AF65-F5344CB8AC3E}">
        <p14:creationId xmlns:p14="http://schemas.microsoft.com/office/powerpoint/2010/main" val="3799352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E43CBCF-768F-4535-8699-58FE67F9717B}" type="slidenum">
              <a:rPr lang="en-GB"/>
              <a:pPr/>
              <a:t>6</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Division</a:t>
            </a:r>
          </a:p>
        </p:txBody>
      </p:sp>
      <p:sp>
        <p:nvSpPr>
          <p:cNvPr id="2079746" name="Rectangle 2"/>
          <p:cNvSpPr>
            <a:spLocks noGrp="1" noRot="1" noChangeAspect="1" noChangeArrowheads="1" noTextEdit="1"/>
          </p:cNvSpPr>
          <p:nvPr>
            <p:ph type="sldImg"/>
          </p:nvPr>
        </p:nvSpPr>
        <p:spPr>
          <a:ln/>
        </p:spPr>
      </p:sp>
      <p:sp>
        <p:nvSpPr>
          <p:cNvPr id="2079747" name="Rectangle 3"/>
          <p:cNvSpPr>
            <a:spLocks noGrp="1" noChangeArrowheads="1"/>
          </p:cNvSpPr>
          <p:nvPr>
            <p:ph type="body" idx="1"/>
          </p:nvPr>
        </p:nvSpPr>
        <p:spPr/>
        <p:txBody>
          <a:bodyPr/>
          <a:lstStyle/>
          <a:p>
            <a:r>
              <a:rPr lang="en-GB" b="1"/>
              <a:t>Photo credit:</a:t>
            </a:r>
            <a:r>
              <a:rPr lang="en-GB"/>
              <a:t> D Phillips / Science Photo Library</a:t>
            </a:r>
          </a:p>
          <a:p>
            <a:r>
              <a:rPr lang="en-GB"/>
              <a:t>Human sperm fertilizing an egg.</a:t>
            </a:r>
          </a:p>
        </p:txBody>
      </p:sp>
    </p:spTree>
    <p:extLst>
      <p:ext uri="{BB962C8B-B14F-4D97-AF65-F5344CB8AC3E}">
        <p14:creationId xmlns:p14="http://schemas.microsoft.com/office/powerpoint/2010/main" val="388437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60214F8-606F-4825-A53A-76B15F9372DD}" type="slidenum">
              <a:rPr lang="en-GB"/>
              <a:pPr/>
              <a:t>7</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Division</a:t>
            </a:r>
          </a:p>
        </p:txBody>
      </p:sp>
      <p:sp>
        <p:nvSpPr>
          <p:cNvPr id="2070530" name="Rectangle 2"/>
          <p:cNvSpPr>
            <a:spLocks noGrp="1" noRot="1" noChangeAspect="1" noChangeArrowheads="1" noTextEdit="1"/>
          </p:cNvSpPr>
          <p:nvPr>
            <p:ph type="sldImg"/>
          </p:nvPr>
        </p:nvSpPr>
        <p:spPr>
          <a:ln/>
        </p:spPr>
      </p:sp>
      <p:sp>
        <p:nvSpPr>
          <p:cNvPr id="2070531" name="Rectangle 3"/>
          <p:cNvSpPr>
            <a:spLocks noGrp="1" noChangeArrowheads="1"/>
          </p:cNvSpPr>
          <p:nvPr>
            <p:ph type="body" idx="1"/>
          </p:nvPr>
        </p:nvSpPr>
        <p:spPr/>
        <p:txBody>
          <a:bodyPr/>
          <a:lstStyle/>
          <a:p>
            <a:r>
              <a:rPr lang="en-GB" b="1"/>
              <a:t>Photo credit:</a:t>
            </a:r>
            <a:r>
              <a:rPr lang="en-GB"/>
              <a:t> Yorgos Nikas, Wellcome Images</a:t>
            </a:r>
          </a:p>
          <a:p>
            <a:r>
              <a:rPr lang="en-GB"/>
              <a:t>Sperm develop in the seminiferous tubules of the testis. The spermatids are embedded in the Sertoli cells with their tails projecting into the lumen of the tubule. These spermatids are in the advanced stages of maturation. One of the spermatids has two tails (top right, green).</a:t>
            </a:r>
          </a:p>
        </p:txBody>
      </p:sp>
    </p:spTree>
    <p:extLst>
      <p:ext uri="{BB962C8B-B14F-4D97-AF65-F5344CB8AC3E}">
        <p14:creationId xmlns:p14="http://schemas.microsoft.com/office/powerpoint/2010/main" val="365620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F91EAF6-2915-427B-A6F2-F783BBD7ED49}" type="slidenum">
              <a:rPr lang="en-GB"/>
              <a:pPr/>
              <a:t>8</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Division</a:t>
            </a:r>
          </a:p>
        </p:txBody>
      </p:sp>
      <p:sp>
        <p:nvSpPr>
          <p:cNvPr id="1963010" name="Rectangle 2"/>
          <p:cNvSpPr>
            <a:spLocks noGrp="1" noRot="1" noChangeAspect="1" noChangeArrowheads="1" noTextEdit="1"/>
          </p:cNvSpPr>
          <p:nvPr>
            <p:ph type="sldImg"/>
          </p:nvPr>
        </p:nvSpPr>
        <p:spPr>
          <a:ln/>
        </p:spPr>
      </p:sp>
      <p:sp>
        <p:nvSpPr>
          <p:cNvPr id="1963011"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480400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8A17896-1CDB-4AAF-8D9C-7E40FBDBD1AF}" type="slidenum">
              <a:rPr lang="en-GB"/>
              <a:pPr/>
              <a:t>9</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Division</a:t>
            </a:r>
          </a:p>
        </p:txBody>
      </p:sp>
      <p:sp>
        <p:nvSpPr>
          <p:cNvPr id="2000898" name="Rectangle 2"/>
          <p:cNvSpPr>
            <a:spLocks noGrp="1" noRot="1" noChangeAspect="1" noChangeArrowheads="1" noTextEdit="1"/>
          </p:cNvSpPr>
          <p:nvPr>
            <p:ph type="sldImg"/>
          </p:nvPr>
        </p:nvSpPr>
        <p:spPr>
          <a:ln/>
        </p:spPr>
      </p:sp>
      <p:sp>
        <p:nvSpPr>
          <p:cNvPr id="200089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65273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735CF20-B5FD-4073-B667-FDA10850455D}" type="slidenum">
              <a:rPr lang="en-GB"/>
              <a:pPr/>
              <a:t>10</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Division</a:t>
            </a:r>
          </a:p>
        </p:txBody>
      </p:sp>
      <p:sp>
        <p:nvSpPr>
          <p:cNvPr id="2046978" name="Rectangle 2"/>
          <p:cNvSpPr>
            <a:spLocks noGrp="1" noRot="1" noChangeAspect="1" noChangeArrowheads="1" noTextEdit="1"/>
          </p:cNvSpPr>
          <p:nvPr>
            <p:ph type="sldImg"/>
          </p:nvPr>
        </p:nvSpPr>
        <p:spPr>
          <a:ln/>
        </p:spPr>
      </p:sp>
      <p:sp>
        <p:nvSpPr>
          <p:cNvPr id="2046979" name="Rectangle 3"/>
          <p:cNvSpPr>
            <a:spLocks noGrp="1" noChangeArrowheads="1"/>
          </p:cNvSpPr>
          <p:nvPr>
            <p:ph type="body" idx="1"/>
          </p:nvPr>
        </p:nvSpPr>
        <p:spPr/>
        <p:txBody>
          <a:bodyPr/>
          <a:lstStyle/>
          <a:p>
            <a:r>
              <a:rPr lang="en-GB" b="1"/>
              <a:t>Teacher notes</a:t>
            </a:r>
          </a:p>
          <a:p>
            <a:r>
              <a:rPr lang="en-GB"/>
              <a:t>For clarity, only one pair of chromosomes is shown here.</a:t>
            </a:r>
          </a:p>
          <a:p>
            <a:endParaRPr lang="en-GB"/>
          </a:p>
          <a:p>
            <a:r>
              <a:rPr lang="en-GB"/>
              <a:t>Cytokinesis is considered separate from mitosis because they are not always coupled. Cytokinesis usually happens during telophase, but this isn’t necessarily the case: coenocytic cells go through telophase without cytokinesis, sometimes several times, gaining multiple nuclei.</a:t>
            </a:r>
          </a:p>
        </p:txBody>
      </p:sp>
    </p:spTree>
    <p:extLst>
      <p:ext uri="{BB962C8B-B14F-4D97-AF65-F5344CB8AC3E}">
        <p14:creationId xmlns:p14="http://schemas.microsoft.com/office/powerpoint/2010/main" val="360800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3F13F08-A766-4F6A-B228-3454FD27D7D9}" type="slidenum">
              <a:rPr lang="en-GB"/>
              <a:pPr/>
              <a:t>11</a:t>
            </a:fld>
            <a:endParaRPr lang="en-GB"/>
          </a:p>
        </p:txBody>
      </p:sp>
      <p:sp>
        <p:nvSpPr>
          <p:cNvPr id="6" name="Rectangle 10"/>
          <p:cNvSpPr>
            <a:spLocks noGrp="1" noChangeArrowheads="1"/>
          </p:cNvSpPr>
          <p:nvPr>
            <p:ph type="hdr" sz="quarter"/>
          </p:nvPr>
        </p:nvSpPr>
        <p:spPr>
          <a:ln/>
        </p:spPr>
        <p:txBody>
          <a:bodyPr/>
          <a:lstStyle/>
          <a:p>
            <a:r>
              <a:rPr lang="en-GB"/>
              <a:t>Boardworks AS Biology </a:t>
            </a:r>
          </a:p>
          <a:p>
            <a:r>
              <a:rPr lang="en-GB"/>
              <a:t>Cell Division</a:t>
            </a:r>
          </a:p>
        </p:txBody>
      </p:sp>
      <p:sp>
        <p:nvSpPr>
          <p:cNvPr id="2048002" name="Rectangle 2"/>
          <p:cNvSpPr>
            <a:spLocks noGrp="1" noRot="1" noChangeAspect="1" noChangeArrowheads="1" noTextEdit="1"/>
          </p:cNvSpPr>
          <p:nvPr>
            <p:ph type="sldImg"/>
          </p:nvPr>
        </p:nvSpPr>
        <p:spPr>
          <a:ln/>
        </p:spPr>
      </p:sp>
      <p:sp>
        <p:nvSpPr>
          <p:cNvPr id="20480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93801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CDK – </a:t>
            </a:r>
            <a:r>
              <a:rPr lang="en-GB" dirty="0" err="1" smtClean="0"/>
              <a:t>Cyclin</a:t>
            </a:r>
            <a:r>
              <a:rPr lang="en-GB" baseline="0" dirty="0" smtClean="0"/>
              <a:t> dependent </a:t>
            </a:r>
            <a:r>
              <a:rPr lang="en-GB" baseline="0" dirty="0" err="1" smtClean="0"/>
              <a:t>kinases</a:t>
            </a:r>
            <a:endParaRPr lang="en-GB" dirty="0"/>
          </a:p>
        </p:txBody>
      </p:sp>
      <p:sp>
        <p:nvSpPr>
          <p:cNvPr id="4" name="Slide Number Placeholder 3"/>
          <p:cNvSpPr>
            <a:spLocks noGrp="1"/>
          </p:cNvSpPr>
          <p:nvPr>
            <p:ph type="sldNum" sz="quarter" idx="10"/>
          </p:nvPr>
        </p:nvSpPr>
        <p:spPr/>
        <p:txBody>
          <a:bodyPr/>
          <a:lstStyle/>
          <a:p>
            <a:fld id="{F2EA6E4F-1690-457A-A187-E15173C39444}" type="slidenum">
              <a:rPr lang="en-GB" smtClean="0"/>
              <a:pPr/>
              <a:t>17</a:t>
            </a:fld>
            <a:endParaRPr lang="en-GB"/>
          </a:p>
        </p:txBody>
      </p:sp>
    </p:spTree>
    <p:extLst>
      <p:ext uri="{BB962C8B-B14F-4D97-AF65-F5344CB8AC3E}">
        <p14:creationId xmlns:p14="http://schemas.microsoft.com/office/powerpoint/2010/main" val="31206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7FD731-15AA-4FDF-80C8-D316E2F8A8EB}" type="datetimeFigureOut">
              <a:rPr lang="en-GB" smtClean="0"/>
              <a:pPr/>
              <a:t>30/09/2015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6994D5-72BA-4E43-A11E-397782F0936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7FD731-15AA-4FDF-80C8-D316E2F8A8EB}" type="datetimeFigureOut">
              <a:rPr lang="en-GB" smtClean="0"/>
              <a:pPr/>
              <a:t>30/09/2015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6994D5-72BA-4E43-A11E-397782F0936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7FD731-15AA-4FDF-80C8-D316E2F8A8EB}" type="datetimeFigureOut">
              <a:rPr lang="en-GB" smtClean="0"/>
              <a:pPr/>
              <a:t>30/09/2015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6994D5-72BA-4E43-A11E-397782F0936C}"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4F04452-4C09-405B-9A2D-63A5232E36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210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8839BB0-952F-4233-A95B-A6F258760B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4456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8E639D8-3000-498C-8309-EC74E5C614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1564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24900EF-2701-4F1E-AF82-D42DB67A09F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2200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26159DB-08F4-463F-A9A6-00FEE7177F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272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B3C276D-20B0-4460-8912-842F12B29C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5855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3B6CA55-6E4F-4A4F-945B-D6590CA9ADB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6372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3DDD76-9388-4E94-8CBC-E5A9E017701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7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7FD731-15AA-4FDF-80C8-D316E2F8A8EB}" type="datetimeFigureOut">
              <a:rPr lang="en-GB" smtClean="0"/>
              <a:pPr/>
              <a:t>30/09/2015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6994D5-72BA-4E43-A11E-397782F0936C}"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CA03BC-9B63-4F76-9779-4185EAA0929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0804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F2FA560-076E-4927-BE8D-AB25D5DF7E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299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9A622D5-807B-4827-9263-5C9BB32022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865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7FD731-15AA-4FDF-80C8-D316E2F8A8EB}" type="datetimeFigureOut">
              <a:rPr lang="en-GB" smtClean="0"/>
              <a:pPr/>
              <a:t>30/09/2015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6994D5-72BA-4E43-A11E-397782F0936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7FD731-15AA-4FDF-80C8-D316E2F8A8EB}" type="datetimeFigureOut">
              <a:rPr lang="en-GB" smtClean="0"/>
              <a:pPr/>
              <a:t>30/09/2015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6994D5-72BA-4E43-A11E-397782F0936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7FD731-15AA-4FDF-80C8-D316E2F8A8EB}" type="datetimeFigureOut">
              <a:rPr lang="en-GB" smtClean="0"/>
              <a:pPr/>
              <a:t>30/09/2015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6994D5-72BA-4E43-A11E-397782F0936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7FD731-15AA-4FDF-80C8-D316E2F8A8EB}" type="datetimeFigureOut">
              <a:rPr lang="en-GB" smtClean="0"/>
              <a:pPr/>
              <a:t>30/09/2015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6994D5-72BA-4E43-A11E-397782F0936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FD731-15AA-4FDF-80C8-D316E2F8A8EB}" type="datetimeFigureOut">
              <a:rPr lang="en-GB" smtClean="0"/>
              <a:pPr/>
              <a:t>30/09/2015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6994D5-72BA-4E43-A11E-397782F0936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FD731-15AA-4FDF-80C8-D316E2F8A8EB}" type="datetimeFigureOut">
              <a:rPr lang="en-GB" smtClean="0"/>
              <a:pPr/>
              <a:t>30/09/2015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6994D5-72BA-4E43-A11E-397782F0936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7FD731-15AA-4FDF-80C8-D316E2F8A8EB}" type="datetimeFigureOut">
              <a:rPr lang="en-GB" smtClean="0"/>
              <a:pPr/>
              <a:t>30/09/2015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6994D5-72BA-4E43-A11E-397782F0936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FD731-15AA-4FDF-80C8-D316E2F8A8EB}" type="datetimeFigureOut">
              <a:rPr lang="en-GB" smtClean="0"/>
              <a:pPr/>
              <a:t>30/09/2015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994D5-72BA-4E43-A11E-397782F0936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1A00DA9-151F-4743-A537-C07EEFB787C7}"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33140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slideLayout" Target="../slideLayouts/slideLayout2.xml"/><Relationship Id="rId7" Type="http://schemas.openxmlformats.org/officeDocument/2006/relationships/image" Target="../media/image18.jpe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genome.wellcome.ac.uk/node30086.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slideLayout" Target="../slideLayouts/slideLayout2.xml"/><Relationship Id="rId7" Type="http://schemas.openxmlformats.org/officeDocument/2006/relationships/image" Target="../media/image28.jpe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wmf"/><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30.jpe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slideLayout" Target="../slideLayouts/slideLayout7.xml"/><Relationship Id="rId7" Type="http://schemas.openxmlformats.org/officeDocument/2006/relationships/image" Target="../media/image32.jpeg"/><Relationship Id="rId2" Type="http://schemas.openxmlformats.org/officeDocument/2006/relationships/control" Target="../activeX/activeX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biolibogy.com/cells.html" TargetMode="External"/><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slideLayout" Target="../slideLayouts/slideLayout2.xml"/><Relationship Id="rId7" Type="http://schemas.openxmlformats.org/officeDocument/2006/relationships/image" Target="../media/image14.jpe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nvPr>
        </p:nvSpPr>
        <p:spPr>
          <a:xfrm>
            <a:off x="-36512" y="-99392"/>
            <a:ext cx="8229600" cy="1143000"/>
          </a:xfrm>
        </p:spPr>
        <p:txBody>
          <a:bodyPr/>
          <a:lstStyle/>
          <a:p>
            <a:r>
              <a:rPr lang="en-GB" dirty="0"/>
              <a:t>Stages of the cell cycle</a:t>
            </a:r>
          </a:p>
        </p:txBody>
      </p:sp>
      <p:pic>
        <p:nvPicPr>
          <p:cNvPr id="2034694" name="Picture 6"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2034702" name="Picture 14"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pic>
        <p:nvPicPr>
          <p:cNvPr id="2034705" name="Picture 17" descr="notes_icon"/>
          <p:cNvPicPr>
            <a:picLocks noChangeAspect="1" noChangeArrowheads="1"/>
          </p:cNvPicPr>
          <p:nvPr/>
        </p:nvPicPr>
        <p:blipFill>
          <a:blip r:embed="rId7" cstate="print"/>
          <a:srcRect/>
          <a:stretch>
            <a:fillRect/>
          </a:stretch>
        </p:blipFill>
        <p:spPr bwMode="auto">
          <a:xfrm>
            <a:off x="6973888" y="150813"/>
            <a:ext cx="442912" cy="387350"/>
          </a:xfrm>
          <a:prstGeom prst="rect">
            <a:avLst/>
          </a:prstGeom>
          <a:noFill/>
        </p:spPr>
      </p:pic>
      <p:grpSp>
        <p:nvGrpSpPr>
          <p:cNvPr id="2" name="Group 22"/>
          <p:cNvGrpSpPr>
            <a:grpSpLocks/>
          </p:cNvGrpSpPr>
          <p:nvPr/>
        </p:nvGrpSpPr>
        <p:grpSpPr bwMode="auto">
          <a:xfrm>
            <a:off x="212725" y="800100"/>
            <a:ext cx="8699500" cy="5308600"/>
            <a:chOff x="134" y="504"/>
            <a:chExt cx="5480" cy="3344"/>
          </a:xfrm>
        </p:grpSpPr>
        <p:pic>
          <p:nvPicPr>
            <p:cNvPr id="2034708" name="S7_4_mc_dropdown_labels_mitosis " descr="7_4_mc_dropdown_labels_mitosis photo"/>
            <p:cNvPicPr>
              <a:picLocks noChangeAspect="1" noChangeArrowheads="1"/>
            </p:cNvPicPr>
            <p:nvPr/>
          </p:nvPicPr>
          <p:blipFill>
            <a:blip r:embed="rId8"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9220"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9"/>
                <a:srcRect/>
                <a:stretch>
                  <a:fillRect/>
                </a:stretch>
              </p:blipFill>
              <p:spPr bwMode="auto">
                <a:xfrm>
                  <a:off x="179388" y="765175"/>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494204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930" name="Rectangle 2"/>
          <p:cNvSpPr>
            <a:spLocks noGrp="1" noChangeArrowheads="1"/>
          </p:cNvSpPr>
          <p:nvPr>
            <p:ph type="title"/>
          </p:nvPr>
        </p:nvSpPr>
        <p:spPr>
          <a:xfrm>
            <a:off x="457200" y="-171400"/>
            <a:ext cx="8229600" cy="1143000"/>
          </a:xfrm>
        </p:spPr>
        <p:txBody>
          <a:bodyPr/>
          <a:lstStyle/>
          <a:p>
            <a:r>
              <a:rPr lang="en-GB" dirty="0"/>
              <a:t>Mitosis</a:t>
            </a:r>
          </a:p>
        </p:txBody>
      </p:sp>
      <p:pic>
        <p:nvPicPr>
          <p:cNvPr id="2044933" name="Picture 5"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2044942" name="Picture 14"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pic>
        <p:nvPicPr>
          <p:cNvPr id="2044945" name="Picture 17" descr="notes_icon"/>
          <p:cNvPicPr>
            <a:picLocks noChangeAspect="1" noChangeArrowheads="1"/>
          </p:cNvPicPr>
          <p:nvPr/>
        </p:nvPicPr>
        <p:blipFill>
          <a:blip r:embed="rId7" cstate="print"/>
          <a:srcRect/>
          <a:stretch>
            <a:fillRect/>
          </a:stretch>
        </p:blipFill>
        <p:spPr bwMode="auto">
          <a:xfrm>
            <a:off x="6973888" y="150813"/>
            <a:ext cx="442912" cy="387350"/>
          </a:xfrm>
          <a:prstGeom prst="rect">
            <a:avLst/>
          </a:prstGeom>
          <a:noFill/>
        </p:spPr>
      </p:pic>
      <p:grpSp>
        <p:nvGrpSpPr>
          <p:cNvPr id="2" name="Group 22"/>
          <p:cNvGrpSpPr>
            <a:grpSpLocks/>
          </p:cNvGrpSpPr>
          <p:nvPr/>
        </p:nvGrpSpPr>
        <p:grpSpPr bwMode="auto">
          <a:xfrm>
            <a:off x="212725" y="800100"/>
            <a:ext cx="8699500" cy="5308600"/>
            <a:chOff x="134" y="504"/>
            <a:chExt cx="5480" cy="3344"/>
          </a:xfrm>
        </p:grpSpPr>
        <p:pic>
          <p:nvPicPr>
            <p:cNvPr id="2044948" name="S7_1_mitosis.swf" descr="7_1_mitosis"/>
            <p:cNvPicPr>
              <a:picLocks noChangeAspect="1" noChangeArrowheads="1"/>
            </p:cNvPicPr>
            <p:nvPr/>
          </p:nvPicPr>
          <p:blipFill>
            <a:blip r:embed="rId8"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3077"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4450" name="Rectangle 2"/>
          <p:cNvSpPr>
            <a:spLocks noGrp="1" noChangeArrowheads="1"/>
          </p:cNvSpPr>
          <p:nvPr>
            <p:ph type="title"/>
          </p:nvPr>
        </p:nvSpPr>
        <p:spPr>
          <a:xfrm>
            <a:off x="457200" y="-171400"/>
            <a:ext cx="8229600" cy="1143000"/>
          </a:xfrm>
        </p:spPr>
        <p:txBody>
          <a:bodyPr/>
          <a:lstStyle/>
          <a:p>
            <a:r>
              <a:rPr lang="en-GB" dirty="0"/>
              <a:t>Cell cycle summary</a:t>
            </a:r>
          </a:p>
        </p:txBody>
      </p:sp>
      <p:pic>
        <p:nvPicPr>
          <p:cNvPr id="2024457" name="Picture 9"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2024464" name="Picture 16"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grpSp>
        <p:nvGrpSpPr>
          <p:cNvPr id="2" name="Group 23"/>
          <p:cNvGrpSpPr>
            <a:grpSpLocks/>
          </p:cNvGrpSpPr>
          <p:nvPr/>
        </p:nvGrpSpPr>
        <p:grpSpPr bwMode="auto">
          <a:xfrm>
            <a:off x="212725" y="800100"/>
            <a:ext cx="8699500" cy="5308600"/>
            <a:chOff x="134" y="504"/>
            <a:chExt cx="5480" cy="3344"/>
          </a:xfrm>
        </p:grpSpPr>
        <p:pic>
          <p:nvPicPr>
            <p:cNvPr id="2024469" name="S7_7_cr_click_reveal_cell_cycle." descr="7_7_cr_click_reveal_cell_cycle"/>
            <p:cNvPicPr>
              <a:picLocks noChangeAspect="1" noChangeArrowheads="1"/>
            </p:cNvPicPr>
            <p:nvPr/>
          </p:nvPicPr>
          <p:blipFill>
            <a:blip r:embed="rId7"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4101"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24" y="22784"/>
            <a:ext cx="8229600" cy="1143000"/>
          </a:xfrm>
        </p:spPr>
        <p:txBody>
          <a:bodyPr/>
          <a:lstStyle/>
          <a:p>
            <a:r>
              <a:rPr lang="en-GB" dirty="0" smtClean="0"/>
              <a:t>Cytokinesis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6373" y="2924944"/>
            <a:ext cx="2967627" cy="3516188"/>
          </a:xfrm>
        </p:spPr>
      </p:pic>
      <p:pic>
        <p:nvPicPr>
          <p:cNvPr id="4" name="Picture 6" descr="cytokinesis"/>
          <p:cNvPicPr>
            <a:picLocks noChangeAspect="1" noChangeArrowheads="1"/>
          </p:cNvPicPr>
          <p:nvPr/>
        </p:nvPicPr>
        <p:blipFill>
          <a:blip r:embed="rId3">
            <a:extLst>
              <a:ext uri="{28A0092B-C50C-407E-A947-70E740481C1C}">
                <a14:useLocalDpi xmlns:a14="http://schemas.microsoft.com/office/drawing/2010/main" val="0"/>
              </a:ext>
            </a:extLst>
          </a:blip>
          <a:srcRect l="25900" t="3429" r="21257" b="46268"/>
          <a:stretch>
            <a:fillRect/>
          </a:stretch>
        </p:blipFill>
        <p:spPr bwMode="auto">
          <a:xfrm>
            <a:off x="5868144" y="764704"/>
            <a:ext cx="3076047" cy="205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3568" y="1165784"/>
            <a:ext cx="5040560" cy="5078313"/>
          </a:xfrm>
          <a:prstGeom prst="rect">
            <a:avLst/>
          </a:prstGeom>
          <a:noFill/>
        </p:spPr>
        <p:txBody>
          <a:bodyPr wrap="square" rtlCol="0">
            <a:spAutoFit/>
          </a:bodyPr>
          <a:lstStyle/>
          <a:p>
            <a:r>
              <a:rPr lang="en-GB" b="1" u="sng" dirty="0" smtClean="0">
                <a:solidFill>
                  <a:srgbClr val="333333"/>
                </a:solidFill>
                <a:latin typeface="Open Sans"/>
              </a:rPr>
              <a:t>In animal cells the cell surface membrane is pulled in wards by the cytoskeleton until its close enough to fuse around the middle forming 2 new cells</a:t>
            </a:r>
          </a:p>
          <a:p>
            <a:endParaRPr lang="en-GB" b="1" u="sng" dirty="0" smtClean="0">
              <a:solidFill>
                <a:srgbClr val="333333"/>
              </a:solidFill>
              <a:latin typeface="Open Sans"/>
            </a:endParaRPr>
          </a:p>
          <a:p>
            <a:r>
              <a:rPr lang="en-GB" b="1" u="sng" dirty="0" smtClean="0">
                <a:solidFill>
                  <a:srgbClr val="333333"/>
                </a:solidFill>
                <a:latin typeface="Open Sans"/>
              </a:rPr>
              <a:t>Plant </a:t>
            </a:r>
            <a:r>
              <a:rPr lang="en-GB" b="1" u="sng" dirty="0">
                <a:solidFill>
                  <a:srgbClr val="333333"/>
                </a:solidFill>
                <a:latin typeface="Open Sans"/>
              </a:rPr>
              <a:t>cells have walls, so cytokinesis cannot proceed with a cleavage furrow. Instead, during telophase a cell plate forms across the cell in the location of the old metaphase plate</a:t>
            </a:r>
            <a:r>
              <a:rPr lang="en-GB" b="1" u="sng" dirty="0" smtClean="0">
                <a:solidFill>
                  <a:srgbClr val="333333"/>
                </a:solidFill>
                <a:latin typeface="Open Sans"/>
              </a:rPr>
              <a:t>.</a:t>
            </a:r>
          </a:p>
          <a:p>
            <a:pPr>
              <a:buFont typeface="Arial" panose="020B0604020202020204" pitchFamily="34" charset="0"/>
              <a:buChar char="•"/>
            </a:pPr>
            <a:r>
              <a:rPr lang="en-GB" dirty="0">
                <a:solidFill>
                  <a:srgbClr val="333333"/>
                </a:solidFill>
                <a:latin typeface="Open Sans"/>
              </a:rPr>
              <a:t>During telophase, membrane-enclosed vesicles derived from the Golgi apparatus migrate to the </a:t>
            </a:r>
            <a:r>
              <a:rPr lang="en-GB" dirty="0" smtClean="0">
                <a:solidFill>
                  <a:srgbClr val="333333"/>
                </a:solidFill>
                <a:latin typeface="Open Sans"/>
              </a:rPr>
              <a:t>centre </a:t>
            </a:r>
            <a:r>
              <a:rPr lang="en-GB" dirty="0">
                <a:solidFill>
                  <a:srgbClr val="333333"/>
                </a:solidFill>
                <a:latin typeface="Open Sans"/>
              </a:rPr>
              <a:t>of the cell </a:t>
            </a:r>
            <a:r>
              <a:rPr lang="en-GB" dirty="0" smtClean="0">
                <a:solidFill>
                  <a:srgbClr val="333333"/>
                </a:solidFill>
                <a:latin typeface="Open Sans"/>
              </a:rPr>
              <a:t>and </a:t>
            </a:r>
            <a:r>
              <a:rPr lang="en-GB" dirty="0">
                <a:solidFill>
                  <a:srgbClr val="333333"/>
                </a:solidFill>
                <a:latin typeface="Open Sans"/>
              </a:rPr>
              <a:t>fuse to form a cell </a:t>
            </a:r>
            <a:r>
              <a:rPr lang="en-GB" dirty="0" smtClean="0">
                <a:solidFill>
                  <a:srgbClr val="333333"/>
                </a:solidFill>
                <a:latin typeface="Open Sans"/>
              </a:rPr>
              <a:t>plate. The </a:t>
            </a:r>
            <a:r>
              <a:rPr lang="en-GB" dirty="0">
                <a:solidFill>
                  <a:srgbClr val="333333"/>
                </a:solidFill>
                <a:latin typeface="Open Sans"/>
              </a:rPr>
              <a:t>growing cell plate fuses with the existing plasma membrane, producing two daughter cells, each with its own plasma membrane</a:t>
            </a:r>
            <a:r>
              <a:rPr lang="en-GB" dirty="0" smtClean="0">
                <a:solidFill>
                  <a:srgbClr val="333333"/>
                </a:solidFill>
                <a:latin typeface="Open Sans"/>
              </a:rPr>
              <a:t>. Then a new cell wall forms.</a:t>
            </a:r>
            <a:endParaRPr lang="en-GB" dirty="0">
              <a:solidFill>
                <a:srgbClr val="333333"/>
              </a:solidFill>
              <a:latin typeface="Open Sans"/>
            </a:endParaRPr>
          </a:p>
          <a:p>
            <a:endParaRPr lang="en-GB" dirty="0"/>
          </a:p>
        </p:txBody>
      </p:sp>
    </p:spTree>
    <p:extLst>
      <p:ext uri="{BB962C8B-B14F-4D97-AF65-F5344CB8AC3E}">
        <p14:creationId xmlns:p14="http://schemas.microsoft.com/office/powerpoint/2010/main" val="4074933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07173"/>
            <a:ext cx="8229600" cy="1143000"/>
          </a:xfrm>
        </p:spPr>
        <p:txBody>
          <a:bodyPr/>
          <a:lstStyle/>
          <a:p>
            <a:pPr algn="l"/>
            <a:endParaRPr lang="en-GB" dirty="0"/>
          </a:p>
        </p:txBody>
      </p:sp>
      <p:sp>
        <p:nvSpPr>
          <p:cNvPr id="3" name="Content Placeholder 2"/>
          <p:cNvSpPr>
            <a:spLocks noGrp="1"/>
          </p:cNvSpPr>
          <p:nvPr>
            <p:ph sz="half" idx="1"/>
          </p:nvPr>
        </p:nvSpPr>
        <p:spPr>
          <a:xfrm>
            <a:off x="357158" y="1071546"/>
            <a:ext cx="4038600" cy="4525963"/>
          </a:xfrm>
        </p:spPr>
        <p:txBody>
          <a:bodyPr>
            <a:noAutofit/>
          </a:bodyPr>
          <a:lstStyle/>
          <a:p>
            <a:r>
              <a:rPr lang="en-GB" dirty="0" smtClean="0"/>
              <a:t>Define these words:</a:t>
            </a:r>
          </a:p>
          <a:p>
            <a:r>
              <a:rPr lang="en-GB" dirty="0" smtClean="0"/>
              <a:t>Gene</a:t>
            </a:r>
          </a:p>
          <a:p>
            <a:r>
              <a:rPr lang="en-GB" dirty="0" smtClean="0"/>
              <a:t>Locus</a:t>
            </a:r>
          </a:p>
          <a:p>
            <a:r>
              <a:rPr lang="en-GB" dirty="0" smtClean="0"/>
              <a:t>Allele</a:t>
            </a:r>
          </a:p>
          <a:p>
            <a:r>
              <a:rPr lang="en-GB" dirty="0" smtClean="0"/>
              <a:t>Mitosis</a:t>
            </a:r>
          </a:p>
          <a:p>
            <a:r>
              <a:rPr lang="en-GB" dirty="0" smtClean="0"/>
              <a:t>Meiosis</a:t>
            </a:r>
          </a:p>
          <a:p>
            <a:r>
              <a:rPr lang="en-GB" dirty="0" smtClean="0"/>
              <a:t>Homologous chromosomes</a:t>
            </a:r>
          </a:p>
          <a:p>
            <a:r>
              <a:rPr lang="en-GB" dirty="0" err="1" smtClean="0"/>
              <a:t>Chromatid</a:t>
            </a:r>
            <a:endParaRPr lang="en-GB" dirty="0" smtClean="0"/>
          </a:p>
          <a:p>
            <a:r>
              <a:rPr lang="en-GB" dirty="0" smtClean="0"/>
              <a:t>Diploid</a:t>
            </a:r>
            <a:endParaRPr lang="en-GB" dirty="0"/>
          </a:p>
        </p:txBody>
      </p:sp>
      <p:sp>
        <p:nvSpPr>
          <p:cNvPr id="6" name="Content Placeholder 2"/>
          <p:cNvSpPr>
            <a:spLocks noGrp="1"/>
          </p:cNvSpPr>
          <p:nvPr>
            <p:ph sz="half" idx="2"/>
          </p:nvPr>
        </p:nvSpPr>
        <p:spPr>
          <a:xfrm>
            <a:off x="3857620" y="285728"/>
            <a:ext cx="4829180" cy="4525963"/>
          </a:xfrm>
        </p:spPr>
        <p:txBody>
          <a:bodyPr>
            <a:noAutofit/>
          </a:bodyPr>
          <a:lstStyle/>
          <a:p>
            <a:pPr>
              <a:buNone/>
            </a:pPr>
            <a:r>
              <a:rPr lang="en-GB" sz="2000" dirty="0" smtClean="0"/>
              <a:t>A.	One of the two copies of a chromosome that are joined together by a </a:t>
            </a:r>
            <a:r>
              <a:rPr lang="en-GB" sz="2000" dirty="0" err="1" smtClean="0"/>
              <a:t>centromere</a:t>
            </a:r>
            <a:r>
              <a:rPr lang="en-GB" sz="2000" dirty="0" smtClean="0"/>
              <a:t> prior to cell division</a:t>
            </a:r>
          </a:p>
          <a:p>
            <a:pPr>
              <a:buNone/>
            </a:pPr>
            <a:r>
              <a:rPr lang="en-GB" sz="2000" dirty="0" smtClean="0"/>
              <a:t>B. 	A type of cell division where the chromosome number is halved</a:t>
            </a:r>
          </a:p>
          <a:p>
            <a:pPr>
              <a:buNone/>
            </a:pPr>
            <a:r>
              <a:rPr lang="en-GB" sz="2000" dirty="0" smtClean="0"/>
              <a:t>C.	One of the different forms of a particular gene</a:t>
            </a:r>
          </a:p>
          <a:p>
            <a:pPr>
              <a:buNone/>
            </a:pPr>
            <a:r>
              <a:rPr lang="en-GB" sz="2000" dirty="0" smtClean="0"/>
              <a:t>D.	A section of DNA that codes for a polypeptide</a:t>
            </a:r>
          </a:p>
          <a:p>
            <a:pPr>
              <a:buNone/>
            </a:pPr>
            <a:r>
              <a:rPr lang="en-GB" sz="2000" dirty="0" smtClean="0"/>
              <a:t>E.	A type of cell division where the daughter cells have the same number of chromosomes as the parent cell</a:t>
            </a:r>
          </a:p>
          <a:p>
            <a:pPr>
              <a:buNone/>
            </a:pPr>
            <a:r>
              <a:rPr lang="en-GB" sz="2000" dirty="0" smtClean="0"/>
              <a:t>F.	A term referring to a nucleus which contains two pairs of chromosomes.</a:t>
            </a:r>
          </a:p>
          <a:p>
            <a:pPr>
              <a:buNone/>
            </a:pPr>
            <a:r>
              <a:rPr lang="en-GB" sz="2000" dirty="0" smtClean="0"/>
              <a:t>G.	A pair of chromosomes (one maternal and one paternal) that have the same gene loci.</a:t>
            </a:r>
          </a:p>
          <a:p>
            <a:pPr>
              <a:buNone/>
            </a:pPr>
            <a:r>
              <a:rPr lang="en-GB" sz="2000" dirty="0" smtClean="0"/>
              <a:t>H.	The position of a gene on a chromosome</a:t>
            </a:r>
            <a:endParaRPr lang="en-GB" sz="2000" dirty="0"/>
          </a:p>
        </p:txBody>
      </p:sp>
      <p:cxnSp>
        <p:nvCxnSpPr>
          <p:cNvPr id="8" name="Straight Arrow Connector 7"/>
          <p:cNvCxnSpPr/>
          <p:nvPr/>
        </p:nvCxnSpPr>
        <p:spPr>
          <a:xfrm>
            <a:off x="1571604" y="1857364"/>
            <a:ext cx="2286016"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928662" y="3071810"/>
            <a:ext cx="3714776" cy="2286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500166" y="2143116"/>
            <a:ext cx="2428892"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53153" y="3427412"/>
            <a:ext cx="207170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1750199" y="1750207"/>
            <a:ext cx="2357454" cy="2000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43174" y="4572008"/>
            <a:ext cx="128588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821505" y="2107397"/>
            <a:ext cx="4786346" cy="1714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857356" y="4500570"/>
            <a:ext cx="2071702"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fill="hold" nodeType="clickEffect">
                                  <p:stCondLst>
                                    <p:cond delay="0"/>
                                  </p:stCondLst>
                                  <p:childTnLst>
                                    <p:anim calcmode="discrete" valueType="str">
                                      <p:cBhvr>
                                        <p:cTn id="11" dur="1000" fill="hold"/>
                                        <p:tgtEl>
                                          <p:spTgt spid="6">
                                            <p:txEl>
                                              <p:pRg st="3" end="3"/>
                                            </p:txEl>
                                          </p:spTgt>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mph" presetSubtype="0" fill="hold" nodeType="clickEffect">
                                  <p:stCondLst>
                                    <p:cond delay="0"/>
                                  </p:stCondLst>
                                  <p:childTnLst>
                                    <p:anim calcmode="discrete" valueType="str">
                                      <p:cBhvr>
                                        <p:cTn id="20" dur="1000" fill="hold"/>
                                        <p:tgtEl>
                                          <p:spTgt spid="6">
                                            <p:txEl>
                                              <p:pRg st="7" end="7"/>
                                            </p:txEl>
                                          </p:spTgt>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emph" presetSubtype="0" fill="hold" nodeType="clickEffect">
                                  <p:stCondLst>
                                    <p:cond delay="0"/>
                                  </p:stCondLst>
                                  <p:childTnLst>
                                    <p:anim calcmode="discrete" valueType="str">
                                      <p:cBhvr>
                                        <p:cTn id="29" dur="1000" fill="hold"/>
                                        <p:tgtEl>
                                          <p:spTgt spid="6">
                                            <p:txEl>
                                              <p:pRg st="2" end="2"/>
                                            </p:txEl>
                                          </p:spTgt>
                                        </p:tgtEl>
                                        <p:attrNameLst>
                                          <p:attrName>style.visibility</p:attrName>
                                        </p:attrNameLst>
                                      </p:cBhvr>
                                      <p:tavLst>
                                        <p:tav tm="0">
                                          <p:val>
                                            <p:strVal val="hidden"/>
                                          </p:val>
                                        </p:tav>
                                        <p:tav tm="50000">
                                          <p:val>
                                            <p:strVal val="visible"/>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nodeType="clickEffect">
                                  <p:stCondLst>
                                    <p:cond delay="0"/>
                                  </p:stCondLst>
                                  <p:childTnLst>
                                    <p:anim calcmode="discrete" valueType="str">
                                      <p:cBhvr>
                                        <p:cTn id="38" dur="1000" fill="hold"/>
                                        <p:tgtEl>
                                          <p:spTgt spid="6">
                                            <p:txEl>
                                              <p:pRg st="4" end="4"/>
                                            </p:txEl>
                                          </p:spTgt>
                                        </p:tgtEl>
                                        <p:attrNameLst>
                                          <p:attrName>style.visibility</p:attrName>
                                        </p:attrNameLst>
                                      </p:cBhvr>
                                      <p:tavLst>
                                        <p:tav tm="0">
                                          <p:val>
                                            <p:strVal val="hidden"/>
                                          </p:val>
                                        </p:tav>
                                        <p:tav tm="50000">
                                          <p:val>
                                            <p:strVal val="visible"/>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35" presetClass="emph" presetSubtype="0" fill="hold" nodeType="clickEffect">
                                  <p:stCondLst>
                                    <p:cond delay="0"/>
                                  </p:stCondLst>
                                  <p:childTnLst>
                                    <p:anim calcmode="discrete" valueType="str">
                                      <p:cBhvr>
                                        <p:cTn id="47" dur="1000" fill="hold"/>
                                        <p:tgtEl>
                                          <p:spTgt spid="6">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5" presetClass="emph" presetSubtype="0" fill="hold" nodeType="clickEffect">
                                  <p:stCondLst>
                                    <p:cond delay="0"/>
                                  </p:stCondLst>
                                  <p:childTnLst>
                                    <p:anim calcmode="discrete" valueType="str">
                                      <p:cBhvr>
                                        <p:cTn id="56" dur="1000" fill="hold"/>
                                        <p:tgtEl>
                                          <p:spTgt spid="6">
                                            <p:txEl>
                                              <p:pRg st="6" end="6"/>
                                            </p:txEl>
                                          </p:spTgt>
                                        </p:tgtEl>
                                        <p:attrNameLst>
                                          <p:attrName>style.visibility</p:attrName>
                                        </p:attrNameLst>
                                      </p:cBhvr>
                                      <p:tavLst>
                                        <p:tav tm="0">
                                          <p:val>
                                            <p:strVal val="hidden"/>
                                          </p:val>
                                        </p:tav>
                                        <p:tav tm="50000">
                                          <p:val>
                                            <p:strVal val="visible"/>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down)">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35" presetClass="emph" presetSubtype="0" fill="hold" nodeType="clickEffect">
                                  <p:stCondLst>
                                    <p:cond delay="0"/>
                                  </p:stCondLst>
                                  <p:childTnLst>
                                    <p:anim calcmode="discrete" valueType="str">
                                      <p:cBhvr>
                                        <p:cTn id="65" dur="1000" fill="hold"/>
                                        <p:tgtEl>
                                          <p:spTgt spid="6">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emph" presetSubtype="0" fill="hold" nodeType="clickEffect">
                                  <p:stCondLst>
                                    <p:cond delay="0"/>
                                  </p:stCondLst>
                                  <p:childTnLst>
                                    <p:anim calcmode="discrete" valueType="str">
                                      <p:cBhvr>
                                        <p:cTn id="74" dur="1000" fill="hold"/>
                                        <p:tgtEl>
                                          <p:spTgt spid="6">
                                            <p:txEl>
                                              <p:pRg st="5" end="5"/>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Control of the cell cycle</a:t>
            </a:r>
            <a:endParaRPr lang="en-GB" sz="4000" dirty="0"/>
          </a:p>
        </p:txBody>
      </p:sp>
      <p:sp>
        <p:nvSpPr>
          <p:cNvPr id="3" name="Content Placeholder 2"/>
          <p:cNvSpPr>
            <a:spLocks noGrp="1"/>
          </p:cNvSpPr>
          <p:nvPr>
            <p:ph idx="1"/>
          </p:nvPr>
        </p:nvSpPr>
        <p:spPr>
          <a:xfrm>
            <a:off x="179512" y="1268760"/>
            <a:ext cx="8229600" cy="4525963"/>
          </a:xfrm>
        </p:spPr>
        <p:txBody>
          <a:bodyPr>
            <a:normAutofit/>
          </a:bodyPr>
          <a:lstStyle/>
          <a:p>
            <a:r>
              <a:rPr lang="en-GB" sz="2400" dirty="0" smtClean="0"/>
              <a:t>Cell can only divide to produce two identical daughter cells if:</a:t>
            </a:r>
          </a:p>
          <a:p>
            <a:endParaRPr lang="en-GB" sz="2400" dirty="0" smtClean="0"/>
          </a:p>
          <a:p>
            <a:r>
              <a:rPr lang="en-GB" sz="2400" dirty="0" smtClean="0"/>
              <a:t>The cell has grown to the right size.</a:t>
            </a:r>
          </a:p>
          <a:p>
            <a:r>
              <a:rPr lang="en-GB" sz="2400" dirty="0" smtClean="0"/>
              <a:t>The replicated DNA is error-free.</a:t>
            </a:r>
          </a:p>
          <a:p>
            <a:r>
              <a:rPr lang="en-GB" sz="2400" dirty="0" smtClean="0"/>
              <a:t>Chromosomes are in the correct place ready for mitosis.</a:t>
            </a:r>
          </a:p>
          <a:p>
            <a:endParaRPr lang="en-GB" sz="2400" dirty="0" smtClean="0"/>
          </a:p>
          <a:p>
            <a:r>
              <a:rPr lang="en-GB" sz="2400" b="1" i="1" dirty="0" smtClean="0"/>
              <a:t>Checkpoints</a:t>
            </a:r>
            <a:r>
              <a:rPr lang="en-GB" sz="2400" dirty="0" smtClean="0"/>
              <a:t> are control mechanisms – monitor and verify each phase of cell cycle has occurred correctly before moving on to next one.</a:t>
            </a:r>
          </a:p>
          <a:p>
            <a:r>
              <a:rPr lang="en-GB" sz="2400" dirty="0" smtClean="0"/>
              <a:t> 3 of them: G</a:t>
            </a:r>
            <a:r>
              <a:rPr lang="en-GB" sz="2400" baseline="-25000" dirty="0" smtClean="0"/>
              <a:t>1</a:t>
            </a:r>
            <a:r>
              <a:rPr lang="en-GB" sz="2400" dirty="0" smtClean="0"/>
              <a:t>, G</a:t>
            </a:r>
            <a:r>
              <a:rPr lang="en-GB" sz="2400" baseline="-25000" dirty="0" smtClean="0"/>
              <a:t>2</a:t>
            </a:r>
            <a:r>
              <a:rPr lang="en-GB" sz="2400" dirty="0" smtClean="0"/>
              <a:t> and spindle assembly checkpoints</a:t>
            </a:r>
          </a:p>
        </p:txBody>
      </p:sp>
      <p:sp>
        <p:nvSpPr>
          <p:cNvPr id="5" name="TextBox 4"/>
          <p:cNvSpPr txBox="1"/>
          <p:nvPr/>
        </p:nvSpPr>
        <p:spPr>
          <a:xfrm>
            <a:off x="8191519" y="179348"/>
            <a:ext cx="772969" cy="369332"/>
          </a:xfrm>
          <a:prstGeom prst="rect">
            <a:avLst/>
          </a:prstGeom>
          <a:solidFill>
            <a:schemeClr val="tx2">
              <a:lumMod val="20000"/>
              <a:lumOff val="80000"/>
            </a:schemeClr>
          </a:solidFill>
        </p:spPr>
        <p:txBody>
          <a:bodyPr wrap="none" rtlCol="0">
            <a:spAutoFit/>
          </a:bodyPr>
          <a:lstStyle/>
          <a:p>
            <a:r>
              <a:rPr lang="en-GB" dirty="0" smtClean="0"/>
              <a:t>2.1.6b</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Checkpoints</a:t>
            </a:r>
            <a:endParaRPr lang="en-GB" dirty="0"/>
          </a:p>
        </p:txBody>
      </p:sp>
      <p:pic>
        <p:nvPicPr>
          <p:cNvPr id="5" name="Picture 2"/>
          <p:cNvPicPr>
            <a:picLocks noChangeAspect="1" noChangeArrowheads="1"/>
          </p:cNvPicPr>
          <p:nvPr/>
        </p:nvPicPr>
        <p:blipFill>
          <a:blip r:embed="rId2" cstate="print"/>
          <a:srcRect/>
          <a:stretch>
            <a:fillRect/>
          </a:stretch>
        </p:blipFill>
        <p:spPr bwMode="auto">
          <a:xfrm>
            <a:off x="539552" y="1556792"/>
            <a:ext cx="7416824" cy="4801069"/>
          </a:xfrm>
          <a:prstGeom prst="rect">
            <a:avLst/>
          </a:prstGeom>
          <a:noFill/>
          <a:ln w="9525">
            <a:noFill/>
            <a:miter lim="800000"/>
            <a:headEnd/>
            <a:tailEnd/>
          </a:ln>
        </p:spPr>
      </p:pic>
      <p:sp>
        <p:nvSpPr>
          <p:cNvPr id="6" name="TextBox 5"/>
          <p:cNvSpPr txBox="1"/>
          <p:nvPr/>
        </p:nvSpPr>
        <p:spPr>
          <a:xfrm>
            <a:off x="8191519" y="179348"/>
            <a:ext cx="772969" cy="369332"/>
          </a:xfrm>
          <a:prstGeom prst="rect">
            <a:avLst/>
          </a:prstGeom>
          <a:solidFill>
            <a:schemeClr val="tx2">
              <a:lumMod val="20000"/>
              <a:lumOff val="80000"/>
            </a:schemeClr>
          </a:solidFill>
        </p:spPr>
        <p:txBody>
          <a:bodyPr wrap="none" rtlCol="0">
            <a:spAutoFit/>
          </a:bodyPr>
          <a:lstStyle/>
          <a:p>
            <a:r>
              <a:rPr lang="en-GB" dirty="0" smtClean="0"/>
              <a:t>2.1.6b</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Cells can leave the cell cycle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G</a:t>
            </a:r>
            <a:r>
              <a:rPr lang="en-GB" baseline="-25000" dirty="0" smtClean="0"/>
              <a:t>0</a:t>
            </a:r>
            <a:r>
              <a:rPr lang="en-GB" dirty="0" smtClean="0"/>
              <a:t> is the name given to this phase.</a:t>
            </a:r>
          </a:p>
          <a:p>
            <a:endParaRPr lang="en-GB" dirty="0" smtClean="0"/>
          </a:p>
          <a:p>
            <a:r>
              <a:rPr lang="en-GB" dirty="0" smtClean="0"/>
              <a:t>Happens when a cell: </a:t>
            </a:r>
          </a:p>
          <a:p>
            <a:r>
              <a:rPr lang="en-GB" dirty="0" smtClean="0"/>
              <a:t>Differentiates to carry out a function – cell no longer able to divide.</a:t>
            </a:r>
          </a:p>
          <a:p>
            <a:r>
              <a:rPr lang="en-GB" dirty="0" smtClean="0"/>
              <a:t>Has damaged DNA – cannot divide any longer.</a:t>
            </a:r>
          </a:p>
          <a:p>
            <a:r>
              <a:rPr lang="en-GB" dirty="0" smtClean="0"/>
              <a:t>Ages – cells can only divide a certain number of times – they become senescent. (Linked to age-related disease).</a:t>
            </a:r>
          </a:p>
          <a:p>
            <a:r>
              <a:rPr lang="en-GB" b="1" dirty="0" smtClean="0"/>
              <a:t>Lymphocytes can re-enter the cell cycle when stimulated in an immune response.</a:t>
            </a:r>
            <a:endParaRPr lang="en-GB" b="1" dirty="0"/>
          </a:p>
        </p:txBody>
      </p:sp>
    </p:spTree>
    <p:extLst>
      <p:ext uri="{BB962C8B-B14F-4D97-AF65-F5344CB8AC3E}">
        <p14:creationId xmlns:p14="http://schemas.microsoft.com/office/powerpoint/2010/main" val="536188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checkpoints work?</a:t>
            </a:r>
            <a:endParaRPr lang="en-GB" dirty="0"/>
          </a:p>
        </p:txBody>
      </p:sp>
      <p:sp>
        <p:nvSpPr>
          <p:cNvPr id="3" name="Content Placeholder 2"/>
          <p:cNvSpPr>
            <a:spLocks noGrp="1"/>
          </p:cNvSpPr>
          <p:nvPr>
            <p:ph idx="1"/>
          </p:nvPr>
        </p:nvSpPr>
        <p:spPr>
          <a:xfrm>
            <a:off x="457200" y="1268760"/>
            <a:ext cx="8229600" cy="5184576"/>
          </a:xfrm>
        </p:spPr>
        <p:txBody>
          <a:bodyPr>
            <a:normAutofit fontScale="77500" lnSpcReduction="20000"/>
          </a:bodyPr>
          <a:lstStyle/>
          <a:p>
            <a:r>
              <a:rPr lang="en-GB" dirty="0" err="1" smtClean="0"/>
              <a:t>Kinases</a:t>
            </a:r>
            <a:r>
              <a:rPr lang="en-GB" dirty="0" smtClean="0"/>
              <a:t>- enzymes which cause </a:t>
            </a:r>
            <a:r>
              <a:rPr lang="en-GB" dirty="0" err="1" smtClean="0"/>
              <a:t>phosphorylation</a:t>
            </a:r>
            <a:r>
              <a:rPr lang="en-GB" dirty="0" smtClean="0"/>
              <a:t> of proteins</a:t>
            </a:r>
          </a:p>
          <a:p>
            <a:endParaRPr lang="en-GB" dirty="0" smtClean="0"/>
          </a:p>
          <a:p>
            <a:r>
              <a:rPr lang="en-GB" dirty="0" smtClean="0"/>
              <a:t>This causes a change in the tertiary structure and activates the proteins</a:t>
            </a:r>
          </a:p>
          <a:p>
            <a:endParaRPr lang="en-GB" dirty="0" smtClean="0"/>
          </a:p>
          <a:p>
            <a:r>
              <a:rPr lang="en-GB" dirty="0" err="1" smtClean="0"/>
              <a:t>Kinases</a:t>
            </a:r>
            <a:r>
              <a:rPr lang="en-GB" dirty="0" smtClean="0"/>
              <a:t> bind to </a:t>
            </a:r>
            <a:r>
              <a:rPr lang="en-GB" dirty="0" err="1" smtClean="0"/>
              <a:t>cyclins</a:t>
            </a:r>
            <a:r>
              <a:rPr lang="en-GB" dirty="0" smtClean="0"/>
              <a:t> (CDK complexes) to </a:t>
            </a:r>
            <a:r>
              <a:rPr lang="en-GB" dirty="0" err="1" smtClean="0"/>
              <a:t>phosphorylate</a:t>
            </a:r>
            <a:r>
              <a:rPr lang="en-GB" dirty="0" smtClean="0"/>
              <a:t> proteins involved in the cell cycle</a:t>
            </a:r>
          </a:p>
          <a:p>
            <a:endParaRPr lang="en-GB" dirty="0" smtClean="0"/>
          </a:p>
          <a:p>
            <a:r>
              <a:rPr lang="en-GB" dirty="0" smtClean="0"/>
              <a:t>Uncontrolled division of cells = cancer and this can be the result of mutations in the genes encoding for checkpoint proteins, </a:t>
            </a:r>
            <a:r>
              <a:rPr lang="en-GB" dirty="0" err="1" smtClean="0"/>
              <a:t>eg</a:t>
            </a:r>
            <a:r>
              <a:rPr lang="en-GB" dirty="0" smtClean="0"/>
              <a:t> </a:t>
            </a:r>
            <a:r>
              <a:rPr lang="en-GB" dirty="0" err="1" smtClean="0"/>
              <a:t>cyclins</a:t>
            </a:r>
            <a:r>
              <a:rPr lang="en-GB" dirty="0" smtClean="0"/>
              <a:t>.</a:t>
            </a:r>
          </a:p>
          <a:p>
            <a:endParaRPr lang="en-GB" dirty="0" smtClean="0"/>
          </a:p>
          <a:p>
            <a:r>
              <a:rPr lang="en-GB" dirty="0" smtClean="0"/>
              <a:t>Treatment for cancer could be targeting mutated </a:t>
            </a:r>
            <a:r>
              <a:rPr lang="en-GB" dirty="0" err="1" smtClean="0"/>
              <a:t>cyclin</a:t>
            </a:r>
            <a:r>
              <a:rPr lang="en-GB" dirty="0" smtClean="0"/>
              <a:t> proteins using chemical inhibitors</a:t>
            </a:r>
            <a:endParaRPr lang="en-GB" dirty="0"/>
          </a:p>
        </p:txBody>
      </p:sp>
      <p:sp>
        <p:nvSpPr>
          <p:cNvPr id="4" name="TextBox 3"/>
          <p:cNvSpPr txBox="1"/>
          <p:nvPr/>
        </p:nvSpPr>
        <p:spPr>
          <a:xfrm>
            <a:off x="8191519" y="179348"/>
            <a:ext cx="772969" cy="369332"/>
          </a:xfrm>
          <a:prstGeom prst="rect">
            <a:avLst/>
          </a:prstGeom>
          <a:solidFill>
            <a:schemeClr val="tx2">
              <a:lumMod val="20000"/>
              <a:lumOff val="80000"/>
            </a:schemeClr>
          </a:solidFill>
        </p:spPr>
        <p:txBody>
          <a:bodyPr wrap="none" rtlCol="0">
            <a:spAutoFit/>
          </a:bodyPr>
          <a:lstStyle/>
          <a:p>
            <a:r>
              <a:rPr lang="en-GB" dirty="0" smtClean="0"/>
              <a:t>2.1.6b</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0614" name="Picture 22" descr="meiosis part 1"/>
          <p:cNvPicPr>
            <a:picLocks noChangeAspect="1" noChangeArrowheads="1"/>
          </p:cNvPicPr>
          <p:nvPr/>
        </p:nvPicPr>
        <p:blipFill>
          <a:blip r:embed="rId3" cstate="print"/>
          <a:srcRect/>
          <a:stretch>
            <a:fillRect/>
          </a:stretch>
        </p:blipFill>
        <p:spPr bwMode="auto">
          <a:xfrm>
            <a:off x="6399213" y="1293813"/>
            <a:ext cx="1328737" cy="1109662"/>
          </a:xfrm>
          <a:prstGeom prst="rect">
            <a:avLst/>
          </a:prstGeom>
          <a:noFill/>
        </p:spPr>
      </p:pic>
      <p:pic>
        <p:nvPicPr>
          <p:cNvPr id="2030615" name="Picture 23" descr="meiosis part 3"/>
          <p:cNvPicPr>
            <a:picLocks noChangeAspect="1" noChangeArrowheads="1"/>
          </p:cNvPicPr>
          <p:nvPr/>
        </p:nvPicPr>
        <p:blipFill>
          <a:blip r:embed="rId4" cstate="print"/>
          <a:srcRect/>
          <a:stretch>
            <a:fillRect/>
          </a:stretch>
        </p:blipFill>
        <p:spPr bwMode="auto">
          <a:xfrm>
            <a:off x="6043613" y="4846638"/>
            <a:ext cx="2039937" cy="1735137"/>
          </a:xfrm>
          <a:prstGeom prst="rect">
            <a:avLst/>
          </a:prstGeom>
          <a:noFill/>
        </p:spPr>
      </p:pic>
      <p:pic>
        <p:nvPicPr>
          <p:cNvPr id="2030616" name="Picture 24" descr="meiosis part 2"/>
          <p:cNvPicPr>
            <a:picLocks noChangeAspect="1" noChangeArrowheads="1"/>
          </p:cNvPicPr>
          <p:nvPr/>
        </p:nvPicPr>
        <p:blipFill>
          <a:blip r:embed="rId5" cstate="print"/>
          <a:srcRect/>
          <a:stretch>
            <a:fillRect/>
          </a:stretch>
        </p:blipFill>
        <p:spPr bwMode="auto">
          <a:xfrm>
            <a:off x="5897563" y="3130550"/>
            <a:ext cx="2332037" cy="989013"/>
          </a:xfrm>
          <a:prstGeom prst="rect">
            <a:avLst/>
          </a:prstGeom>
          <a:noFill/>
        </p:spPr>
      </p:pic>
      <p:sp>
        <p:nvSpPr>
          <p:cNvPr id="2030594" name="Rectangle 2"/>
          <p:cNvSpPr>
            <a:spLocks noGrp="1" noChangeArrowheads="1"/>
          </p:cNvSpPr>
          <p:nvPr>
            <p:ph type="title"/>
          </p:nvPr>
        </p:nvSpPr>
        <p:spPr>
          <a:xfrm>
            <a:off x="457200" y="-99392"/>
            <a:ext cx="8229600" cy="1143000"/>
          </a:xfrm>
        </p:spPr>
        <p:txBody>
          <a:bodyPr/>
          <a:lstStyle/>
          <a:p>
            <a:r>
              <a:rPr lang="en-GB" dirty="0"/>
              <a:t>Meiosis I and II</a:t>
            </a:r>
          </a:p>
        </p:txBody>
      </p:sp>
      <p:sp>
        <p:nvSpPr>
          <p:cNvPr id="2030597" name="Text Box 5"/>
          <p:cNvSpPr txBox="1">
            <a:spLocks noChangeArrowheads="1"/>
          </p:cNvSpPr>
          <p:nvPr/>
        </p:nvSpPr>
        <p:spPr bwMode="auto">
          <a:xfrm>
            <a:off x="557213" y="1917700"/>
            <a:ext cx="4673600" cy="1552575"/>
          </a:xfrm>
          <a:prstGeom prst="rect">
            <a:avLst/>
          </a:prstGeom>
          <a:noFill/>
          <a:ln w="9525" algn="ctr">
            <a:noFill/>
            <a:miter lim="800000"/>
            <a:headEnd/>
            <a:tailEnd/>
          </a:ln>
          <a:effectLst/>
        </p:spPr>
        <p:txBody>
          <a:bodyPr>
            <a:spAutoFit/>
          </a:bodyPr>
          <a:lstStyle/>
          <a:p>
            <a:pPr marL="360363" indent="-360363">
              <a:spcBef>
                <a:spcPct val="50000"/>
              </a:spcBef>
            </a:pPr>
            <a:r>
              <a:rPr lang="en-GB">
                <a:solidFill>
                  <a:srgbClr val="10BC45"/>
                </a:solidFill>
              </a:rPr>
              <a:t>Meiosis I</a:t>
            </a:r>
            <a:r>
              <a:rPr lang="en-GB" b="0"/>
              <a:t> introduces genetic diversity by randomly dividing a cell’s genes in two. It results in two haploid cells.</a:t>
            </a:r>
          </a:p>
        </p:txBody>
      </p:sp>
      <p:sp>
        <p:nvSpPr>
          <p:cNvPr id="2030600" name="Text Box 8"/>
          <p:cNvSpPr txBox="1">
            <a:spLocks noChangeArrowheads="1"/>
          </p:cNvSpPr>
          <p:nvPr/>
        </p:nvSpPr>
        <p:spPr bwMode="auto">
          <a:xfrm>
            <a:off x="557213" y="800100"/>
            <a:ext cx="8178800" cy="822325"/>
          </a:xfrm>
          <a:prstGeom prst="rect">
            <a:avLst/>
          </a:prstGeom>
          <a:noFill/>
          <a:ln w="9525" algn="ctr">
            <a:noFill/>
            <a:miter lim="800000"/>
            <a:headEnd/>
            <a:tailEnd/>
          </a:ln>
          <a:effectLst/>
        </p:spPr>
        <p:txBody>
          <a:bodyPr>
            <a:spAutoFit/>
          </a:bodyPr>
          <a:lstStyle/>
          <a:p>
            <a:pPr>
              <a:buFont typeface="Wingdings" pitchFamily="2" charset="2"/>
              <a:buNone/>
            </a:pPr>
            <a:r>
              <a:rPr lang="en-GB" b="0"/>
              <a:t>Meiosis is the process of cell division underlying sexual reproduction. It is a two-stage process:</a:t>
            </a:r>
          </a:p>
        </p:txBody>
      </p:sp>
      <p:sp>
        <p:nvSpPr>
          <p:cNvPr id="2030603" name="AutoShape 11"/>
          <p:cNvSpPr>
            <a:spLocks noChangeArrowheads="1"/>
          </p:cNvSpPr>
          <p:nvPr/>
        </p:nvSpPr>
        <p:spPr bwMode="auto">
          <a:xfrm>
            <a:off x="6897688" y="2616200"/>
            <a:ext cx="330200" cy="495300"/>
          </a:xfrm>
          <a:prstGeom prst="downArrow">
            <a:avLst>
              <a:gd name="adj1" fmla="val 50000"/>
              <a:gd name="adj2" fmla="val 37500"/>
            </a:avLst>
          </a:prstGeom>
          <a:solidFill>
            <a:srgbClr val="10BC45"/>
          </a:solidFill>
          <a:ln w="9525" algn="ctr">
            <a:solidFill>
              <a:schemeClr val="tx1"/>
            </a:solidFill>
            <a:miter lim="800000"/>
            <a:headEnd/>
            <a:tailEnd/>
          </a:ln>
          <a:effectLst/>
        </p:spPr>
        <p:txBody>
          <a:bodyPr wrap="none" anchor="ctr">
            <a:spAutoFit/>
          </a:bodyPr>
          <a:lstStyle/>
          <a:p>
            <a:endParaRPr lang="en-GB"/>
          </a:p>
        </p:txBody>
      </p:sp>
      <p:sp>
        <p:nvSpPr>
          <p:cNvPr id="2030604" name="AutoShape 12"/>
          <p:cNvSpPr>
            <a:spLocks noChangeArrowheads="1"/>
          </p:cNvSpPr>
          <p:nvPr/>
        </p:nvSpPr>
        <p:spPr bwMode="auto">
          <a:xfrm>
            <a:off x="6897688" y="4294188"/>
            <a:ext cx="330200" cy="495300"/>
          </a:xfrm>
          <a:prstGeom prst="downArrow">
            <a:avLst>
              <a:gd name="adj1" fmla="val 50000"/>
              <a:gd name="adj2" fmla="val 37500"/>
            </a:avLst>
          </a:prstGeom>
          <a:solidFill>
            <a:srgbClr val="10BC45"/>
          </a:solidFill>
          <a:ln w="9525" algn="ctr">
            <a:solidFill>
              <a:schemeClr val="tx1"/>
            </a:solidFill>
            <a:miter lim="800000"/>
            <a:headEnd/>
            <a:tailEnd/>
          </a:ln>
          <a:effectLst/>
        </p:spPr>
        <p:txBody>
          <a:bodyPr wrap="none" anchor="ctr">
            <a:spAutoFit/>
          </a:bodyPr>
          <a:lstStyle/>
          <a:p>
            <a:endParaRPr lang="en-GB"/>
          </a:p>
        </p:txBody>
      </p:sp>
      <p:pic>
        <p:nvPicPr>
          <p:cNvPr id="2030608" name="Picture 16"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sp>
        <p:nvSpPr>
          <p:cNvPr id="2030610" name="Text Box 18"/>
          <p:cNvSpPr txBox="1">
            <a:spLocks noChangeArrowheads="1"/>
          </p:cNvSpPr>
          <p:nvPr/>
        </p:nvSpPr>
        <p:spPr bwMode="auto">
          <a:xfrm>
            <a:off x="557213" y="3860800"/>
            <a:ext cx="5005387" cy="1917700"/>
          </a:xfrm>
          <a:prstGeom prst="rect">
            <a:avLst/>
          </a:prstGeom>
          <a:noFill/>
          <a:ln w="9525" algn="ctr">
            <a:noFill/>
            <a:miter lim="800000"/>
            <a:headEnd/>
            <a:tailEnd/>
          </a:ln>
          <a:effectLst/>
        </p:spPr>
        <p:txBody>
          <a:bodyPr>
            <a:spAutoFit/>
          </a:bodyPr>
          <a:lstStyle/>
          <a:p>
            <a:pPr marL="360363" indent="-360363">
              <a:spcBef>
                <a:spcPct val="50000"/>
              </a:spcBef>
            </a:pPr>
            <a:r>
              <a:rPr lang="en-GB">
                <a:solidFill>
                  <a:srgbClr val="10BC45"/>
                </a:solidFill>
              </a:rPr>
              <a:t>Meiosis II</a:t>
            </a:r>
            <a:r>
              <a:rPr lang="en-GB" b="0"/>
              <a:t> is similar to mitosis. It splits each chromosome into its two chromatids and places one in each daughter cell. It results in four </a:t>
            </a:r>
            <a:r>
              <a:rPr lang="en-GB">
                <a:solidFill>
                  <a:srgbClr val="10BC45"/>
                </a:solidFill>
              </a:rPr>
              <a:t>haploid gametes</a:t>
            </a:r>
            <a:r>
              <a:rPr lang="en-GB" b="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30597"/>
                                        </p:tgtEl>
                                        <p:attrNameLst>
                                          <p:attrName>style.visibility</p:attrName>
                                        </p:attrNameLst>
                                      </p:cBhvr>
                                      <p:to>
                                        <p:strVal val="visible"/>
                                      </p:to>
                                    </p:set>
                                    <p:animEffect transition="in" filter="dissolve">
                                      <p:cBhvr>
                                        <p:cTn id="7" dur="500"/>
                                        <p:tgtEl>
                                          <p:spTgt spid="203059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30614"/>
                                        </p:tgtEl>
                                        <p:attrNameLst>
                                          <p:attrName>style.visibility</p:attrName>
                                        </p:attrNameLst>
                                      </p:cBhvr>
                                      <p:to>
                                        <p:strVal val="visible"/>
                                      </p:to>
                                    </p:set>
                                    <p:animEffect transition="in" filter="wipe(up)">
                                      <p:cBhvr>
                                        <p:cTn id="11" dur="500"/>
                                        <p:tgtEl>
                                          <p:spTgt spid="203061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030603"/>
                                        </p:tgtEl>
                                        <p:attrNameLst>
                                          <p:attrName>style.visibility</p:attrName>
                                        </p:attrNameLst>
                                      </p:cBhvr>
                                      <p:to>
                                        <p:strVal val="visible"/>
                                      </p:to>
                                    </p:set>
                                    <p:animEffect transition="in" filter="wipe(up)">
                                      <p:cBhvr>
                                        <p:cTn id="15" dur="500"/>
                                        <p:tgtEl>
                                          <p:spTgt spid="203060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30616"/>
                                        </p:tgtEl>
                                        <p:attrNameLst>
                                          <p:attrName>style.visibility</p:attrName>
                                        </p:attrNameLst>
                                      </p:cBhvr>
                                      <p:to>
                                        <p:strVal val="visible"/>
                                      </p:to>
                                    </p:set>
                                    <p:animEffect transition="in" filter="wipe(up)">
                                      <p:cBhvr>
                                        <p:cTn id="19" dur="500"/>
                                        <p:tgtEl>
                                          <p:spTgt spid="203061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030610"/>
                                        </p:tgtEl>
                                        <p:attrNameLst>
                                          <p:attrName>style.visibility</p:attrName>
                                        </p:attrNameLst>
                                      </p:cBhvr>
                                      <p:to>
                                        <p:strVal val="visible"/>
                                      </p:to>
                                    </p:set>
                                    <p:animEffect transition="in" filter="dissolve">
                                      <p:cBhvr>
                                        <p:cTn id="24" dur="500"/>
                                        <p:tgtEl>
                                          <p:spTgt spid="2030610"/>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030604"/>
                                        </p:tgtEl>
                                        <p:attrNameLst>
                                          <p:attrName>style.visibility</p:attrName>
                                        </p:attrNameLst>
                                      </p:cBhvr>
                                      <p:to>
                                        <p:strVal val="visible"/>
                                      </p:to>
                                    </p:set>
                                    <p:animEffect transition="in" filter="wipe(up)">
                                      <p:cBhvr>
                                        <p:cTn id="28" dur="500"/>
                                        <p:tgtEl>
                                          <p:spTgt spid="2030604"/>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2030615"/>
                                        </p:tgtEl>
                                        <p:attrNameLst>
                                          <p:attrName>style.visibility</p:attrName>
                                        </p:attrNameLst>
                                      </p:cBhvr>
                                      <p:to>
                                        <p:strVal val="visible"/>
                                      </p:to>
                                    </p:set>
                                    <p:animEffect transition="in" filter="wipe(up)">
                                      <p:cBhvr>
                                        <p:cTn id="32" dur="500"/>
                                        <p:tgtEl>
                                          <p:spTgt spid="2030615"/>
                                        </p:tgtEl>
                                      </p:cBhvr>
                                    </p:animEffect>
                                  </p:childTnLst>
                                </p:cTn>
                              </p:par>
                            </p:childTnLst>
                          </p:cTn>
                        </p:par>
                        <p:par>
                          <p:cTn id="33" fill="hold">
                            <p:stCondLst>
                              <p:cond delay="1500"/>
                            </p:stCondLst>
                            <p:childTnLst>
                              <p:par>
                                <p:cTn id="34" presetID="1" presetClass="entr" presetSubtype="0" fill="hold" nodeType="afterEffect">
                                  <p:stCondLst>
                                    <p:cond delay="0"/>
                                  </p:stCondLst>
                                  <p:childTnLst>
                                    <p:set>
                                      <p:cBhvr>
                                        <p:cTn id="35" dur="1" fill="hold">
                                          <p:stCondLst>
                                            <p:cond delay="0"/>
                                          </p:stCondLst>
                                        </p:cTn>
                                        <p:tgtEl>
                                          <p:spTgt spid="20306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0597" grpId="0"/>
      <p:bldP spid="2030603" grpId="0" animBg="1"/>
      <p:bldP spid="2030604" grpId="0" animBg="1"/>
      <p:bldP spid="20306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Rectangle 2"/>
          <p:cNvSpPr>
            <a:spLocks noGrp="1" noChangeArrowheads="1"/>
          </p:cNvSpPr>
          <p:nvPr>
            <p:ph type="title"/>
          </p:nvPr>
        </p:nvSpPr>
        <p:spPr>
          <a:xfrm>
            <a:off x="457200" y="-99392"/>
            <a:ext cx="8229600" cy="1143000"/>
          </a:xfrm>
        </p:spPr>
        <p:txBody>
          <a:bodyPr/>
          <a:lstStyle/>
          <a:p>
            <a:r>
              <a:rPr lang="en-GB" dirty="0">
                <a:hlinkClick r:id="rId3"/>
              </a:rPr>
              <a:t>Genetic variation</a:t>
            </a:r>
            <a:endParaRPr lang="en-GB" dirty="0"/>
          </a:p>
        </p:txBody>
      </p:sp>
      <p:sp>
        <p:nvSpPr>
          <p:cNvPr id="2120711" name="Text Box 7"/>
          <p:cNvSpPr txBox="1">
            <a:spLocks noChangeArrowheads="1"/>
          </p:cNvSpPr>
          <p:nvPr/>
        </p:nvSpPr>
        <p:spPr bwMode="auto">
          <a:xfrm>
            <a:off x="557213" y="800100"/>
            <a:ext cx="3989387" cy="1552575"/>
          </a:xfrm>
          <a:prstGeom prst="rect">
            <a:avLst/>
          </a:prstGeom>
          <a:noFill/>
          <a:ln w="9525" algn="ctr">
            <a:noFill/>
            <a:miter lim="800000"/>
            <a:headEnd/>
            <a:tailEnd/>
          </a:ln>
          <a:effectLst/>
        </p:spPr>
        <p:txBody>
          <a:bodyPr>
            <a:spAutoFit/>
          </a:bodyPr>
          <a:lstStyle/>
          <a:p>
            <a:pPr>
              <a:spcBef>
                <a:spcPct val="30000"/>
              </a:spcBef>
              <a:buClrTx/>
              <a:buSzTx/>
              <a:buFontTx/>
              <a:buNone/>
            </a:pPr>
            <a:r>
              <a:rPr lang="en-GB" b="0"/>
              <a:t>Sexual reproduction creates genetic diversity within a population, which is vital to a species’ survival.</a:t>
            </a:r>
          </a:p>
        </p:txBody>
      </p:sp>
      <p:sp>
        <p:nvSpPr>
          <p:cNvPr id="2120712" name="Text Box 8"/>
          <p:cNvSpPr txBox="1">
            <a:spLocks noChangeArrowheads="1"/>
          </p:cNvSpPr>
          <p:nvPr/>
        </p:nvSpPr>
        <p:spPr bwMode="auto">
          <a:xfrm>
            <a:off x="557213" y="4300538"/>
            <a:ext cx="8586787" cy="822325"/>
          </a:xfrm>
          <a:prstGeom prst="rect">
            <a:avLst/>
          </a:prstGeom>
          <a:noFill/>
          <a:ln w="9525" algn="ctr">
            <a:noFill/>
            <a:miter lim="800000"/>
            <a:headEnd/>
            <a:tailEnd/>
          </a:ln>
          <a:effectLst/>
        </p:spPr>
        <p:txBody>
          <a:bodyPr>
            <a:spAutoFit/>
          </a:bodyPr>
          <a:lstStyle/>
          <a:p>
            <a:pPr marL="355600" indent="-355600">
              <a:spcBef>
                <a:spcPct val="50000"/>
              </a:spcBef>
            </a:pPr>
            <a:r>
              <a:rPr lang="en-GB" b="0"/>
              <a:t>During meiosis I, homologous pairs of chromosomes swap parts of their genetic material. This is </a:t>
            </a:r>
            <a:r>
              <a:rPr lang="en-GB">
                <a:solidFill>
                  <a:srgbClr val="10BC45"/>
                </a:solidFill>
              </a:rPr>
              <a:t>crossing over</a:t>
            </a:r>
            <a:r>
              <a:rPr lang="en-GB" b="0"/>
              <a:t>. </a:t>
            </a:r>
          </a:p>
        </p:txBody>
      </p:sp>
      <p:sp>
        <p:nvSpPr>
          <p:cNvPr id="2120713" name="Text Box 9"/>
          <p:cNvSpPr txBox="1">
            <a:spLocks noChangeArrowheads="1"/>
          </p:cNvSpPr>
          <p:nvPr/>
        </p:nvSpPr>
        <p:spPr bwMode="auto">
          <a:xfrm>
            <a:off x="557213" y="2549525"/>
            <a:ext cx="3760787" cy="1552575"/>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b="0"/>
              <a:t>Two processes during meiosis determine the unique genetic make-up of the four daughter cells:</a:t>
            </a:r>
          </a:p>
        </p:txBody>
      </p:sp>
      <p:sp>
        <p:nvSpPr>
          <p:cNvPr id="2120715" name="Text Box 11"/>
          <p:cNvSpPr txBox="1">
            <a:spLocks noChangeArrowheads="1"/>
          </p:cNvSpPr>
          <p:nvPr/>
        </p:nvSpPr>
        <p:spPr bwMode="auto">
          <a:xfrm>
            <a:off x="557213" y="5321300"/>
            <a:ext cx="8586787" cy="822325"/>
          </a:xfrm>
          <a:prstGeom prst="rect">
            <a:avLst/>
          </a:prstGeom>
          <a:noFill/>
          <a:ln w="9525" algn="ctr">
            <a:noFill/>
            <a:miter lim="800000"/>
            <a:headEnd/>
            <a:tailEnd/>
          </a:ln>
          <a:effectLst/>
        </p:spPr>
        <p:txBody>
          <a:bodyPr>
            <a:spAutoFit/>
          </a:bodyPr>
          <a:lstStyle/>
          <a:p>
            <a:pPr marL="355600" indent="-355600">
              <a:spcBef>
                <a:spcPct val="50000"/>
              </a:spcBef>
            </a:pPr>
            <a:r>
              <a:rPr lang="en-GB" b="0"/>
              <a:t>The chromosomes from each pair are randomly allotted to the daughter cells by </a:t>
            </a:r>
            <a:r>
              <a:rPr lang="en-GB">
                <a:solidFill>
                  <a:srgbClr val="10BC45"/>
                </a:solidFill>
              </a:rPr>
              <a:t>independent assortment</a:t>
            </a:r>
            <a:r>
              <a:rPr lang="en-GB" b="0"/>
              <a:t>.</a:t>
            </a:r>
          </a:p>
        </p:txBody>
      </p:sp>
      <p:pic>
        <p:nvPicPr>
          <p:cNvPr id="2120717" name="Picture 13"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pic>
        <p:nvPicPr>
          <p:cNvPr id="2120720" name="Picture 16" descr="siblings"/>
          <p:cNvPicPr>
            <a:picLocks noChangeAspect="1" noChangeArrowheads="1"/>
          </p:cNvPicPr>
          <p:nvPr/>
        </p:nvPicPr>
        <p:blipFill>
          <a:blip r:embed="rId5" cstate="print"/>
          <a:srcRect/>
          <a:stretch>
            <a:fillRect/>
          </a:stretch>
        </p:blipFill>
        <p:spPr bwMode="auto">
          <a:xfrm>
            <a:off x="4578350" y="1162050"/>
            <a:ext cx="428625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20720"/>
                                        </p:tgtEl>
                                        <p:attrNameLst>
                                          <p:attrName>style.visibility</p:attrName>
                                        </p:attrNameLst>
                                      </p:cBhvr>
                                      <p:to>
                                        <p:strVal val="visible"/>
                                      </p:to>
                                    </p:set>
                                    <p:animEffect transition="in" filter="wipe(left)">
                                      <p:cBhvr>
                                        <p:cTn id="7" dur="500"/>
                                        <p:tgtEl>
                                          <p:spTgt spid="21207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20713"/>
                                        </p:tgtEl>
                                        <p:attrNameLst>
                                          <p:attrName>style.visibility</p:attrName>
                                        </p:attrNameLst>
                                      </p:cBhvr>
                                      <p:to>
                                        <p:strVal val="visible"/>
                                      </p:to>
                                    </p:set>
                                    <p:animEffect transition="in" filter="dissolve">
                                      <p:cBhvr>
                                        <p:cTn id="12" dur="500"/>
                                        <p:tgtEl>
                                          <p:spTgt spid="21207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20712"/>
                                        </p:tgtEl>
                                        <p:attrNameLst>
                                          <p:attrName>style.visibility</p:attrName>
                                        </p:attrNameLst>
                                      </p:cBhvr>
                                      <p:to>
                                        <p:strVal val="visible"/>
                                      </p:to>
                                    </p:set>
                                    <p:animEffect transition="in" filter="dissolve">
                                      <p:cBhvr>
                                        <p:cTn id="17" dur="500"/>
                                        <p:tgtEl>
                                          <p:spTgt spid="21207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20715"/>
                                        </p:tgtEl>
                                        <p:attrNameLst>
                                          <p:attrName>style.visibility</p:attrName>
                                        </p:attrNameLst>
                                      </p:cBhvr>
                                      <p:to>
                                        <p:strVal val="visible"/>
                                      </p:to>
                                    </p:set>
                                    <p:animEffect transition="in" filter="dissolve">
                                      <p:cBhvr>
                                        <p:cTn id="22" dur="500"/>
                                        <p:tgtEl>
                                          <p:spTgt spid="2120715"/>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2120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2" grpId="0"/>
      <p:bldP spid="2120713" grpId="0"/>
      <p:bldP spid="21207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Mitosis and the Cell cycle</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mparison"/>
          <p:cNvPicPr>
            <a:picLocks noChangeAspect="1" noChangeArrowheads="1"/>
          </p:cNvPicPr>
          <p:nvPr/>
        </p:nvPicPr>
        <p:blipFill>
          <a:blip r:embed="rId2" cstate="print"/>
          <a:srcRect/>
          <a:stretch>
            <a:fillRect/>
          </a:stretch>
        </p:blipFill>
        <p:spPr bwMode="auto">
          <a:xfrm>
            <a:off x="1547664" y="118951"/>
            <a:ext cx="5380062" cy="6791498"/>
          </a:xfrm>
          <a:prstGeom prst="rect">
            <a:avLst/>
          </a:prstGeom>
          <a:noFill/>
        </p:spPr>
      </p:pic>
      <p:sp>
        <p:nvSpPr>
          <p:cNvPr id="5" name="Rectangle 4"/>
          <p:cNvSpPr/>
          <p:nvPr/>
        </p:nvSpPr>
        <p:spPr>
          <a:xfrm>
            <a:off x="1547664" y="0"/>
            <a:ext cx="3384376" cy="70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42" name="Rectangle 2"/>
          <p:cNvSpPr>
            <a:spLocks noGrp="1" noChangeArrowheads="1"/>
          </p:cNvSpPr>
          <p:nvPr>
            <p:ph type="title"/>
          </p:nvPr>
        </p:nvSpPr>
        <p:spPr>
          <a:xfrm>
            <a:off x="457200" y="-171400"/>
            <a:ext cx="8229600" cy="1143000"/>
          </a:xfrm>
        </p:spPr>
        <p:txBody>
          <a:bodyPr/>
          <a:lstStyle/>
          <a:p>
            <a:r>
              <a:rPr lang="en-GB" dirty="0"/>
              <a:t>Meiosis: true or false?</a:t>
            </a:r>
          </a:p>
        </p:txBody>
      </p:sp>
      <p:pic>
        <p:nvPicPr>
          <p:cNvPr id="2160644" name="Picture 4" descr="forward_arrow_colour">
            <a:hlinkClick r:id="" action="ppaction://hlinkshowjump?jump=nextslide"/>
          </p:cNvPr>
          <p:cNvPicPr>
            <a:picLocks noChangeAspect="1" noChangeArrowheads="1"/>
          </p:cNvPicPr>
          <p:nvPr/>
        </p:nvPicPr>
        <p:blipFill>
          <a:blip r:embed="rId5" cstate="print"/>
          <a:srcRect/>
          <a:stretch>
            <a:fillRect/>
          </a:stretch>
        </p:blipFill>
        <p:spPr bwMode="auto">
          <a:xfrm>
            <a:off x="8447088" y="6167438"/>
            <a:ext cx="630237" cy="574675"/>
          </a:xfrm>
          <a:prstGeom prst="rect">
            <a:avLst/>
          </a:prstGeom>
          <a:noFill/>
        </p:spPr>
      </p:pic>
      <p:pic>
        <p:nvPicPr>
          <p:cNvPr id="2160646" name="Picture 6" descr="flash_icon"/>
          <p:cNvPicPr>
            <a:picLocks noChangeAspect="1" noChangeArrowheads="1"/>
          </p:cNvPicPr>
          <p:nvPr/>
        </p:nvPicPr>
        <p:blipFill>
          <a:blip r:embed="rId6" cstate="print"/>
          <a:srcRect/>
          <a:stretch>
            <a:fillRect/>
          </a:stretch>
        </p:blipFill>
        <p:spPr bwMode="auto">
          <a:xfrm>
            <a:off x="7451725" y="115888"/>
            <a:ext cx="385763" cy="431800"/>
          </a:xfrm>
          <a:prstGeom prst="rect">
            <a:avLst/>
          </a:prstGeom>
          <a:noFill/>
        </p:spPr>
      </p:pic>
      <p:grpSp>
        <p:nvGrpSpPr>
          <p:cNvPr id="2" name="Group 11"/>
          <p:cNvGrpSpPr>
            <a:grpSpLocks/>
          </p:cNvGrpSpPr>
          <p:nvPr/>
        </p:nvGrpSpPr>
        <p:grpSpPr bwMode="auto">
          <a:xfrm>
            <a:off x="212725" y="800100"/>
            <a:ext cx="8699500" cy="5308600"/>
            <a:chOff x="134" y="504"/>
            <a:chExt cx="5480" cy="3344"/>
          </a:xfrm>
        </p:grpSpPr>
        <p:pic>
          <p:nvPicPr>
            <p:cNvPr id="2160649" name="S7_16_dd_true_false_meiosis.swf" descr="7_16_dd_true_false_meiosis"/>
            <p:cNvPicPr>
              <a:picLocks noChangeAspect="1" noChangeArrowheads="1"/>
            </p:cNvPicPr>
            <p:nvPr/>
          </p:nvPicPr>
          <p:blipFill>
            <a:blip r:embed="rId7"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6149"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762" name="Rectangle 2"/>
          <p:cNvSpPr>
            <a:spLocks noGrp="1" noChangeArrowheads="1"/>
          </p:cNvSpPr>
          <p:nvPr>
            <p:ph type="title"/>
          </p:nvPr>
        </p:nvSpPr>
        <p:spPr>
          <a:xfrm>
            <a:off x="457200" y="-171400"/>
            <a:ext cx="8229600" cy="1143000"/>
          </a:xfrm>
        </p:spPr>
        <p:txBody>
          <a:bodyPr/>
          <a:lstStyle/>
          <a:p>
            <a:r>
              <a:rPr lang="en-GB" dirty="0"/>
              <a:t>Variation from meiosis</a:t>
            </a:r>
          </a:p>
        </p:txBody>
      </p:sp>
      <p:pic>
        <p:nvPicPr>
          <p:cNvPr id="2165765" name="Picture 5"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grpSp>
        <p:nvGrpSpPr>
          <p:cNvPr id="2" name="Group 11"/>
          <p:cNvGrpSpPr>
            <a:grpSpLocks/>
          </p:cNvGrpSpPr>
          <p:nvPr/>
        </p:nvGrpSpPr>
        <p:grpSpPr bwMode="auto">
          <a:xfrm>
            <a:off x="212725" y="800100"/>
            <a:ext cx="8699500" cy="5308600"/>
            <a:chOff x="134" y="504"/>
            <a:chExt cx="5480" cy="3344"/>
          </a:xfrm>
        </p:grpSpPr>
        <p:pic>
          <p:nvPicPr>
            <p:cNvPr id="2165769" name="S15_3_dd_meiosis.swf" descr="15_3_dd_meiosis"/>
            <p:cNvPicPr>
              <a:picLocks noChangeAspect="1" noChangeArrowheads="1"/>
            </p:cNvPicPr>
            <p:nvPr/>
          </p:nvPicPr>
          <p:blipFill>
            <a:blip r:embed="rId6"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7173"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7"/>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7810" name="Rectangle 23"/>
          <p:cNvSpPr>
            <a:spLocks noGrp="1" noChangeArrowheads="1"/>
          </p:cNvSpPr>
          <p:nvPr>
            <p:ph type="title" idx="4294967295"/>
          </p:nvPr>
        </p:nvSpPr>
        <p:spPr>
          <a:xfrm>
            <a:off x="457200" y="-171400"/>
            <a:ext cx="8229600" cy="1143000"/>
          </a:xfrm>
        </p:spPr>
        <p:txBody>
          <a:bodyPr/>
          <a:lstStyle/>
          <a:p>
            <a:r>
              <a:rPr lang="en-GB" dirty="0"/>
              <a:t>Chromosome mutations	</a:t>
            </a:r>
          </a:p>
        </p:txBody>
      </p:sp>
      <p:pic>
        <p:nvPicPr>
          <p:cNvPr id="2167812" name="Picture 4"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2167813" name="Picture 5" descr="notes_icon"/>
          <p:cNvPicPr>
            <a:picLocks noChangeAspect="1" noChangeArrowheads="1"/>
          </p:cNvPicPr>
          <p:nvPr/>
        </p:nvPicPr>
        <p:blipFill>
          <a:blip r:embed="rId6" cstate="print"/>
          <a:srcRect/>
          <a:stretch>
            <a:fillRect/>
          </a:stretch>
        </p:blipFill>
        <p:spPr bwMode="auto">
          <a:xfrm>
            <a:off x="6973888" y="150813"/>
            <a:ext cx="442912" cy="387350"/>
          </a:xfrm>
          <a:prstGeom prst="rect">
            <a:avLst/>
          </a:prstGeom>
          <a:noFill/>
        </p:spPr>
      </p:pic>
      <p:grpSp>
        <p:nvGrpSpPr>
          <p:cNvPr id="2" name="Group 10"/>
          <p:cNvGrpSpPr>
            <a:grpSpLocks/>
          </p:cNvGrpSpPr>
          <p:nvPr/>
        </p:nvGrpSpPr>
        <p:grpSpPr bwMode="auto">
          <a:xfrm>
            <a:off x="212725" y="800100"/>
            <a:ext cx="8699500" cy="5308600"/>
            <a:chOff x="134" y="504"/>
            <a:chExt cx="5480" cy="3344"/>
          </a:xfrm>
        </p:grpSpPr>
        <p:pic>
          <p:nvPicPr>
            <p:cNvPr id="2167816" name="S15_5_cr_chromosome_mutations.sw" descr="15_5_cr_chromosome_mutations"/>
            <p:cNvPicPr>
              <a:picLocks noChangeAspect="1" noChangeArrowheads="1"/>
            </p:cNvPicPr>
            <p:nvPr/>
          </p:nvPicPr>
          <p:blipFill>
            <a:blip r:embed="rId7"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8197"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 y="260648"/>
            <a:ext cx="2267744" cy="1143000"/>
          </a:xfrm>
        </p:spPr>
        <p:txBody>
          <a:bodyPr/>
          <a:lstStyle/>
          <a:p>
            <a:pPr algn="l"/>
            <a:r>
              <a:rPr lang="en-GB" dirty="0"/>
              <a:t>Mitosis</a:t>
            </a:r>
            <a:endParaRPr lang="en-US" dirty="0"/>
          </a:p>
        </p:txBody>
      </p:sp>
      <p:pic>
        <p:nvPicPr>
          <p:cNvPr id="18436" name="Picture 4" descr="mitosis"/>
          <p:cNvPicPr>
            <a:picLocks noGrp="1" noChangeAspect="1" noChangeArrowheads="1"/>
          </p:cNvPicPr>
          <p:nvPr>
            <p:ph type="body" idx="1"/>
          </p:nvPr>
        </p:nvPicPr>
        <p:blipFill>
          <a:blip r:embed="rId2" cstate="print"/>
          <a:srcRect/>
          <a:stretch>
            <a:fillRect/>
          </a:stretch>
        </p:blipFill>
        <p:spPr>
          <a:xfrm>
            <a:off x="2123728" y="-3350"/>
            <a:ext cx="5880575" cy="686135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Mitosis and Cell Cycle</a:t>
            </a:r>
            <a:endParaRPr lang="en-GB" dirty="0"/>
          </a:p>
        </p:txBody>
      </p:sp>
      <p:sp>
        <p:nvSpPr>
          <p:cNvPr id="5" name="Text Placeholder 4"/>
          <p:cNvSpPr>
            <a:spLocks noGrp="1"/>
          </p:cNvSpPr>
          <p:nvPr>
            <p:ph type="body" idx="1"/>
          </p:nvPr>
        </p:nvSpPr>
        <p:spPr/>
        <p:txBody>
          <a:bodyPr/>
          <a:lstStyle/>
          <a:p>
            <a:r>
              <a:rPr lang="en-GB" dirty="0" smtClean="0"/>
              <a:t>Learning Objectives</a:t>
            </a:r>
            <a:endParaRPr lang="en-GB" dirty="0"/>
          </a:p>
        </p:txBody>
      </p:sp>
      <p:sp>
        <p:nvSpPr>
          <p:cNvPr id="6" name="Content Placeholder 5"/>
          <p:cNvSpPr>
            <a:spLocks noGrp="1"/>
          </p:cNvSpPr>
          <p:nvPr>
            <p:ph sz="half" idx="2"/>
          </p:nvPr>
        </p:nvSpPr>
        <p:spPr/>
        <p:txBody>
          <a:bodyPr>
            <a:normAutofit lnSpcReduction="10000"/>
          </a:bodyPr>
          <a:lstStyle/>
          <a:p>
            <a:r>
              <a:rPr lang="en-GB" dirty="0"/>
              <a:t>- Explain the significance of </a:t>
            </a:r>
            <a:r>
              <a:rPr lang="en-GB" b="1" dirty="0"/>
              <a:t>mitosis </a:t>
            </a:r>
            <a:endParaRPr lang="en-GB" dirty="0"/>
          </a:p>
          <a:p>
            <a:r>
              <a:rPr lang="en-GB" dirty="0"/>
              <a:t>- Explain the meaning of the term homologous pair of chromosomes;</a:t>
            </a:r>
          </a:p>
          <a:p>
            <a:r>
              <a:rPr lang="en-GB" dirty="0"/>
              <a:t>- State that mitosis occupies a small amount of the cell </a:t>
            </a:r>
            <a:r>
              <a:rPr lang="en-GB" dirty="0" smtClean="0"/>
              <a:t>cycle</a:t>
            </a:r>
          </a:p>
          <a:p>
            <a:r>
              <a:rPr lang="en-GB" dirty="0" smtClean="0"/>
              <a:t>Outline how the cell cycle is regulated</a:t>
            </a:r>
            <a:endParaRPr lang="en-GB" dirty="0"/>
          </a:p>
        </p:txBody>
      </p:sp>
      <p:sp>
        <p:nvSpPr>
          <p:cNvPr id="7" name="Text Placeholder 6"/>
          <p:cNvSpPr>
            <a:spLocks noGrp="1"/>
          </p:cNvSpPr>
          <p:nvPr>
            <p:ph type="body" sz="quarter" idx="3"/>
          </p:nvPr>
        </p:nvSpPr>
        <p:spPr/>
        <p:txBody>
          <a:bodyPr/>
          <a:lstStyle/>
          <a:p>
            <a:r>
              <a:rPr lang="en-GB" dirty="0" smtClean="0"/>
              <a:t>Success Criteria</a:t>
            </a:r>
            <a:endParaRPr lang="en-GB" dirty="0"/>
          </a:p>
        </p:txBody>
      </p:sp>
      <p:sp>
        <p:nvSpPr>
          <p:cNvPr id="8" name="Content Placeholder 7"/>
          <p:cNvSpPr>
            <a:spLocks noGrp="1"/>
          </p:cNvSpPr>
          <p:nvPr>
            <p:ph sz="quarter" idx="4"/>
          </p:nvPr>
        </p:nvSpPr>
        <p:spPr>
          <a:xfrm>
            <a:off x="4645025" y="2174874"/>
            <a:ext cx="4319463" cy="4206453"/>
          </a:xfrm>
        </p:spPr>
        <p:txBody>
          <a:bodyPr>
            <a:normAutofit/>
          </a:bodyPr>
          <a:lstStyle/>
          <a:p>
            <a:r>
              <a:rPr lang="en-GB" dirty="0" smtClean="0"/>
              <a:t>List  purpose of mitosis</a:t>
            </a:r>
          </a:p>
          <a:p>
            <a:endParaRPr lang="en-GB" dirty="0"/>
          </a:p>
          <a:p>
            <a:r>
              <a:rPr lang="en-GB" dirty="0" smtClean="0"/>
              <a:t>Draw and annotate the cell cycle from the video resource</a:t>
            </a:r>
          </a:p>
          <a:p>
            <a:endParaRPr lang="en-GB" dirty="0"/>
          </a:p>
          <a:p>
            <a:r>
              <a:rPr lang="en-GB" dirty="0" smtClean="0"/>
              <a:t>Identify the phases of mitosis from EM micrographs</a:t>
            </a:r>
          </a:p>
          <a:p>
            <a:r>
              <a:rPr lang="en-GB" dirty="0" smtClean="0"/>
              <a:t>Use of the term ‘checkpoints’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9388" y="2859088"/>
            <a:ext cx="8785225"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GB" altLang="en-US" b="1" smtClean="0">
              <a:solidFill>
                <a:srgbClr val="000000"/>
              </a:solidFill>
              <a:cs typeface="Arial" panose="020B0604020202020204" pitchFamily="34" charset="0"/>
            </a:endParaRPr>
          </a:p>
          <a:p>
            <a:pPr eaLnBrk="1" fontAlgn="base" hangingPunct="1">
              <a:spcBef>
                <a:spcPct val="0"/>
              </a:spcBef>
              <a:spcAft>
                <a:spcPct val="0"/>
              </a:spcAft>
            </a:pPr>
            <a:endParaRPr lang="en-GB" altLang="en-US" smtClean="0">
              <a:solidFill>
                <a:srgbClr val="000000"/>
              </a:solidFill>
              <a:cs typeface="Arial" panose="020B0604020202020204" pitchFamily="34" charset="0"/>
            </a:endParaRPr>
          </a:p>
          <a:p>
            <a:pPr eaLnBrk="1" fontAlgn="base" hangingPunct="1">
              <a:spcBef>
                <a:spcPct val="0"/>
              </a:spcBef>
              <a:spcAft>
                <a:spcPct val="0"/>
              </a:spcAft>
            </a:pPr>
            <a:r>
              <a:rPr lang="en-GB" altLang="en-US" b="1" smtClean="0">
                <a:solidFill>
                  <a:srgbClr val="000000"/>
                </a:solidFill>
                <a:cs typeface="Arial" panose="020B0604020202020204" pitchFamily="34" charset="0"/>
              </a:rPr>
              <a:t>	</a:t>
            </a:r>
            <a:endParaRPr lang="en-GB" altLang="en-US" smtClean="0">
              <a:solidFill>
                <a:srgbClr val="000000"/>
              </a:solidFill>
              <a:cs typeface="Arial" panose="020B0604020202020204" pitchFamily="34" charset="0"/>
            </a:endParaRPr>
          </a:p>
          <a:p>
            <a:pPr eaLnBrk="1" fontAlgn="base" hangingPunct="1">
              <a:spcBef>
                <a:spcPct val="0"/>
              </a:spcBef>
              <a:spcAft>
                <a:spcPct val="0"/>
              </a:spcAft>
            </a:pPr>
            <a:endParaRPr lang="en-GB" altLang="en-US" smtClean="0">
              <a:solidFill>
                <a:srgbClr val="000000"/>
              </a:solidFill>
              <a:cs typeface="Arial" panose="020B0604020202020204" pitchFamily="34" charset="0"/>
            </a:endParaRPr>
          </a:p>
        </p:txBody>
      </p:sp>
      <p:pic>
        <p:nvPicPr>
          <p:cNvPr id="4099" name="Picture 4" descr="binary fission"/>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l="6526" b="4283"/>
          <a:stretch>
            <a:fillRect/>
          </a:stretch>
        </p:blipFill>
        <p:spPr bwMode="auto">
          <a:xfrm>
            <a:off x="209550" y="765175"/>
            <a:ext cx="4217988"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5219700" y="6237288"/>
            <a:ext cx="323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altLang="en-US" smtClean="0">
                <a:solidFill>
                  <a:srgbClr val="000000"/>
                </a:solidFill>
                <a:hlinkClick r:id="rId3"/>
              </a:rPr>
              <a:t>http://biolibogy.com/cells.html</a:t>
            </a:r>
            <a:r>
              <a:rPr lang="en-GB" altLang="en-US" smtClean="0">
                <a:solidFill>
                  <a:srgbClr val="000000"/>
                </a:solidFill>
              </a:rPr>
              <a:t> </a:t>
            </a:r>
          </a:p>
        </p:txBody>
      </p:sp>
      <p:pic>
        <p:nvPicPr>
          <p:cNvPr id="4101" name="Picture 7" descr="buddingye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908050"/>
            <a:ext cx="201612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8"/>
          <p:cNvSpPr>
            <a:spLocks noChangeArrowheads="1"/>
          </p:cNvSpPr>
          <p:nvPr/>
        </p:nvSpPr>
        <p:spPr bwMode="auto">
          <a:xfrm>
            <a:off x="4859338" y="2924175"/>
            <a:ext cx="4105275" cy="2546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1600" smtClean="0">
                <a:solidFill>
                  <a:srgbClr val="000000"/>
                </a:solidFill>
              </a:rPr>
              <a:t>1 A bud is formed at the surface of the cell</a:t>
            </a:r>
          </a:p>
          <a:p>
            <a:pPr eaLnBrk="1" fontAlgn="base" hangingPunct="1">
              <a:spcBef>
                <a:spcPct val="0"/>
              </a:spcBef>
              <a:spcAft>
                <a:spcPct val="0"/>
              </a:spcAft>
            </a:pPr>
            <a:r>
              <a:rPr lang="en-US" altLang="en-US" sz="1600" smtClean="0">
                <a:solidFill>
                  <a:srgbClr val="000000"/>
                </a:solidFill>
              </a:rPr>
              <a:t>2 Interphase – DNA and organelles replicated</a:t>
            </a:r>
          </a:p>
          <a:p>
            <a:pPr eaLnBrk="1" fontAlgn="base" hangingPunct="1">
              <a:spcBef>
                <a:spcPct val="0"/>
              </a:spcBef>
              <a:spcAft>
                <a:spcPct val="0"/>
              </a:spcAft>
            </a:pPr>
            <a:r>
              <a:rPr lang="en-US" altLang="en-US" sz="1600" smtClean="0">
                <a:solidFill>
                  <a:srgbClr val="000000"/>
                </a:solidFill>
              </a:rPr>
              <a:t>3 Set of duplicated chromosomes – each set contained within a nucleus</a:t>
            </a:r>
          </a:p>
          <a:p>
            <a:pPr eaLnBrk="1" fontAlgn="base" hangingPunct="1">
              <a:spcBef>
                <a:spcPct val="0"/>
              </a:spcBef>
              <a:spcAft>
                <a:spcPct val="0"/>
              </a:spcAft>
            </a:pPr>
            <a:r>
              <a:rPr lang="en-US" altLang="en-US" sz="1600" smtClean="0">
                <a:solidFill>
                  <a:srgbClr val="000000"/>
                </a:solidFill>
              </a:rPr>
              <a:t>4 One daughter nucleus migrates into the bud</a:t>
            </a:r>
          </a:p>
          <a:p>
            <a:pPr eaLnBrk="1" fontAlgn="base" hangingPunct="1">
              <a:spcBef>
                <a:spcPct val="0"/>
              </a:spcBef>
              <a:spcAft>
                <a:spcPct val="0"/>
              </a:spcAft>
            </a:pPr>
            <a:r>
              <a:rPr lang="en-US" altLang="en-US" sz="1600" smtClean="0">
                <a:solidFill>
                  <a:srgbClr val="000000"/>
                </a:solidFill>
              </a:rPr>
              <a:t>5 Bud increases in size and eventually separates from parent cell – producing a new, genetically identical yeast cell</a:t>
            </a:r>
          </a:p>
        </p:txBody>
      </p:sp>
      <p:sp>
        <p:nvSpPr>
          <p:cNvPr id="4103" name="Text Box 9"/>
          <p:cNvSpPr txBox="1">
            <a:spLocks noChangeArrowheads="1"/>
          </p:cNvSpPr>
          <p:nvPr/>
        </p:nvSpPr>
        <p:spPr bwMode="auto">
          <a:xfrm>
            <a:off x="879475" y="280988"/>
            <a:ext cx="274955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altLang="en-US" b="1" dirty="0" smtClean="0">
                <a:solidFill>
                  <a:srgbClr val="000000"/>
                </a:solidFill>
              </a:rPr>
              <a:t>Binary </a:t>
            </a:r>
            <a:r>
              <a:rPr lang="en-GB" altLang="en-US" b="1" dirty="0" err="1" smtClean="0">
                <a:solidFill>
                  <a:srgbClr val="000000"/>
                </a:solidFill>
              </a:rPr>
              <a:t>Fision</a:t>
            </a:r>
            <a:r>
              <a:rPr lang="en-GB" altLang="en-US" b="1" dirty="0" smtClean="0">
                <a:solidFill>
                  <a:srgbClr val="000000"/>
                </a:solidFill>
              </a:rPr>
              <a:t> (Bacteria)</a:t>
            </a:r>
          </a:p>
        </p:txBody>
      </p:sp>
      <p:sp>
        <p:nvSpPr>
          <p:cNvPr id="4104" name="Text Box 10"/>
          <p:cNvSpPr txBox="1">
            <a:spLocks noChangeArrowheads="1"/>
          </p:cNvSpPr>
          <p:nvPr/>
        </p:nvSpPr>
        <p:spPr bwMode="auto">
          <a:xfrm>
            <a:off x="5773738" y="325438"/>
            <a:ext cx="1936750" cy="3667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altLang="en-US" b="1" dirty="0" smtClean="0">
                <a:solidFill>
                  <a:srgbClr val="000000"/>
                </a:solidFill>
              </a:rPr>
              <a:t>Budding (Yeast)</a:t>
            </a:r>
          </a:p>
        </p:txBody>
      </p:sp>
      <p:sp>
        <p:nvSpPr>
          <p:cNvPr id="4105" name="Line 11"/>
          <p:cNvSpPr>
            <a:spLocks noChangeShapeType="1"/>
          </p:cNvSpPr>
          <p:nvPr/>
        </p:nvSpPr>
        <p:spPr bwMode="auto">
          <a:xfrm flipV="1">
            <a:off x="7524750" y="1052513"/>
            <a:ext cx="576263"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mtClean="0">
              <a:solidFill>
                <a:srgbClr val="000000"/>
              </a:solidFill>
            </a:endParaRPr>
          </a:p>
        </p:txBody>
      </p:sp>
    </p:spTree>
    <p:extLst>
      <p:ext uri="{BB962C8B-B14F-4D97-AF65-F5344CB8AC3E}">
        <p14:creationId xmlns:p14="http://schemas.microsoft.com/office/powerpoint/2010/main" val="3522230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6" name="Rectangle 2"/>
          <p:cNvSpPr>
            <a:spLocks noGrp="1" noChangeArrowheads="1"/>
          </p:cNvSpPr>
          <p:nvPr>
            <p:ph type="title"/>
          </p:nvPr>
        </p:nvSpPr>
        <p:spPr>
          <a:xfrm>
            <a:off x="457200" y="-27384"/>
            <a:ext cx="8229600" cy="1143000"/>
          </a:xfrm>
          <a:noFill/>
          <a:ln/>
        </p:spPr>
        <p:txBody>
          <a:bodyPr/>
          <a:lstStyle/>
          <a:p>
            <a:r>
              <a:rPr lang="en-GB" dirty="0"/>
              <a:t>Chromosome number</a:t>
            </a:r>
          </a:p>
        </p:txBody>
      </p:sp>
      <p:sp>
        <p:nvSpPr>
          <p:cNvPr id="2141191" name="Text Box 7"/>
          <p:cNvSpPr txBox="1">
            <a:spLocks noChangeArrowheads="1"/>
          </p:cNvSpPr>
          <p:nvPr/>
        </p:nvSpPr>
        <p:spPr bwMode="auto">
          <a:xfrm>
            <a:off x="557213" y="1115616"/>
            <a:ext cx="4281487" cy="1552575"/>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b="0" dirty="0"/>
              <a:t>A human </a:t>
            </a:r>
            <a:r>
              <a:rPr lang="en-GB" dirty="0">
                <a:solidFill>
                  <a:srgbClr val="10BC45"/>
                </a:solidFill>
              </a:rPr>
              <a:t>somatic</a:t>
            </a:r>
            <a:r>
              <a:rPr lang="en-GB" b="0" dirty="0"/>
              <a:t> (body) cell contains 46 chromosomes. These consist of 23 pairs of </a:t>
            </a:r>
            <a:r>
              <a:rPr lang="en-GB" dirty="0">
                <a:solidFill>
                  <a:srgbClr val="10BC45"/>
                </a:solidFill>
              </a:rPr>
              <a:t>homologous chromosomes</a:t>
            </a:r>
            <a:r>
              <a:rPr lang="en-GB" b="0" dirty="0"/>
              <a:t>. </a:t>
            </a:r>
          </a:p>
        </p:txBody>
      </p:sp>
      <p:sp>
        <p:nvSpPr>
          <p:cNvPr id="2141192" name="Text Box 8"/>
          <p:cNvSpPr txBox="1">
            <a:spLocks noChangeArrowheads="1"/>
          </p:cNvSpPr>
          <p:nvPr/>
        </p:nvSpPr>
        <p:spPr bwMode="auto">
          <a:xfrm>
            <a:off x="557213" y="4914900"/>
            <a:ext cx="7977187" cy="1187450"/>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b="0"/>
              <a:t>Sex cells, or </a:t>
            </a:r>
            <a:r>
              <a:rPr lang="en-GB">
                <a:solidFill>
                  <a:srgbClr val="10BC45"/>
                </a:solidFill>
              </a:rPr>
              <a:t>gametes</a:t>
            </a:r>
            <a:r>
              <a:rPr lang="en-GB" b="0"/>
              <a:t>, have only one copy of each chromosome: they are </a:t>
            </a:r>
            <a:r>
              <a:rPr lang="en-GB">
                <a:solidFill>
                  <a:srgbClr val="10BC45"/>
                </a:solidFill>
              </a:rPr>
              <a:t>haploid</a:t>
            </a:r>
            <a:r>
              <a:rPr lang="en-GB" b="0"/>
              <a:t>. A somatic cell, containing two of each, is called </a:t>
            </a:r>
            <a:r>
              <a:rPr lang="en-GB">
                <a:solidFill>
                  <a:srgbClr val="10BC45"/>
                </a:solidFill>
              </a:rPr>
              <a:t>diploid</a:t>
            </a:r>
            <a:r>
              <a:rPr lang="en-GB" b="0"/>
              <a:t>.</a:t>
            </a:r>
          </a:p>
        </p:txBody>
      </p:sp>
      <p:pic>
        <p:nvPicPr>
          <p:cNvPr id="2141193" name="Picture 9" descr="forward_arrow_colour">
            <a:hlinkClick r:id="" action="ppaction://hlinkshowjump?jump=nextslide"/>
          </p:cNvPr>
          <p:cNvPicPr>
            <a:picLocks noChangeAspect="1" noChangeArrowheads="1"/>
          </p:cNvPicPr>
          <p:nvPr/>
        </p:nvPicPr>
        <p:blipFill>
          <a:blip r:embed="rId3" cstate="print"/>
          <a:srcRect/>
          <a:stretch>
            <a:fillRect/>
          </a:stretch>
        </p:blipFill>
        <p:spPr bwMode="auto">
          <a:xfrm>
            <a:off x="8447088" y="6167438"/>
            <a:ext cx="630237" cy="574675"/>
          </a:xfrm>
          <a:prstGeom prst="rect">
            <a:avLst/>
          </a:prstGeom>
          <a:noFill/>
        </p:spPr>
      </p:pic>
      <p:sp>
        <p:nvSpPr>
          <p:cNvPr id="2141194" name="Text Box 10"/>
          <p:cNvSpPr txBox="1">
            <a:spLocks noChangeArrowheads="1"/>
          </p:cNvSpPr>
          <p:nvPr/>
        </p:nvSpPr>
        <p:spPr bwMode="auto">
          <a:xfrm>
            <a:off x="557213" y="2692400"/>
            <a:ext cx="3697287" cy="1917700"/>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b="0"/>
              <a:t>Each pair contains one chromosome from each parent. Other species have different numbers of these homologous pairs.</a:t>
            </a:r>
          </a:p>
        </p:txBody>
      </p:sp>
      <p:pic>
        <p:nvPicPr>
          <p:cNvPr id="2141195" name="Picture 11" descr="notes_icon"/>
          <p:cNvPicPr>
            <a:picLocks noChangeAspect="1" noChangeArrowheads="1"/>
          </p:cNvPicPr>
          <p:nvPr/>
        </p:nvPicPr>
        <p:blipFill>
          <a:blip r:embed="rId4" cstate="print"/>
          <a:srcRect/>
          <a:stretch>
            <a:fillRect/>
          </a:stretch>
        </p:blipFill>
        <p:spPr bwMode="auto">
          <a:xfrm>
            <a:off x="7443788" y="150813"/>
            <a:ext cx="442912" cy="387350"/>
          </a:xfrm>
          <a:prstGeom prst="rect">
            <a:avLst/>
          </a:prstGeom>
          <a:noFill/>
        </p:spPr>
      </p:pic>
      <p:pic>
        <p:nvPicPr>
          <p:cNvPr id="2141197" name="Picture 13" descr="karyotype"/>
          <p:cNvPicPr>
            <a:picLocks noChangeAspect="1" noChangeArrowheads="1"/>
          </p:cNvPicPr>
          <p:nvPr/>
        </p:nvPicPr>
        <p:blipFill>
          <a:blip r:embed="rId5" cstate="print"/>
          <a:srcRect/>
          <a:stretch>
            <a:fillRect/>
          </a:stretch>
        </p:blipFill>
        <p:spPr bwMode="auto">
          <a:xfrm>
            <a:off x="4895850" y="987425"/>
            <a:ext cx="4000500" cy="3562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41197"/>
                                        </p:tgtEl>
                                        <p:attrNameLst>
                                          <p:attrName>style.visibility</p:attrName>
                                        </p:attrNameLst>
                                      </p:cBhvr>
                                      <p:to>
                                        <p:strVal val="visible"/>
                                      </p:to>
                                    </p:set>
                                    <p:animEffect transition="in" filter="wipe(up)">
                                      <p:cBhvr>
                                        <p:cTn id="7" dur="500"/>
                                        <p:tgtEl>
                                          <p:spTgt spid="214119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141194"/>
                                        </p:tgtEl>
                                        <p:attrNameLst>
                                          <p:attrName>style.visibility</p:attrName>
                                        </p:attrNameLst>
                                      </p:cBhvr>
                                      <p:to>
                                        <p:strVal val="visible"/>
                                      </p:to>
                                    </p:set>
                                    <p:animEffect transition="in" filter="dissolve">
                                      <p:cBhvr>
                                        <p:cTn id="11" dur="500"/>
                                        <p:tgtEl>
                                          <p:spTgt spid="214119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141192"/>
                                        </p:tgtEl>
                                        <p:attrNameLst>
                                          <p:attrName>style.visibility</p:attrName>
                                        </p:attrNameLst>
                                      </p:cBhvr>
                                      <p:to>
                                        <p:strVal val="visible"/>
                                      </p:to>
                                    </p:set>
                                    <p:animEffect transition="in" filter="dissolve">
                                      <p:cBhvr>
                                        <p:cTn id="16" dur="500"/>
                                        <p:tgtEl>
                                          <p:spTgt spid="2141192"/>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14119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2141197"/>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1192" grpId="0"/>
      <p:bldP spid="21411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4" name="Picture 14" descr="fertilization"/>
          <p:cNvPicPr>
            <a:picLocks noChangeAspect="1" noChangeArrowheads="1"/>
          </p:cNvPicPr>
          <p:nvPr/>
        </p:nvPicPr>
        <p:blipFill>
          <a:blip r:embed="rId3" cstate="print"/>
          <a:srcRect/>
          <a:stretch>
            <a:fillRect/>
          </a:stretch>
        </p:blipFill>
        <p:spPr bwMode="auto">
          <a:xfrm>
            <a:off x="619125" y="2490788"/>
            <a:ext cx="4095750" cy="3476625"/>
          </a:xfrm>
          <a:prstGeom prst="rect">
            <a:avLst/>
          </a:prstGeom>
          <a:noFill/>
        </p:spPr>
      </p:pic>
      <p:sp>
        <p:nvSpPr>
          <p:cNvPr id="2027522" name="Rectangle 2"/>
          <p:cNvSpPr>
            <a:spLocks noGrp="1" noChangeArrowheads="1"/>
          </p:cNvSpPr>
          <p:nvPr>
            <p:ph type="title"/>
          </p:nvPr>
        </p:nvSpPr>
        <p:spPr>
          <a:xfrm>
            <a:off x="457200" y="-27384"/>
            <a:ext cx="8229600" cy="1143000"/>
          </a:xfrm>
        </p:spPr>
        <p:txBody>
          <a:bodyPr/>
          <a:lstStyle/>
          <a:p>
            <a:r>
              <a:rPr lang="en-GB" dirty="0"/>
              <a:t>Haploid gametes</a:t>
            </a:r>
          </a:p>
        </p:txBody>
      </p:sp>
      <p:sp>
        <p:nvSpPr>
          <p:cNvPr id="2027527" name="Text Box 7"/>
          <p:cNvSpPr txBox="1">
            <a:spLocks noChangeArrowheads="1"/>
          </p:cNvSpPr>
          <p:nvPr/>
        </p:nvSpPr>
        <p:spPr bwMode="auto">
          <a:xfrm>
            <a:off x="4900613" y="3632200"/>
            <a:ext cx="3822700" cy="2282825"/>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b="0"/>
              <a:t>These gametes are genetically unique because, unlike somatic cells, they were formed by a special form of cell division called </a:t>
            </a:r>
            <a:r>
              <a:rPr lang="en-GB">
                <a:solidFill>
                  <a:srgbClr val="10BC45"/>
                </a:solidFill>
              </a:rPr>
              <a:t>meiosis</a:t>
            </a:r>
            <a:r>
              <a:rPr lang="en-GB" b="0">
                <a:solidFill>
                  <a:schemeClr val="tx1"/>
                </a:solidFill>
              </a:rPr>
              <a:t>.</a:t>
            </a:r>
          </a:p>
        </p:txBody>
      </p:sp>
      <p:pic>
        <p:nvPicPr>
          <p:cNvPr id="2027528" name="Picture 8" descr="forward_arrow_colour">
            <a:hlinkClick r:id="" action="ppaction://hlinkshowjump?jump=nextslide"/>
          </p:cNvPr>
          <p:cNvPicPr>
            <a:picLocks noChangeAspect="1" noChangeArrowheads="1"/>
          </p:cNvPicPr>
          <p:nvPr/>
        </p:nvPicPr>
        <p:blipFill>
          <a:blip r:embed="rId4" cstate="print"/>
          <a:srcRect/>
          <a:stretch>
            <a:fillRect/>
          </a:stretch>
        </p:blipFill>
        <p:spPr bwMode="auto">
          <a:xfrm>
            <a:off x="8447088" y="6167438"/>
            <a:ext cx="630237" cy="574675"/>
          </a:xfrm>
          <a:prstGeom prst="rect">
            <a:avLst/>
          </a:prstGeom>
          <a:noFill/>
        </p:spPr>
      </p:pic>
      <p:sp>
        <p:nvSpPr>
          <p:cNvPr id="2027529" name="Text Box 9"/>
          <p:cNvSpPr txBox="1">
            <a:spLocks noChangeArrowheads="1"/>
          </p:cNvSpPr>
          <p:nvPr/>
        </p:nvSpPr>
        <p:spPr bwMode="auto">
          <a:xfrm>
            <a:off x="557213" y="800100"/>
            <a:ext cx="8167687" cy="822325"/>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b="0" dirty="0"/>
              <a:t>All somatic cells in a </a:t>
            </a:r>
            <a:r>
              <a:rPr lang="en-GB" b="0" dirty="0" err="1"/>
              <a:t>multicellular</a:t>
            </a:r>
            <a:r>
              <a:rPr lang="en-GB" b="0" dirty="0"/>
              <a:t> organism are genetically identical because they are the result of </a:t>
            </a:r>
            <a:r>
              <a:rPr lang="en-GB" dirty="0">
                <a:solidFill>
                  <a:srgbClr val="10BC45"/>
                </a:solidFill>
              </a:rPr>
              <a:t>mitosis</a:t>
            </a:r>
            <a:r>
              <a:rPr lang="en-GB" b="0" dirty="0"/>
              <a:t>.</a:t>
            </a:r>
          </a:p>
        </p:txBody>
      </p:sp>
      <p:sp>
        <p:nvSpPr>
          <p:cNvPr id="2027530" name="Text Box 10"/>
          <p:cNvSpPr txBox="1">
            <a:spLocks noChangeArrowheads="1"/>
          </p:cNvSpPr>
          <p:nvPr/>
        </p:nvSpPr>
        <p:spPr bwMode="auto">
          <a:xfrm>
            <a:off x="557213" y="1879600"/>
            <a:ext cx="7799387" cy="457200"/>
          </a:xfrm>
          <a:prstGeom prst="rect">
            <a:avLst/>
          </a:prstGeom>
          <a:noFill/>
          <a:ln w="9525" algn="ctr">
            <a:noFill/>
            <a:miter lim="800000"/>
            <a:headEnd/>
            <a:tailEnd/>
          </a:ln>
          <a:effectLst/>
        </p:spPr>
        <p:txBody>
          <a:bodyPr>
            <a:spAutoFit/>
          </a:bodyPr>
          <a:lstStyle/>
          <a:p>
            <a:pPr marL="360363" indent="-360363">
              <a:spcBef>
                <a:spcPct val="50000"/>
              </a:spcBef>
              <a:buFont typeface="Wingdings" pitchFamily="2" charset="2"/>
              <a:buNone/>
            </a:pPr>
            <a:r>
              <a:rPr lang="en-GB" b="0"/>
              <a:t>They are all descended from a single cell – a </a:t>
            </a:r>
            <a:r>
              <a:rPr lang="en-GB">
                <a:solidFill>
                  <a:srgbClr val="10BC45"/>
                </a:solidFill>
              </a:rPr>
              <a:t>zygote</a:t>
            </a:r>
            <a:r>
              <a:rPr lang="en-GB" b="0"/>
              <a:t>.</a:t>
            </a:r>
          </a:p>
        </p:txBody>
      </p:sp>
      <p:sp>
        <p:nvSpPr>
          <p:cNvPr id="2027531" name="Text Box 11"/>
          <p:cNvSpPr txBox="1">
            <a:spLocks noChangeArrowheads="1"/>
          </p:cNvSpPr>
          <p:nvPr/>
        </p:nvSpPr>
        <p:spPr bwMode="auto">
          <a:xfrm>
            <a:off x="4900613" y="2578100"/>
            <a:ext cx="4014787" cy="822325"/>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b="0"/>
              <a:t>A zygote is formed when two haploid gametes fuse.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27530"/>
                                        </p:tgtEl>
                                        <p:attrNameLst>
                                          <p:attrName>style.visibility</p:attrName>
                                        </p:attrNameLst>
                                      </p:cBhvr>
                                      <p:to>
                                        <p:strVal val="visible"/>
                                      </p:to>
                                    </p:set>
                                    <p:animEffect transition="in" filter="dissolve">
                                      <p:cBhvr>
                                        <p:cTn id="7" dur="500"/>
                                        <p:tgtEl>
                                          <p:spTgt spid="2027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27534"/>
                                        </p:tgtEl>
                                        <p:attrNameLst>
                                          <p:attrName>style.visibility</p:attrName>
                                        </p:attrNameLst>
                                      </p:cBhvr>
                                      <p:to>
                                        <p:strVal val="visible"/>
                                      </p:to>
                                    </p:set>
                                    <p:animEffect transition="in" filter="wipe(up)">
                                      <p:cBhvr>
                                        <p:cTn id="12" dur="500"/>
                                        <p:tgtEl>
                                          <p:spTgt spid="2027534"/>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027531"/>
                                        </p:tgtEl>
                                        <p:attrNameLst>
                                          <p:attrName>style.visibility</p:attrName>
                                        </p:attrNameLst>
                                      </p:cBhvr>
                                      <p:to>
                                        <p:strVal val="visible"/>
                                      </p:to>
                                    </p:set>
                                    <p:animEffect transition="in" filter="dissolve">
                                      <p:cBhvr>
                                        <p:cTn id="16" dur="500"/>
                                        <p:tgtEl>
                                          <p:spTgt spid="202753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27527"/>
                                        </p:tgtEl>
                                        <p:attrNameLst>
                                          <p:attrName>style.visibility</p:attrName>
                                        </p:attrNameLst>
                                      </p:cBhvr>
                                      <p:to>
                                        <p:strVal val="visible"/>
                                      </p:to>
                                    </p:set>
                                    <p:animEffect transition="in" filter="dissolve">
                                      <p:cBhvr>
                                        <p:cTn id="21" dur="500"/>
                                        <p:tgtEl>
                                          <p:spTgt spid="2027527"/>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2027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27" grpId="0"/>
      <p:bldP spid="2027530" grpId="0"/>
      <p:bldP spid="20275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5410" name="Rectangle 2"/>
          <p:cNvSpPr>
            <a:spLocks noGrp="1" noChangeArrowheads="1"/>
          </p:cNvSpPr>
          <p:nvPr>
            <p:ph type="title"/>
          </p:nvPr>
        </p:nvSpPr>
        <p:spPr>
          <a:xfrm>
            <a:off x="457200" y="-99392"/>
            <a:ext cx="8229600" cy="1143000"/>
          </a:xfrm>
        </p:spPr>
        <p:txBody>
          <a:bodyPr/>
          <a:lstStyle/>
          <a:p>
            <a:r>
              <a:rPr lang="en-GB" dirty="0"/>
              <a:t>What is the cell cycle?</a:t>
            </a:r>
          </a:p>
        </p:txBody>
      </p:sp>
      <p:sp>
        <p:nvSpPr>
          <p:cNvPr id="2065412" name="Text Box 4"/>
          <p:cNvSpPr txBox="1">
            <a:spLocks noChangeArrowheads="1"/>
          </p:cNvSpPr>
          <p:nvPr/>
        </p:nvSpPr>
        <p:spPr bwMode="auto">
          <a:xfrm>
            <a:off x="557213" y="1824038"/>
            <a:ext cx="4292600" cy="1552575"/>
          </a:xfrm>
          <a:prstGeom prst="rect">
            <a:avLst/>
          </a:prstGeom>
          <a:noFill/>
          <a:ln w="9525" algn="ctr">
            <a:noFill/>
            <a:miter lim="800000"/>
            <a:headEnd/>
            <a:tailEnd/>
          </a:ln>
          <a:effectLst/>
        </p:spPr>
        <p:txBody>
          <a:bodyPr>
            <a:spAutoFit/>
          </a:bodyPr>
          <a:lstStyle/>
          <a:p>
            <a:pPr marL="360363" indent="-360363">
              <a:spcBef>
                <a:spcPct val="50000"/>
              </a:spcBef>
            </a:pPr>
            <a:r>
              <a:rPr lang="en-GB">
                <a:solidFill>
                  <a:srgbClr val="10BC45"/>
                </a:solidFill>
              </a:rPr>
              <a:t>Mitosis</a:t>
            </a:r>
            <a:r>
              <a:rPr lang="en-GB" b="0"/>
              <a:t>: division into two daughter cells that are genetically identical to each other and to the parent cell.</a:t>
            </a:r>
          </a:p>
        </p:txBody>
      </p:sp>
      <p:sp>
        <p:nvSpPr>
          <p:cNvPr id="2065414" name="Text Box 6"/>
          <p:cNvSpPr txBox="1">
            <a:spLocks noChangeArrowheads="1"/>
          </p:cNvSpPr>
          <p:nvPr/>
        </p:nvSpPr>
        <p:spPr bwMode="auto">
          <a:xfrm>
            <a:off x="552450" y="787400"/>
            <a:ext cx="7924800" cy="822325"/>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b="0"/>
              <a:t>All cells are formed by division of existing cells. </a:t>
            </a:r>
            <a:r>
              <a:rPr lang="en-GB">
                <a:solidFill>
                  <a:srgbClr val="10BC45"/>
                </a:solidFill>
              </a:rPr>
              <a:t>Eukaryotic</a:t>
            </a:r>
            <a:r>
              <a:rPr lang="en-GB" b="0"/>
              <a:t> cells always divide in one of two ways:</a:t>
            </a:r>
          </a:p>
        </p:txBody>
      </p:sp>
      <p:sp>
        <p:nvSpPr>
          <p:cNvPr id="2065416" name="Text Box 8"/>
          <p:cNvSpPr txBox="1">
            <a:spLocks noChangeArrowheads="1"/>
          </p:cNvSpPr>
          <p:nvPr/>
        </p:nvSpPr>
        <p:spPr bwMode="auto">
          <a:xfrm>
            <a:off x="557213" y="5359400"/>
            <a:ext cx="8586787" cy="822325"/>
          </a:xfrm>
          <a:prstGeom prst="rect">
            <a:avLst/>
          </a:prstGeom>
          <a:noFill/>
          <a:ln w="9525" algn="ctr">
            <a:noFill/>
            <a:miter lim="800000"/>
            <a:headEnd/>
            <a:tailEnd/>
          </a:ln>
          <a:effectLst/>
        </p:spPr>
        <p:txBody>
          <a:bodyPr>
            <a:spAutoFit/>
          </a:bodyPr>
          <a:lstStyle/>
          <a:p>
            <a:pPr>
              <a:spcBef>
                <a:spcPct val="50000"/>
              </a:spcBef>
              <a:buFont typeface="Wingdings" pitchFamily="2" charset="2"/>
              <a:buNone/>
            </a:pPr>
            <a:r>
              <a:rPr lang="en-GB" b="0"/>
              <a:t>All cells follow the same sequence of events between mitotic divisions, and this is known as the </a:t>
            </a:r>
            <a:r>
              <a:rPr lang="en-GB">
                <a:solidFill>
                  <a:srgbClr val="10BC45"/>
                </a:solidFill>
              </a:rPr>
              <a:t>cell cycle</a:t>
            </a:r>
            <a:r>
              <a:rPr lang="en-GB" b="0"/>
              <a:t>.</a:t>
            </a:r>
          </a:p>
        </p:txBody>
      </p:sp>
      <p:pic>
        <p:nvPicPr>
          <p:cNvPr id="2065421" name="Picture 13" descr="forward_arrow_colour">
            <a:hlinkClick r:id="" action="ppaction://hlinkshowjump?jump=nextslide"/>
          </p:cNvPr>
          <p:cNvPicPr>
            <a:picLocks noChangeAspect="1" noChangeArrowheads="1"/>
          </p:cNvPicPr>
          <p:nvPr/>
        </p:nvPicPr>
        <p:blipFill>
          <a:blip r:embed="rId3" cstate="print"/>
          <a:srcRect/>
          <a:stretch>
            <a:fillRect/>
          </a:stretch>
        </p:blipFill>
        <p:spPr bwMode="auto">
          <a:xfrm>
            <a:off x="8447088" y="6167438"/>
            <a:ext cx="630237" cy="574675"/>
          </a:xfrm>
          <a:prstGeom prst="rect">
            <a:avLst/>
          </a:prstGeom>
          <a:noFill/>
        </p:spPr>
      </p:pic>
      <p:sp>
        <p:nvSpPr>
          <p:cNvPr id="2065425" name="Text Box 17"/>
          <p:cNvSpPr txBox="1">
            <a:spLocks noChangeArrowheads="1"/>
          </p:cNvSpPr>
          <p:nvPr/>
        </p:nvSpPr>
        <p:spPr bwMode="auto">
          <a:xfrm>
            <a:off x="620713" y="3590925"/>
            <a:ext cx="4216400" cy="1552575"/>
          </a:xfrm>
          <a:prstGeom prst="rect">
            <a:avLst/>
          </a:prstGeom>
          <a:noFill/>
          <a:ln w="9525" algn="ctr">
            <a:noFill/>
            <a:miter lim="800000"/>
            <a:headEnd/>
            <a:tailEnd/>
          </a:ln>
          <a:effectLst/>
        </p:spPr>
        <p:txBody>
          <a:bodyPr>
            <a:spAutoFit/>
          </a:bodyPr>
          <a:lstStyle/>
          <a:p>
            <a:pPr marL="360363" indent="-360363">
              <a:spcBef>
                <a:spcPct val="50000"/>
              </a:spcBef>
            </a:pPr>
            <a:r>
              <a:rPr lang="en-GB">
                <a:solidFill>
                  <a:srgbClr val="10BC45"/>
                </a:solidFill>
              </a:rPr>
              <a:t>Meiosis</a:t>
            </a:r>
            <a:r>
              <a:rPr lang="en-GB" b="0"/>
              <a:t>: division into four unique daughter cells with half the chromosomes of the parent cell.</a:t>
            </a:r>
          </a:p>
        </p:txBody>
      </p:sp>
      <p:pic>
        <p:nvPicPr>
          <p:cNvPr id="2065427" name="Picture 19" descr="notes_icon"/>
          <p:cNvPicPr>
            <a:picLocks noChangeAspect="1" noChangeArrowheads="1"/>
          </p:cNvPicPr>
          <p:nvPr/>
        </p:nvPicPr>
        <p:blipFill>
          <a:blip r:embed="rId4" cstate="print"/>
          <a:srcRect/>
          <a:stretch>
            <a:fillRect/>
          </a:stretch>
        </p:blipFill>
        <p:spPr bwMode="auto">
          <a:xfrm>
            <a:off x="7443788" y="150813"/>
            <a:ext cx="442912" cy="387350"/>
          </a:xfrm>
          <a:prstGeom prst="rect">
            <a:avLst/>
          </a:prstGeom>
          <a:noFill/>
        </p:spPr>
      </p:pic>
      <p:pic>
        <p:nvPicPr>
          <p:cNvPr id="2065430" name="Picture 22" descr="meiosis"/>
          <p:cNvPicPr>
            <a:picLocks noChangeAspect="1" noChangeArrowheads="1"/>
          </p:cNvPicPr>
          <p:nvPr/>
        </p:nvPicPr>
        <p:blipFill>
          <a:blip r:embed="rId5" cstate="print"/>
          <a:srcRect/>
          <a:stretch>
            <a:fillRect/>
          </a:stretch>
        </p:blipFill>
        <p:spPr bwMode="auto">
          <a:xfrm>
            <a:off x="4959350" y="2087563"/>
            <a:ext cx="4000500" cy="2733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5412">
                                            <p:txEl>
                                              <p:pRg st="0" end="0"/>
                                            </p:txEl>
                                          </p:spTgt>
                                        </p:tgtEl>
                                        <p:attrNameLst>
                                          <p:attrName>style.visibility</p:attrName>
                                        </p:attrNameLst>
                                      </p:cBhvr>
                                      <p:to>
                                        <p:strVal val="visible"/>
                                      </p:to>
                                    </p:set>
                                    <p:animEffect transition="in" filter="dissolve">
                                      <p:cBhvr>
                                        <p:cTn id="7" dur="500"/>
                                        <p:tgtEl>
                                          <p:spTgt spid="2065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65425">
                                            <p:txEl>
                                              <p:pRg st="0" end="0"/>
                                            </p:txEl>
                                          </p:spTgt>
                                        </p:tgtEl>
                                        <p:attrNameLst>
                                          <p:attrName>style.visibility</p:attrName>
                                        </p:attrNameLst>
                                      </p:cBhvr>
                                      <p:to>
                                        <p:strVal val="visible"/>
                                      </p:to>
                                    </p:set>
                                    <p:animEffect transition="in" filter="dissolve">
                                      <p:cBhvr>
                                        <p:cTn id="12" dur="500"/>
                                        <p:tgtEl>
                                          <p:spTgt spid="2065425">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065430"/>
                                        </p:tgtEl>
                                        <p:attrNameLst>
                                          <p:attrName>style.visibility</p:attrName>
                                        </p:attrNameLst>
                                      </p:cBhvr>
                                      <p:to>
                                        <p:strVal val="visible"/>
                                      </p:to>
                                    </p:set>
                                    <p:animEffect transition="in" filter="wipe(left)">
                                      <p:cBhvr>
                                        <p:cTn id="16" dur="500"/>
                                        <p:tgtEl>
                                          <p:spTgt spid="206543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65416"/>
                                        </p:tgtEl>
                                        <p:attrNameLst>
                                          <p:attrName>style.visibility</p:attrName>
                                        </p:attrNameLst>
                                      </p:cBhvr>
                                      <p:to>
                                        <p:strVal val="visible"/>
                                      </p:to>
                                    </p:set>
                                    <p:animEffect transition="in" filter="dissolve">
                                      <p:cBhvr>
                                        <p:cTn id="21" dur="500"/>
                                        <p:tgtEl>
                                          <p:spTgt spid="2065416"/>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2065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2" grpId="0" build="p"/>
      <p:bldP spid="2065416" grpId="0"/>
      <p:bldP spid="206542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1986" name="Rectangle 2"/>
          <p:cNvSpPr>
            <a:spLocks noGrp="1" noChangeArrowheads="1"/>
          </p:cNvSpPr>
          <p:nvPr>
            <p:ph type="title"/>
          </p:nvPr>
        </p:nvSpPr>
        <p:spPr>
          <a:xfrm>
            <a:off x="457200" y="-243408"/>
            <a:ext cx="8229600" cy="1143000"/>
          </a:xfrm>
        </p:spPr>
        <p:txBody>
          <a:bodyPr anchor="ctr"/>
          <a:lstStyle/>
          <a:p>
            <a:r>
              <a:rPr lang="en-GB" dirty="0"/>
              <a:t>The cell cycle</a:t>
            </a:r>
          </a:p>
        </p:txBody>
      </p:sp>
      <p:pic>
        <p:nvPicPr>
          <p:cNvPr id="1961993" name="Picture 9"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1962000" name="Picture 16"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grpSp>
        <p:nvGrpSpPr>
          <p:cNvPr id="2" name="Group 25"/>
          <p:cNvGrpSpPr>
            <a:grpSpLocks/>
          </p:cNvGrpSpPr>
          <p:nvPr/>
        </p:nvGrpSpPr>
        <p:grpSpPr bwMode="auto">
          <a:xfrm>
            <a:off x="212725" y="800100"/>
            <a:ext cx="8699500" cy="5308600"/>
            <a:chOff x="134" y="504"/>
            <a:chExt cx="5480" cy="3344"/>
          </a:xfrm>
        </p:grpSpPr>
        <p:pic>
          <p:nvPicPr>
            <p:cNvPr id="1962007" name="S7_2_cell_cycle.swf" descr="7_2_cell_cycle"/>
            <p:cNvPicPr>
              <a:picLocks noChangeAspect="1" noChangeArrowheads="1"/>
            </p:cNvPicPr>
            <p:nvPr/>
          </p:nvPicPr>
          <p:blipFill>
            <a:blip r:embed="rId7"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1029"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74" name="Rectangle 2"/>
          <p:cNvSpPr>
            <a:spLocks noGrp="1" noChangeArrowheads="1"/>
          </p:cNvSpPr>
          <p:nvPr>
            <p:ph type="title"/>
          </p:nvPr>
        </p:nvSpPr>
        <p:spPr>
          <a:xfrm>
            <a:off x="457200" y="-171400"/>
            <a:ext cx="8229600" cy="1143000"/>
          </a:xfrm>
        </p:spPr>
        <p:txBody>
          <a:bodyPr/>
          <a:lstStyle/>
          <a:p>
            <a:r>
              <a:rPr lang="en-GB" dirty="0"/>
              <a:t>Stages of the cell cycle</a:t>
            </a:r>
          </a:p>
        </p:txBody>
      </p:sp>
      <p:pic>
        <p:nvPicPr>
          <p:cNvPr id="1999879" name="Picture 7" descr="flash_icon"/>
          <p:cNvPicPr>
            <a:picLocks noChangeAspect="1" noChangeArrowheads="1"/>
          </p:cNvPicPr>
          <p:nvPr/>
        </p:nvPicPr>
        <p:blipFill>
          <a:blip r:embed="rId5" cstate="print"/>
          <a:srcRect/>
          <a:stretch>
            <a:fillRect/>
          </a:stretch>
        </p:blipFill>
        <p:spPr bwMode="auto">
          <a:xfrm>
            <a:off x="7451725" y="115888"/>
            <a:ext cx="385763" cy="431800"/>
          </a:xfrm>
          <a:prstGeom prst="rect">
            <a:avLst/>
          </a:prstGeom>
          <a:noFill/>
        </p:spPr>
      </p:pic>
      <p:pic>
        <p:nvPicPr>
          <p:cNvPr id="1999883" name="Picture 11" descr="forward_arrow_colour">
            <a:hlinkClick r:id="" action="ppaction://hlinkshowjump?jump=nextslide"/>
          </p:cNvPr>
          <p:cNvPicPr>
            <a:picLocks noChangeAspect="1" noChangeArrowheads="1"/>
          </p:cNvPicPr>
          <p:nvPr/>
        </p:nvPicPr>
        <p:blipFill>
          <a:blip r:embed="rId6" cstate="print"/>
          <a:srcRect/>
          <a:stretch>
            <a:fillRect/>
          </a:stretch>
        </p:blipFill>
        <p:spPr bwMode="auto">
          <a:xfrm>
            <a:off x="8447088" y="6167438"/>
            <a:ext cx="630237" cy="574675"/>
          </a:xfrm>
          <a:prstGeom prst="rect">
            <a:avLst/>
          </a:prstGeom>
          <a:noFill/>
        </p:spPr>
      </p:pic>
      <p:grpSp>
        <p:nvGrpSpPr>
          <p:cNvPr id="2" name="Group 19"/>
          <p:cNvGrpSpPr>
            <a:grpSpLocks/>
          </p:cNvGrpSpPr>
          <p:nvPr/>
        </p:nvGrpSpPr>
        <p:grpSpPr bwMode="auto">
          <a:xfrm>
            <a:off x="212725" y="800100"/>
            <a:ext cx="8699500" cy="5308600"/>
            <a:chOff x="134" y="504"/>
            <a:chExt cx="5480" cy="3344"/>
          </a:xfrm>
        </p:grpSpPr>
        <p:pic>
          <p:nvPicPr>
            <p:cNvPr id="1999889" name="S7_5_mc_dropdown_labels_cell_cyc" descr="7_5_mc_dropdown_labels_cell_cycle"/>
            <p:cNvPicPr>
              <a:picLocks noChangeAspect="1" noChangeArrowheads="1"/>
            </p:cNvPicPr>
            <p:nvPr/>
          </p:nvPicPr>
          <p:blipFill>
            <a:blip r:embed="rId7" cstate="print"/>
            <a:srcRect/>
            <a:stretch>
              <a:fillRect/>
            </a:stretch>
          </p:blipFill>
          <p:spPr bwMode="auto">
            <a:xfrm>
              <a:off x="134" y="504"/>
              <a:ext cx="5480" cy="3344"/>
            </a:xfrm>
            <a:prstGeom prst="rect">
              <a:avLst/>
            </a:prstGeom>
            <a:noFill/>
            <a:ln w="9525" algn="ctr">
              <a:noFill/>
              <a:miter lim="800000"/>
              <a:headEnd/>
              <a:tailEnd/>
            </a:ln>
            <a:effectLst/>
          </p:spPr>
        </p:pic>
      </p:grpSp>
    </p:spTree>
    <p:controls>
      <mc:AlternateContent xmlns:mc="http://schemas.openxmlformats.org/markup-compatibility/2006">
        <mc:Choice xmlns:v="urn:schemas-microsoft-com:vml" Requires="v">
          <p:control spid="2053" name="ShockwaveFlash1" r:id="rId2" imgW="8699400" imgH="5308560"/>
        </mc:Choice>
        <mc:Fallback>
          <p:control name="ShockwaveFlash1" r:id="rId2" imgW="8699400" imgH="5308560">
            <p:pic>
              <p:nvPicPr>
                <p:cNvPr id="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xtLs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1744</TotalTime>
  <Words>1306</Words>
  <Application>Microsoft Office PowerPoint</Application>
  <PresentationFormat>On-screen Show (4:3)</PresentationFormat>
  <Paragraphs>168</Paragraphs>
  <Slides>24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ＭＳ Ｐゴシック</vt:lpstr>
      <vt:lpstr>Arial</vt:lpstr>
      <vt:lpstr>Calibri</vt:lpstr>
      <vt:lpstr>Open Sans</vt:lpstr>
      <vt:lpstr>Wingdings</vt:lpstr>
      <vt:lpstr>Office Theme</vt:lpstr>
      <vt:lpstr>Default Design</vt:lpstr>
      <vt:lpstr>Stages of the cell cycle</vt:lpstr>
      <vt:lpstr>Mitosis and the Cell cycle</vt:lpstr>
      <vt:lpstr>Mitosis and Cell Cycle</vt:lpstr>
      <vt:lpstr>PowerPoint Presentation</vt:lpstr>
      <vt:lpstr>Chromosome number</vt:lpstr>
      <vt:lpstr>Haploid gametes</vt:lpstr>
      <vt:lpstr>What is the cell cycle?</vt:lpstr>
      <vt:lpstr>The cell cycle</vt:lpstr>
      <vt:lpstr>Stages of the cell cycle</vt:lpstr>
      <vt:lpstr>Mitosis</vt:lpstr>
      <vt:lpstr>Cell cycle summary</vt:lpstr>
      <vt:lpstr>Cytokinesis</vt:lpstr>
      <vt:lpstr>PowerPoint Presentation</vt:lpstr>
      <vt:lpstr>Control of the cell cycle</vt:lpstr>
      <vt:lpstr>Checkpoints</vt:lpstr>
      <vt:lpstr>Cells can leave the cell cycle</vt:lpstr>
      <vt:lpstr>How do checkpoints work?</vt:lpstr>
      <vt:lpstr>Meiosis I and II</vt:lpstr>
      <vt:lpstr>Genetic variation</vt:lpstr>
      <vt:lpstr>PowerPoint Presentation</vt:lpstr>
      <vt:lpstr>Meiosis: true or false?</vt:lpstr>
      <vt:lpstr>Variation from meiosis</vt:lpstr>
      <vt:lpstr>Chromosome mutations </vt:lpstr>
      <vt:lpstr>Mitosis</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Mitosis and the Cell cycle</dc:title>
  <dc:creator>seranb</dc:creator>
  <cp:lastModifiedBy>Sarah Gibson</cp:lastModifiedBy>
  <cp:revision>23</cp:revision>
  <dcterms:created xsi:type="dcterms:W3CDTF">2013-08-14T11:22:24Z</dcterms:created>
  <dcterms:modified xsi:type="dcterms:W3CDTF">2015-09-30T10:57:00Z</dcterms:modified>
</cp:coreProperties>
</file>