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257" r:id="rId3"/>
    <p:sldId id="258" r:id="rId4"/>
    <p:sldId id="260" r:id="rId5"/>
    <p:sldId id="275" r:id="rId6"/>
    <p:sldId id="277" r:id="rId7"/>
    <p:sldId id="262" r:id="rId8"/>
    <p:sldId id="261" r:id="rId9"/>
    <p:sldId id="263" r:id="rId10"/>
    <p:sldId id="272" r:id="rId11"/>
    <p:sldId id="267" r:id="rId12"/>
    <p:sldId id="276" r:id="rId13"/>
    <p:sldId id="278" r:id="rId14"/>
    <p:sldId id="271" r:id="rId15"/>
    <p:sldId id="266" r:id="rId16"/>
    <p:sldId id="268" r:id="rId17"/>
    <p:sldId id="269" r:id="rId18"/>
    <p:sldId id="270" r:id="rId19"/>
    <p:sldId id="273" r:id="rId20"/>
    <p:sldId id="274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CC99"/>
    <a:srgbClr val="FFFFFF"/>
    <a:srgbClr val="FF6699"/>
    <a:srgbClr val="FF66CC"/>
    <a:srgbClr val="3366CC"/>
    <a:srgbClr val="336699"/>
    <a:srgbClr val="006699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8" autoAdjust="0"/>
    <p:restoredTop sz="90929"/>
  </p:normalViewPr>
  <p:slideViewPr>
    <p:cSldViewPr>
      <p:cViewPr varScale="1">
        <p:scale>
          <a:sx n="68" d="100"/>
          <a:sy n="68" d="100"/>
        </p:scale>
        <p:origin x="13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CE298-30C5-4229-994D-2E148C0DB85C}" type="datetimeFigureOut">
              <a:rPr lang="en-GB" smtClean="0"/>
              <a:pPr/>
              <a:t>26/02/2017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58739-7AB1-427B-8B7E-86D7E9B1C0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8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D, C, A, 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31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5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Mutations from Steffi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0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63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Could be homework, or skipped depending on time scale.</a:t>
            </a:r>
            <a:r>
              <a:rPr lang="en-GB" baseline="0" dirty="0" smtClean="0"/>
              <a:t> Worksheets to help/for homework are in folder. Genetics book is on my bookshelf if required.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19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95F09-1DF3-4A90-9D6D-ABC40F108CF0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48511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7C02A8-4D44-4F2D-B913-956C6A928CCD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35559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3734D-610D-4828-A218-5604CA2C1362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7128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0A4A2B-78B3-4D7C-B85F-52E056473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47ED-BDD9-401E-B579-8D6007A81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4CB55-769E-4AC0-B56A-8E7298D3C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B40D-D8CD-4541-892C-FF7D14D7F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10746-CF18-4E6B-8EEE-4EF718C7B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9BA1-BE57-4B2E-B2B7-E6AA96C65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8341C-CC35-4950-B7E1-02C7436AA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624DA-AA8F-4F9C-990D-0CB0EB255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937AA-C536-40A2-8862-AF0FA95A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2B59-CA48-44B8-A08F-5EB8805E6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F822-633D-438C-B3DE-B57FA53BC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428D4BF1-C298-416F-A31C-732F6572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epshee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840" y="3573016"/>
            <a:ext cx="3276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econdary_stru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3392" y="3501008"/>
            <a:ext cx="3810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myo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764704"/>
            <a:ext cx="3240087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quaternary_stru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764704"/>
            <a:ext cx="446405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11760" y="188640"/>
            <a:ext cx="4362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Put the pictures in the right order!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836712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764704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3392" y="3501008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5840" y="3573016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6165304"/>
            <a:ext cx="6401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They are the stages of protein folding – D, C, A, B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486" y="3124899"/>
            <a:ext cx="80986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For single chain proteins, tertiary structure is the final 3D shape.</a:t>
            </a:r>
            <a:endParaRPr lang="en-GB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Neutral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025" y="1196752"/>
            <a:ext cx="8002463" cy="4956175"/>
          </a:xfrm>
        </p:spPr>
        <p:txBody>
          <a:bodyPr/>
          <a:lstStyle/>
          <a:p>
            <a:r>
              <a:rPr lang="en-GB" dirty="0" smtClean="0"/>
              <a:t>Can result in other </a:t>
            </a:r>
            <a:r>
              <a:rPr lang="en-GB" b="1" u="sng" dirty="0" smtClean="0"/>
              <a:t>alleles</a:t>
            </a:r>
            <a:r>
              <a:rPr lang="en-GB" dirty="0" smtClean="0"/>
              <a:t> of the gene</a:t>
            </a:r>
          </a:p>
          <a:p>
            <a:r>
              <a:rPr lang="en-GB" dirty="0" smtClean="0"/>
              <a:t>No effect if –</a:t>
            </a:r>
          </a:p>
          <a:p>
            <a:pPr lvl="1"/>
            <a:r>
              <a:rPr lang="en-GB" dirty="0" smtClean="0"/>
              <a:t>in a non-coding region of the DNA (intron) or in an area of the protein not involved in it’s function.</a:t>
            </a:r>
          </a:p>
          <a:p>
            <a:pPr lvl="1"/>
            <a:r>
              <a:rPr lang="en-GB" dirty="0" smtClean="0"/>
              <a:t>A silent mutation </a:t>
            </a:r>
            <a:r>
              <a:rPr lang="en-GB" sz="1800" b="1" dirty="0">
                <a:solidFill>
                  <a:srgbClr val="FFFF00"/>
                </a:solidFill>
              </a:rPr>
              <a:t>(</a:t>
            </a:r>
            <a:r>
              <a:rPr lang="en-GB" sz="1800" b="1" dirty="0" err="1">
                <a:solidFill>
                  <a:srgbClr val="FFFF00"/>
                </a:solidFill>
              </a:rPr>
              <a:t>eg</a:t>
            </a:r>
            <a:r>
              <a:rPr lang="en-GB" sz="1800" b="1" dirty="0">
                <a:solidFill>
                  <a:srgbClr val="FFFF00"/>
                </a:solidFill>
              </a:rPr>
              <a:t> TAC and TAT both code for tyrosine)</a:t>
            </a:r>
          </a:p>
          <a:p>
            <a:pPr lvl="1"/>
            <a:r>
              <a:rPr lang="en-GB" dirty="0" smtClean="0"/>
              <a:t>A mutation resulting in a different but chemically similar amino acid  </a:t>
            </a:r>
            <a:r>
              <a:rPr lang="en-GB" sz="1800" b="1" dirty="0" smtClean="0">
                <a:solidFill>
                  <a:srgbClr val="FFFF00"/>
                </a:solidFill>
              </a:rPr>
              <a:t>(</a:t>
            </a:r>
            <a:r>
              <a:rPr lang="en-GB" sz="1800" b="1" dirty="0" err="1" smtClean="0">
                <a:solidFill>
                  <a:srgbClr val="FFFF00"/>
                </a:solidFill>
              </a:rPr>
              <a:t>eg</a:t>
            </a:r>
            <a:r>
              <a:rPr lang="en-GB" sz="1800" b="1" dirty="0" smtClean="0">
                <a:solidFill>
                  <a:srgbClr val="FFFF00"/>
                </a:solidFill>
              </a:rPr>
              <a:t> AGG and AAG code for arginine and lysine)</a:t>
            </a:r>
          </a:p>
          <a:p>
            <a:r>
              <a:rPr lang="en-GB" dirty="0" smtClean="0"/>
              <a:t>Examples:	</a:t>
            </a:r>
          </a:p>
          <a:p>
            <a:pPr lvl="1"/>
            <a:r>
              <a:rPr lang="en-GB" dirty="0" smtClean="0"/>
              <a:t>Ability to smell honeysuckle flowers</a:t>
            </a:r>
          </a:p>
          <a:p>
            <a:pPr lvl="1"/>
            <a:r>
              <a:rPr lang="en-GB" dirty="0" smtClean="0"/>
              <a:t>Tongue rolling</a:t>
            </a:r>
          </a:p>
          <a:p>
            <a:pPr lvl="1"/>
            <a:r>
              <a:rPr lang="en-GB" dirty="0" smtClean="0"/>
              <a:t>Attached earlobes</a:t>
            </a:r>
          </a:p>
          <a:p>
            <a:r>
              <a:rPr lang="en-GB" sz="2400" dirty="0" smtClean="0"/>
              <a:t>No advantage or disadvantage to these characteristics  	– so: neutral – doesn’t affect the organism overall.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Harmful Mutations - </a:t>
            </a:r>
            <a:r>
              <a:rPr lang="en-GB" sz="2000" b="1" dirty="0" smtClean="0">
                <a:solidFill>
                  <a:srgbClr val="FFFF00"/>
                </a:solidFill>
              </a:rPr>
              <a:t>most harmful mutations have been removed from populations over millions of years of evolution. Some mutations still exist which decrease the chance of survival of an organism.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84325"/>
            <a:ext cx="8496944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200" b="1" u="sng" dirty="0" smtClean="0">
                <a:solidFill>
                  <a:srgbClr val="FF33CC"/>
                </a:solidFill>
              </a:rPr>
              <a:t>Cystic fibrosis </a:t>
            </a:r>
            <a:r>
              <a:rPr lang="en-GB" altLang="en-US" sz="2200" dirty="0" smtClean="0"/>
              <a:t>- the mutation is a </a:t>
            </a:r>
            <a:r>
              <a:rPr lang="en-GB" altLang="en-US" sz="2200" b="1" u="sng" dirty="0" smtClean="0"/>
              <a:t>deletion</a:t>
            </a:r>
            <a:r>
              <a:rPr lang="en-GB" altLang="en-US" sz="2200" dirty="0" smtClean="0"/>
              <a:t> of a triplet of bases (70% of cases) coding for CFTR protein. Protein fold incorrectly so is broken down leading to excess mucous production.</a:t>
            </a:r>
          </a:p>
          <a:p>
            <a:pPr>
              <a:lnSpc>
                <a:spcPct val="90000"/>
              </a:lnSpc>
            </a:pPr>
            <a:r>
              <a:rPr lang="en-GB" altLang="en-US" sz="2200" b="1" u="sng" dirty="0" smtClean="0">
                <a:solidFill>
                  <a:srgbClr val="FF33CC"/>
                </a:solidFill>
              </a:rPr>
              <a:t>Breast Cancer </a:t>
            </a:r>
            <a:r>
              <a:rPr lang="en-GB" altLang="en-US" sz="2200" dirty="0" smtClean="0"/>
              <a:t>– BRCA1 gene mutations mean that a protein which helps to repair breaks in DNA is not produced. Can lead to uncontrolled cell division.</a:t>
            </a:r>
          </a:p>
          <a:p>
            <a:pPr>
              <a:lnSpc>
                <a:spcPct val="90000"/>
              </a:lnSpc>
            </a:pPr>
            <a:r>
              <a:rPr lang="en-GB" altLang="en-US" sz="2200" b="1" u="sng" dirty="0" smtClean="0">
                <a:solidFill>
                  <a:srgbClr val="FF33CC"/>
                </a:solidFill>
              </a:rPr>
              <a:t>Proto-oncogenes</a:t>
            </a:r>
            <a:r>
              <a:rPr lang="en-GB" altLang="en-US" sz="2200" dirty="0" smtClean="0"/>
              <a:t> can be changed into </a:t>
            </a:r>
            <a:r>
              <a:rPr lang="en-GB" altLang="en-US" sz="2200" b="1" dirty="0" smtClean="0"/>
              <a:t>oncogenes</a:t>
            </a:r>
            <a:r>
              <a:rPr lang="en-GB" altLang="en-US" sz="2200" dirty="0" smtClean="0"/>
              <a:t> by a </a:t>
            </a:r>
            <a:r>
              <a:rPr lang="en-GB" altLang="en-US" sz="2200" b="1" u="sng" dirty="0" smtClean="0"/>
              <a:t>point mutation</a:t>
            </a:r>
            <a:r>
              <a:rPr lang="en-GB" altLang="en-US" sz="2200" dirty="0" smtClean="0"/>
              <a:t>. These can promote uncontrolled cell division</a:t>
            </a:r>
          </a:p>
          <a:p>
            <a:pPr marL="341313" lvl="1" indent="-341313">
              <a:buFontTx/>
              <a:buChar char="•"/>
            </a:pPr>
            <a:r>
              <a:rPr lang="en-GB" altLang="en-US" b="1" u="sng" dirty="0" smtClean="0">
                <a:solidFill>
                  <a:srgbClr val="FF33CC"/>
                </a:solidFill>
              </a:rPr>
              <a:t>Sickle cell anaemia </a:t>
            </a:r>
            <a:r>
              <a:rPr lang="en-GB" altLang="en-US" b="1" dirty="0" smtClean="0"/>
              <a:t>– </a:t>
            </a:r>
            <a:r>
              <a:rPr lang="en-GB" altLang="en-US" dirty="0" smtClean="0"/>
              <a:t>Result of a mutation (</a:t>
            </a:r>
            <a:r>
              <a:rPr lang="en-GB" altLang="en-US" dirty="0" err="1" smtClean="0"/>
              <a:t>Glu</a:t>
            </a:r>
            <a:r>
              <a:rPr lang="en-GB" altLang="en-US" dirty="0" smtClean="0"/>
              <a:t> to Val) in the gene coding for the </a:t>
            </a:r>
            <a:r>
              <a:rPr lang="el-GR" altLang="en-US" dirty="0" smtClean="0">
                <a:latin typeface="Tempus Sans ITC" pitchFamily="82" charset="0"/>
              </a:rPr>
              <a:t>β</a:t>
            </a:r>
            <a:r>
              <a:rPr lang="en-GB" altLang="en-US" dirty="0" smtClean="0">
                <a:latin typeface="Tempus Sans ITC" pitchFamily="82" charset="0"/>
              </a:rPr>
              <a:t> </a:t>
            </a:r>
            <a:r>
              <a:rPr lang="en-GB" altLang="en-US" dirty="0" smtClean="0"/>
              <a:t>chain of </a:t>
            </a:r>
            <a:r>
              <a:rPr lang="en-GB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haemoglobin </a:t>
            </a:r>
            <a:r>
              <a:rPr lang="en-GB" alt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(link to AS). Crystallised deoxygenated haemoglobin causes change in cell shape)</a:t>
            </a:r>
            <a:endParaRPr lang="el-GR" altLang="en-US" sz="20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GB" altLang="en-US" sz="2200" b="1" u="sng" dirty="0" smtClean="0">
                <a:solidFill>
                  <a:srgbClr val="FF33CC"/>
                </a:solidFill>
              </a:rPr>
              <a:t>Beta </a:t>
            </a:r>
            <a:r>
              <a:rPr lang="en-GB" altLang="en-US" sz="2200" b="1" u="sng" dirty="0" err="1" smtClean="0">
                <a:solidFill>
                  <a:srgbClr val="FF33CC"/>
                </a:solidFill>
              </a:rPr>
              <a:t>thalassaemia</a:t>
            </a:r>
            <a:r>
              <a:rPr lang="en-GB" altLang="en-US" sz="2200" b="1" dirty="0" smtClean="0"/>
              <a:t> – </a:t>
            </a:r>
            <a:r>
              <a:rPr lang="en-GB" altLang="en-US" sz="2200" dirty="0" smtClean="0"/>
              <a:t>Example of a mutation occurring at start of gene so that RNA polymerase cannot bind and so transcription does not occur. </a:t>
            </a:r>
            <a:r>
              <a:rPr lang="en-GB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Beta-globin not produced so low </a:t>
            </a:r>
            <a:r>
              <a:rPr lang="en-GB" alt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Hb</a:t>
            </a:r>
            <a:r>
              <a:rPr lang="en-GB" altLang="en-US" sz="2000" dirty="0">
                <a:solidFill>
                  <a:srgbClr val="00B050"/>
                </a:solidFill>
              </a:rPr>
              <a:t>.</a:t>
            </a:r>
            <a:endParaRPr lang="en-GB" altLang="en-US" sz="2000" dirty="0" smtClean="0">
              <a:solidFill>
                <a:srgbClr val="00B050"/>
              </a:solidFill>
            </a:endParaRPr>
          </a:p>
          <a:p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Extension: Suggest what the symptoms of beta </a:t>
            </a:r>
            <a:r>
              <a:rPr lang="en-GB" dirty="0" err="1" smtClean="0">
                <a:solidFill>
                  <a:srgbClr val="FFFFFF"/>
                </a:solidFill>
              </a:rPr>
              <a:t>thalassaemia</a:t>
            </a:r>
            <a:r>
              <a:rPr lang="en-GB" dirty="0" smtClean="0">
                <a:solidFill>
                  <a:srgbClr val="FFFFFF"/>
                </a:solidFill>
              </a:rPr>
              <a:t> might be.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286145"/>
            <a:ext cx="7826375" cy="1376362"/>
          </a:xfrm>
        </p:spPr>
        <p:txBody>
          <a:bodyPr/>
          <a:lstStyle/>
          <a:p>
            <a:r>
              <a:rPr lang="en-GB" sz="2800" b="1" u="sng" dirty="0" smtClean="0"/>
              <a:t>Expanding triple nucleotide repeats</a:t>
            </a:r>
            <a:endParaRPr lang="en-GB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47289"/>
            <a:ext cx="3587823" cy="4956175"/>
          </a:xfrm>
        </p:spPr>
        <p:txBody>
          <a:bodyPr/>
          <a:lstStyle/>
          <a:p>
            <a:r>
              <a:rPr lang="en-GB" altLang="en-US" sz="2200" b="1" u="sng" dirty="0">
                <a:solidFill>
                  <a:srgbClr val="FF33CC"/>
                </a:solidFill>
              </a:rPr>
              <a:t>Huntington disease</a:t>
            </a:r>
            <a:r>
              <a:rPr lang="en-GB" altLang="en-US" sz="2200" dirty="0"/>
              <a:t> is caused by a ‘stutter’ – this is repeating sections of CAG </a:t>
            </a:r>
            <a:r>
              <a:rPr lang="en-GB" altLang="en-US" sz="2200" dirty="0" smtClean="0"/>
              <a:t>sequences added to the gene.</a:t>
            </a:r>
          </a:p>
          <a:p>
            <a:endParaRPr lang="en-GB" altLang="en-US" sz="2200" dirty="0"/>
          </a:p>
          <a:p>
            <a:r>
              <a:rPr lang="en-GB" altLang="en-US" sz="2200" dirty="0" smtClean="0"/>
              <a:t>The number of CAG repeats increases at meiosis and in each generation.</a:t>
            </a:r>
          </a:p>
          <a:p>
            <a:endParaRPr lang="en-GB" altLang="en-US" sz="2200" dirty="0"/>
          </a:p>
          <a:p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395" y="764704"/>
            <a:ext cx="4800600" cy="4010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4794283"/>
            <a:ext cx="6120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If the number of repeats goes above a critical number, the person with the genotype will develop the disease </a:t>
            </a:r>
            <a:r>
              <a:rPr lang="en-GB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 </a:t>
            </a:r>
            <a:r>
              <a:rPr lang="en-GB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later life.</a:t>
            </a:r>
          </a:p>
          <a:p>
            <a:r>
              <a:rPr lang="en-GB" sz="1600" dirty="0">
                <a:solidFill>
                  <a:srgbClr val="FFFF00"/>
                </a:solidFill>
                <a:effectLst/>
              </a:rPr>
              <a:t>The CAG repeat </a:t>
            </a:r>
            <a:r>
              <a:rPr lang="en-GB" sz="1600" dirty="0" smtClean="0">
                <a:solidFill>
                  <a:srgbClr val="FFFF00"/>
                </a:solidFill>
                <a:effectLst/>
              </a:rPr>
              <a:t>varies </a:t>
            </a:r>
            <a:r>
              <a:rPr lang="en-GB" sz="1600" dirty="0">
                <a:solidFill>
                  <a:srgbClr val="FFFF00"/>
                </a:solidFill>
                <a:effectLst/>
              </a:rPr>
              <a:t>from 6 to 37 repeats on chromosomes of unaffected individuals and from more than 30 to 180 repeats on chromosomes of HD patients.</a:t>
            </a:r>
            <a:endParaRPr lang="en-GB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– the mutation itself affects the amino acid sequence which can result in an altered protein shape or function. The change to the protein is what causes the symptoms/benefits.</a:t>
            </a:r>
          </a:p>
          <a:p>
            <a:endParaRPr lang="en-GB" dirty="0"/>
          </a:p>
          <a:p>
            <a:r>
              <a:rPr lang="en-GB" dirty="0" smtClean="0"/>
              <a:t>Not all genes code for polypeptides – some genes code for RNA which regulates expression of other genes.  </a:t>
            </a:r>
          </a:p>
          <a:p>
            <a:pPr lvl="1"/>
            <a:r>
              <a:rPr lang="en-GB" dirty="0" smtClean="0"/>
              <a:t>Possibly a silent mutation could be harmful due to incorrect expression of another gene.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– What type of mutation is shown in each example?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Autofit/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EGG 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MEN	ATE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EGG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EDH ENA TET HEE GG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2836" y="6237312"/>
            <a:ext cx="4721164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Which is the most harmful and why?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 – study a disease resulting from mutation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84325"/>
            <a:ext cx="7743205" cy="4956175"/>
          </a:xfrm>
        </p:spPr>
        <p:txBody>
          <a:bodyPr/>
          <a:lstStyle/>
          <a:p>
            <a:r>
              <a:rPr lang="en-GB" dirty="0" smtClean="0"/>
              <a:t>You will present the key facts to the others in the class via an information card that you will prepare.</a:t>
            </a:r>
          </a:p>
          <a:p>
            <a:endParaRPr lang="en-GB" dirty="0" smtClean="0"/>
          </a:p>
          <a:p>
            <a:r>
              <a:rPr lang="en-GB" dirty="0" smtClean="0"/>
              <a:t>Cystic Fibrosis</a:t>
            </a:r>
          </a:p>
          <a:p>
            <a:r>
              <a:rPr lang="en-GB" dirty="0" smtClean="0"/>
              <a:t>Sickle Cell Anaemia</a:t>
            </a:r>
          </a:p>
          <a:p>
            <a:r>
              <a:rPr lang="en-GB" dirty="0" smtClean="0"/>
              <a:t>Beta-</a:t>
            </a:r>
            <a:r>
              <a:rPr lang="en-GB" dirty="0" err="1" smtClean="0"/>
              <a:t>thalassaemia</a:t>
            </a:r>
            <a:endParaRPr lang="en-GB" dirty="0" smtClean="0"/>
          </a:p>
          <a:p>
            <a:r>
              <a:rPr lang="en-GB" dirty="0" err="1" smtClean="0"/>
              <a:t>Duchenne</a:t>
            </a:r>
            <a:r>
              <a:rPr lang="en-GB" dirty="0" smtClean="0"/>
              <a:t> Muscular Dystrophy</a:t>
            </a:r>
          </a:p>
          <a:p>
            <a:r>
              <a:rPr lang="en-GB" dirty="0" err="1" smtClean="0"/>
              <a:t>Phenylketonuria</a:t>
            </a:r>
            <a:endParaRPr lang="en-GB" dirty="0" smtClean="0"/>
          </a:p>
          <a:p>
            <a:r>
              <a:rPr lang="en-GB" dirty="0" smtClean="0"/>
              <a:t>Huntington Disease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31721" y="2636912"/>
            <a:ext cx="481227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What mutation type is it?</a:t>
            </a:r>
          </a:p>
          <a:p>
            <a:r>
              <a:rPr lang="en-GB" dirty="0" smtClean="0"/>
              <a:t>Which gene is affected?</a:t>
            </a:r>
          </a:p>
          <a:p>
            <a:r>
              <a:rPr lang="en-GB" dirty="0" smtClean="0"/>
              <a:t>What are the effects of the mutation?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Sickle Cell Anaemia</a:t>
            </a:r>
            <a:endParaRPr lang="en-US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Haemoglobin</a:t>
            </a:r>
          </a:p>
          <a:p>
            <a:pPr lvl="1"/>
            <a:r>
              <a:rPr lang="en-GB" altLang="en-US" dirty="0" smtClean="0"/>
              <a:t>Globular protein</a:t>
            </a:r>
          </a:p>
          <a:p>
            <a:pPr lvl="2"/>
            <a:r>
              <a:rPr lang="en-GB" altLang="en-US" dirty="0" smtClean="0"/>
              <a:t>Two </a:t>
            </a:r>
            <a:r>
              <a:rPr lang="el-GR" altLang="en-US" dirty="0" smtClean="0">
                <a:latin typeface="Tempus Sans ITC" pitchFamily="82" charset="0"/>
              </a:rPr>
              <a:t>α</a:t>
            </a:r>
            <a:r>
              <a:rPr lang="en-GB" altLang="en-US" dirty="0" smtClean="0"/>
              <a:t> polypeptide chains</a:t>
            </a:r>
          </a:p>
          <a:p>
            <a:pPr lvl="2"/>
            <a:r>
              <a:rPr lang="en-GB" altLang="en-US" dirty="0" smtClean="0"/>
              <a:t>Two </a:t>
            </a:r>
            <a:r>
              <a:rPr lang="el-GR" altLang="en-US" dirty="0" smtClean="0">
                <a:latin typeface="Tempus Sans ITC" pitchFamily="82" charset="0"/>
              </a:rPr>
              <a:t>β</a:t>
            </a:r>
            <a:r>
              <a:rPr lang="en-GB" altLang="en-US" dirty="0" smtClean="0"/>
              <a:t> polypeptide chains</a:t>
            </a:r>
          </a:p>
          <a:p>
            <a:pPr lvl="1"/>
            <a:r>
              <a:rPr lang="en-GB" altLang="en-US" dirty="0" smtClean="0"/>
              <a:t>A mutation in the gene coding for the </a:t>
            </a:r>
            <a:r>
              <a:rPr lang="el-GR" altLang="en-US" dirty="0" smtClean="0">
                <a:latin typeface="Tempus Sans ITC" pitchFamily="82" charset="0"/>
              </a:rPr>
              <a:t>β</a:t>
            </a:r>
            <a:r>
              <a:rPr lang="en-GB" altLang="en-US" dirty="0" smtClean="0">
                <a:latin typeface="Tempus Sans ITC" pitchFamily="82" charset="0"/>
              </a:rPr>
              <a:t> </a:t>
            </a:r>
            <a:r>
              <a:rPr lang="en-GB" altLang="en-US" dirty="0" smtClean="0"/>
              <a:t>chain causes sickle cell anaemia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Sickle Cell Anaemia</a:t>
            </a:r>
            <a:endParaRPr lang="en-US" smtClean="0"/>
          </a:p>
        </p:txBody>
      </p:sp>
      <p:pic>
        <p:nvPicPr>
          <p:cNvPr id="23555" name="Picture 8" descr="sick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00213"/>
            <a:ext cx="662463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3200" dirty="0" smtClean="0"/>
              <a:t>Sickle Cell Anaemia</a:t>
            </a:r>
            <a:endParaRPr lang="en-US" sz="3200" dirty="0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 smtClean="0"/>
              <a:t>When the four polypeptide chains curl up they form a specific 3-D shape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 smtClean="0"/>
              <a:t>Some amino acids have hydrophobic side chains e.g. </a:t>
            </a:r>
            <a:r>
              <a:rPr lang="en-GB" altLang="en-US" sz="2400" dirty="0" err="1" smtClean="0"/>
              <a:t>valine</a:t>
            </a:r>
            <a:endParaRPr lang="en-GB" altLang="en-US" sz="2400" dirty="0" smtClean="0"/>
          </a:p>
          <a:p>
            <a:pPr lvl="1">
              <a:lnSpc>
                <a:spcPct val="80000"/>
              </a:lnSpc>
            </a:pPr>
            <a:r>
              <a:rPr lang="en-GB" altLang="en-US" sz="2400" dirty="0" smtClean="0"/>
              <a:t>Some amino acids have </a:t>
            </a:r>
            <a:r>
              <a:rPr lang="en-GB" altLang="en-US" sz="2400" dirty="0" err="1" smtClean="0"/>
              <a:t>hydrophillic</a:t>
            </a:r>
            <a:r>
              <a:rPr lang="en-GB" altLang="en-US" sz="2400" dirty="0" smtClean="0"/>
              <a:t> side chains e.g. Glutamate</a:t>
            </a:r>
          </a:p>
          <a:p>
            <a:pPr lvl="1">
              <a:lnSpc>
                <a:spcPct val="80000"/>
              </a:lnSpc>
            </a:pPr>
            <a:endParaRPr lang="en-GB" altLang="en-US" sz="2400" dirty="0" smtClean="0"/>
          </a:p>
          <a:p>
            <a:pPr>
              <a:lnSpc>
                <a:spcPct val="80000"/>
              </a:lnSpc>
            </a:pPr>
            <a:r>
              <a:rPr lang="en-GB" altLang="en-US" sz="2800" dirty="0" smtClean="0"/>
              <a:t>If the O</a:t>
            </a:r>
            <a:r>
              <a:rPr lang="en-GB" altLang="en-US" sz="2800" baseline="-25000" dirty="0" smtClean="0"/>
              <a:t>2</a:t>
            </a:r>
            <a:r>
              <a:rPr lang="en-GB" altLang="en-US" sz="2800" dirty="0" smtClean="0"/>
              <a:t> level in blood falls, </a:t>
            </a:r>
            <a:r>
              <a:rPr lang="en-GB" altLang="en-US" sz="2800" dirty="0" err="1" smtClean="0"/>
              <a:t>valines</a:t>
            </a:r>
            <a:r>
              <a:rPr lang="en-GB" altLang="en-US" sz="2800" dirty="0" smtClean="0"/>
              <a:t> form bonds with themselves that stick haemoglobin molecules together, producing long chains of stuck-together haemoglobin molecules, the RBC is pulled out of its usual biconcave shape.</a:t>
            </a:r>
            <a:endParaRPr lang="en-US" alt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49848" y="0"/>
            <a:ext cx="439415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Important to remember to discuss</a:t>
            </a:r>
          </a:p>
          <a:p>
            <a:r>
              <a:rPr lang="en-GB" dirty="0" smtClean="0"/>
              <a:t> the effect of the code change </a:t>
            </a:r>
          </a:p>
          <a:p>
            <a:r>
              <a:rPr lang="en-GB" dirty="0" smtClean="0"/>
              <a:t>on the protein!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Mutation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551738" cy="4956175"/>
          </a:xfrm>
        </p:spPr>
        <p:txBody>
          <a:bodyPr/>
          <a:lstStyle/>
          <a:p>
            <a:r>
              <a:rPr lang="en-GB" sz="2200" dirty="0" smtClean="0"/>
              <a:t>The diagram represents part of the primary and tertiary structure of the newly-discovered enzyme, including its active site. The amino acids are represented by circles, which are numbered to show their position in the primary structure.</a:t>
            </a:r>
          </a:p>
          <a:p>
            <a:endParaRPr lang="en-GB" sz="2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92896"/>
            <a:ext cx="4572000" cy="356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924944"/>
            <a:ext cx="457200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GB" dirty="0" smtClean="0"/>
              <a:t>A research </a:t>
            </a:r>
            <a:r>
              <a:rPr lang="en-GB" dirty="0"/>
              <a:t>team wanted to change the structure of the enzyme so that it would function at higher </a:t>
            </a:r>
            <a:r>
              <a:rPr lang="en-GB" dirty="0" smtClean="0"/>
              <a:t>temperatures. </a:t>
            </a:r>
            <a:r>
              <a:rPr lang="en-GB" dirty="0"/>
              <a:t>They used a technique called </a:t>
            </a:r>
            <a:r>
              <a:rPr lang="en-GB" b="1" dirty="0"/>
              <a:t>site directed mutagenesis</a:t>
            </a:r>
            <a:r>
              <a:rPr lang="en-GB" dirty="0"/>
              <a:t>. In this </a:t>
            </a:r>
            <a:r>
              <a:rPr lang="en-GB" dirty="0" smtClean="0"/>
              <a:t>technique single </a:t>
            </a:r>
            <a:r>
              <a:rPr lang="en-GB" dirty="0"/>
              <a:t>changes to the amino acid sequence of the enzyme are planned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165304"/>
            <a:ext cx="9144000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CC"/>
                </a:solidFill>
              </a:rPr>
              <a:t>Suggest why it would be important that this procedure did </a:t>
            </a:r>
            <a:r>
              <a:rPr lang="en-GB" b="1" dirty="0">
                <a:solidFill>
                  <a:srgbClr val="FF66CC"/>
                </a:solidFill>
              </a:rPr>
              <a:t>not</a:t>
            </a:r>
            <a:r>
              <a:rPr lang="en-GB" dirty="0">
                <a:solidFill>
                  <a:srgbClr val="FF66CC"/>
                </a:solidFill>
              </a:rPr>
              <a:t> change any of the amino acids shaded </a:t>
            </a:r>
            <a:r>
              <a:rPr lang="en-GB" dirty="0" smtClean="0">
                <a:solidFill>
                  <a:srgbClr val="FF66CC"/>
                </a:solidFill>
              </a:rPr>
              <a:t>grey. (1 mark)</a:t>
            </a:r>
            <a:endParaRPr lang="en-GB" dirty="0">
              <a:solidFill>
                <a:srgbClr val="FF66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3501008"/>
            <a:ext cx="681590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The (shaded </a:t>
            </a:r>
            <a:r>
              <a:rPr lang="en-GB" dirty="0"/>
              <a:t>amino acids) form the active site ;</a:t>
            </a:r>
          </a:p>
          <a:p>
            <a:r>
              <a:rPr lang="en-GB" dirty="0"/>
              <a:t>substrate may not attach to the active site ;</a:t>
            </a:r>
          </a:p>
          <a:p>
            <a:r>
              <a:rPr lang="en-GB" dirty="0"/>
              <a:t>enzyme-substrate complex may not be formed / AW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6250927" cy="1880534"/>
          </a:xfrm>
        </p:spPr>
        <p:txBody>
          <a:bodyPr/>
          <a:lstStyle/>
          <a:p>
            <a:r>
              <a:rPr lang="en-GB" dirty="0" smtClean="0"/>
              <a:t>Genetics, Evolution and Ecosystems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6193722" cy="1308198"/>
          </a:xfrm>
        </p:spPr>
        <p:txBody>
          <a:bodyPr/>
          <a:lstStyle/>
          <a:p>
            <a:r>
              <a:rPr lang="en-GB" dirty="0" smtClean="0"/>
              <a:t>6.1.1 Cellular Control – Mutations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242710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Learning Outcomes:</a:t>
            </a:r>
          </a:p>
          <a:p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Describe types </a:t>
            </a:r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of gene mutations and </a:t>
            </a:r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explain their </a:t>
            </a:r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possible</a:t>
            </a:r>
          </a:p>
          <a:p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effects on protein production and </a:t>
            </a:r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function.</a:t>
            </a:r>
            <a:endParaRPr lang="en-GB" sz="2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endParaRPr lang="en-GB" sz="2400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Give examples of mutations including substitution</a:t>
            </a:r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, insertion or deletion of </a:t>
            </a:r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one or </a:t>
            </a:r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more </a:t>
            </a:r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nucleotides</a:t>
            </a:r>
          </a:p>
          <a:p>
            <a:endParaRPr lang="en-GB" sz="2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Explain and evaluate the </a:t>
            </a:r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possible effects of these </a:t>
            </a:r>
            <a:r>
              <a:rPr lang="en-GB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gene mutations</a:t>
            </a:r>
            <a:endParaRPr lang="en-GB" sz="24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r>
              <a:rPr lang="en-GB" sz="2400" dirty="0">
                <a:solidFill>
                  <a:srgbClr val="FFFFFF"/>
                </a:solidFill>
                <a:latin typeface="Calibri" panose="020F0502020204030204" pitchFamily="34" charset="0"/>
              </a:rPr>
              <a:t>(i.e. beneficial, neutral or harmful).</a:t>
            </a:r>
            <a:endParaRPr lang="en-GB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Inherited Metabolic disorders sheet</a:t>
            </a:r>
          </a:p>
          <a:p>
            <a:endParaRPr lang="en-GB" dirty="0" smtClean="0"/>
          </a:p>
          <a:p>
            <a:r>
              <a:rPr lang="en-GB" dirty="0" smtClean="0"/>
              <a:t>Q p109, 111 PB</a:t>
            </a:r>
          </a:p>
          <a:p>
            <a:r>
              <a:rPr lang="en-GB" dirty="0" smtClean="0"/>
              <a:t>Q p108 GB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Code breaker – what’s happened to the original message?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Autofit/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EGG 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MEN	ATE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EGG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EDH ENA TET HEE GG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-243408"/>
            <a:ext cx="7826375" cy="1376362"/>
          </a:xfrm>
        </p:spPr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764704"/>
            <a:ext cx="7551738" cy="4956175"/>
          </a:xfrm>
        </p:spPr>
        <p:txBody>
          <a:bodyPr/>
          <a:lstStyle/>
          <a:p>
            <a:pPr lvl="1"/>
            <a:r>
              <a:rPr lang="en-GB" altLang="en-US" sz="2400" dirty="0" smtClean="0"/>
              <a:t>Mutation</a:t>
            </a:r>
          </a:p>
          <a:p>
            <a:pPr lvl="2"/>
            <a:r>
              <a:rPr lang="en-GB" altLang="en-US" sz="2400" dirty="0" smtClean="0"/>
              <a:t>A change in gene or chromosome structure</a:t>
            </a:r>
          </a:p>
          <a:p>
            <a:pPr lvl="1"/>
            <a:r>
              <a:rPr lang="en-GB" altLang="en-US" sz="2400" dirty="0" smtClean="0"/>
              <a:t>Mutant</a:t>
            </a:r>
          </a:p>
          <a:p>
            <a:pPr lvl="2"/>
            <a:r>
              <a:rPr lang="en-GB" altLang="en-US" sz="2400" dirty="0" smtClean="0"/>
              <a:t>An individual showing or carrying a mutation</a:t>
            </a:r>
          </a:p>
          <a:p>
            <a:pPr lvl="1"/>
            <a:r>
              <a:rPr lang="en-GB" altLang="en-US" sz="2400" dirty="0" smtClean="0"/>
              <a:t>Mutagen</a:t>
            </a:r>
          </a:p>
          <a:p>
            <a:pPr lvl="2"/>
            <a:r>
              <a:rPr lang="en-GB" altLang="en-US" sz="2400" dirty="0" smtClean="0"/>
              <a:t>A chemical or physical agents causing a mutation (</a:t>
            </a:r>
            <a:r>
              <a:rPr lang="en-GB" altLang="en-US" sz="2000" dirty="0" smtClean="0">
                <a:solidFill>
                  <a:srgbClr val="FF6699"/>
                </a:solidFill>
              </a:rPr>
              <a:t>UV light, chemicals </a:t>
            </a:r>
            <a:r>
              <a:rPr lang="en-GB" altLang="en-US" sz="2000" dirty="0" err="1" smtClean="0">
                <a:solidFill>
                  <a:srgbClr val="FF6699"/>
                </a:solidFill>
              </a:rPr>
              <a:t>eg</a:t>
            </a:r>
            <a:r>
              <a:rPr lang="en-GB" altLang="en-US" sz="2000" dirty="0" smtClean="0">
                <a:solidFill>
                  <a:srgbClr val="FF6699"/>
                </a:solidFill>
              </a:rPr>
              <a:t> Benzene</a:t>
            </a:r>
            <a:r>
              <a:rPr lang="en-GB" altLang="en-US" sz="2400" dirty="0" smtClean="0"/>
              <a:t>)</a:t>
            </a:r>
          </a:p>
          <a:p>
            <a:r>
              <a:rPr lang="en-GB" altLang="en-US" sz="2800" dirty="0" smtClean="0"/>
              <a:t>Types of mutations:</a:t>
            </a:r>
          </a:p>
          <a:p>
            <a:pPr lvl="1"/>
            <a:r>
              <a:rPr lang="en-GB" altLang="en-US" dirty="0" smtClean="0"/>
              <a:t>Gene mutation</a:t>
            </a:r>
          </a:p>
          <a:p>
            <a:pPr lvl="2"/>
            <a:r>
              <a:rPr lang="en-GB" altLang="en-US" dirty="0" smtClean="0"/>
              <a:t>Affects a single gene – results from change in base sequence. (Silent, missense, nonsense)</a:t>
            </a:r>
          </a:p>
          <a:p>
            <a:pPr lvl="1"/>
            <a:r>
              <a:rPr lang="en-GB" altLang="en-US" dirty="0" smtClean="0"/>
              <a:t>A chromosome mutation</a:t>
            </a:r>
          </a:p>
          <a:p>
            <a:pPr lvl="2"/>
            <a:r>
              <a:rPr lang="en-GB" altLang="en-US" dirty="0" smtClean="0"/>
              <a:t>Affects a single chromosome or set of chromosomes – removal/addition of parts</a:t>
            </a:r>
          </a:p>
          <a:p>
            <a:endParaRPr lang="en-GB" altLang="en-US" sz="2800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656111">
            <a:off x="5940152" y="404664"/>
            <a:ext cx="1802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spontaneous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935787">
            <a:off x="8028384" y="836712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rare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283460">
            <a:off x="3707904" y="188640"/>
            <a:ext cx="18806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Increased by </a:t>
            </a:r>
          </a:p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chemicals </a:t>
            </a:r>
          </a:p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or radiation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935787">
            <a:off x="7475685" y="250684"/>
            <a:ext cx="11432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random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Chromosome mutations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4475163" cy="4625975"/>
          </a:xfrm>
        </p:spPr>
        <p:txBody>
          <a:bodyPr/>
          <a:lstStyle/>
          <a:p>
            <a:r>
              <a:rPr lang="en-GB" sz="2400" dirty="0" smtClean="0"/>
              <a:t>An entire chromosome is lost or repeated during cell division.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Example:</a:t>
            </a:r>
            <a:br>
              <a:rPr lang="en-GB" sz="2400" dirty="0" smtClean="0"/>
            </a:br>
            <a:r>
              <a:rPr lang="en-GB" sz="2400" dirty="0" smtClean="0"/>
              <a:t>Downs syndrome is caused by having an extra chromosome 21.</a:t>
            </a:r>
          </a:p>
          <a:p>
            <a:endParaRPr lang="en-GB" sz="2400" dirty="0" smtClean="0"/>
          </a:p>
          <a:p>
            <a:r>
              <a:rPr lang="en-GB" sz="2400" dirty="0" smtClean="0"/>
              <a:t>A part of a chromosome is </a:t>
            </a:r>
            <a:r>
              <a:rPr lang="en-GB" sz="2400" dirty="0" err="1" smtClean="0"/>
              <a:t>translocated</a:t>
            </a:r>
            <a:r>
              <a:rPr lang="en-GB" sz="2400" dirty="0" smtClean="0"/>
              <a:t> to another or lost entirely.</a:t>
            </a:r>
          </a:p>
          <a:p>
            <a:r>
              <a:rPr lang="en-GB" sz="2400" dirty="0" smtClean="0"/>
              <a:t>Example:</a:t>
            </a:r>
          </a:p>
          <a:p>
            <a:r>
              <a:rPr lang="en-GB" sz="24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Philadelphia chromosome associated with CML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-1"/>
            <a:ext cx="3600400" cy="387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444208" y="2924944"/>
            <a:ext cx="647700" cy="792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26" name="Picture 2" descr="C:\Users\seranb\Dropbox\Photo 12-08-2014 15 21 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33056"/>
            <a:ext cx="4207540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80920" cy="4956175"/>
          </a:xfrm>
        </p:spPr>
        <p:txBody>
          <a:bodyPr/>
          <a:lstStyle/>
          <a:p>
            <a:r>
              <a:rPr lang="en-GB" sz="2400" b="1" u="sng" dirty="0" smtClean="0">
                <a:solidFill>
                  <a:srgbClr val="FFCC99"/>
                </a:solidFill>
              </a:rPr>
              <a:t>Silent</a:t>
            </a:r>
            <a:r>
              <a:rPr lang="en-GB" sz="2400" dirty="0" smtClean="0"/>
              <a:t> – no change in protein due to degeneracy of genetic code. (amino acid sequence not changed) (TTA and TTG both code for </a:t>
            </a:r>
            <a:r>
              <a:rPr lang="en-GB" sz="2400" dirty="0" err="1" smtClean="0"/>
              <a:t>Leucine</a:t>
            </a:r>
            <a:r>
              <a:rPr lang="en-GB" sz="2400" dirty="0" smtClean="0"/>
              <a:t>)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FFCC99"/>
                </a:solidFill>
              </a:rPr>
              <a:t>Missense</a:t>
            </a:r>
            <a:r>
              <a:rPr lang="en-GB" sz="2400" dirty="0" smtClean="0"/>
              <a:t> – Change in amino acid sequence means altered primary structure and therefore, secondary and tertiary structure. – Change shape and probably no function. </a:t>
            </a:r>
            <a:r>
              <a:rPr lang="en-GB" sz="2400" dirty="0" smtClean="0">
                <a:solidFill>
                  <a:srgbClr val="FFFF00"/>
                </a:solidFill>
              </a:rPr>
              <a:t>(Sickle cell anaemia )</a:t>
            </a:r>
          </a:p>
          <a:p>
            <a:endParaRPr lang="en-GB" sz="2400" dirty="0"/>
          </a:p>
          <a:p>
            <a:r>
              <a:rPr lang="en-GB" sz="2400" b="1" u="sng" dirty="0" smtClean="0">
                <a:solidFill>
                  <a:srgbClr val="FFCC99"/>
                </a:solidFill>
              </a:rPr>
              <a:t>Nonsense</a:t>
            </a:r>
            <a:r>
              <a:rPr lang="en-GB" sz="2400" dirty="0" smtClean="0"/>
              <a:t> – A mutation </a:t>
            </a:r>
            <a:r>
              <a:rPr lang="en-GB" sz="2400" smtClean="0"/>
              <a:t>which </a:t>
            </a:r>
            <a:r>
              <a:rPr lang="en-GB" sz="2400" smtClean="0"/>
              <a:t>alters </a:t>
            </a:r>
            <a:r>
              <a:rPr lang="en-GB" sz="2400" dirty="0" smtClean="0"/>
              <a:t>a triplet to become a stop codon. A truncated protein is produced which will not function and it will most likely be broken down in the cell. </a:t>
            </a:r>
            <a:r>
              <a:rPr lang="en-GB" sz="2400" dirty="0" smtClean="0">
                <a:solidFill>
                  <a:srgbClr val="FFFF00"/>
                </a:solidFill>
              </a:rPr>
              <a:t>(</a:t>
            </a:r>
            <a:r>
              <a:rPr lang="en-GB" sz="2400" dirty="0" err="1" smtClean="0">
                <a:solidFill>
                  <a:srgbClr val="FFFF00"/>
                </a:solidFill>
              </a:rPr>
              <a:t>Duchenne</a:t>
            </a:r>
            <a:r>
              <a:rPr lang="en-GB" sz="2400" dirty="0" smtClean="0">
                <a:solidFill>
                  <a:srgbClr val="FFFF00"/>
                </a:solidFill>
              </a:rPr>
              <a:t> muscular dystrophy)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74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1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Types of Gene Mutations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8904" y="7747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Substitution – </a:t>
            </a:r>
            <a:r>
              <a:rPr lang="en-GB" altLang="en-US" sz="2200" dirty="0" smtClean="0"/>
              <a:t>swapping one base for another. Can have no effect because DNA code is degenerate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Deletion – </a:t>
            </a:r>
            <a:r>
              <a:rPr lang="en-GB" altLang="en-US" sz="2200" dirty="0" smtClean="0"/>
              <a:t>Loss of bases. Causes a </a:t>
            </a:r>
            <a:r>
              <a:rPr lang="en-GB" altLang="en-US" sz="2200" u="sng" dirty="0" smtClean="0"/>
              <a:t>frame shift</a:t>
            </a:r>
            <a:r>
              <a:rPr lang="en-GB" altLang="en-US" sz="2200" dirty="0" smtClean="0"/>
              <a:t>, so all the following base triplets are disrupted.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Insertion – </a:t>
            </a:r>
            <a:r>
              <a:rPr lang="en-GB" altLang="en-US" sz="2200" dirty="0" smtClean="0"/>
              <a:t>The addition of bases. Also causes a </a:t>
            </a:r>
            <a:r>
              <a:rPr lang="en-GB" altLang="en-US" sz="2200" u="sng" dirty="0" smtClean="0"/>
              <a:t>frame shift</a:t>
            </a:r>
            <a:r>
              <a:rPr lang="en-GB" altLang="en-US" sz="22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Duplication</a:t>
            </a:r>
            <a:r>
              <a:rPr lang="en-GB" altLang="en-US" sz="2200" dirty="0" smtClean="0"/>
              <a:t> – one or more bases repeated.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Inversion</a:t>
            </a:r>
            <a:r>
              <a:rPr lang="en-GB" altLang="en-US" sz="2200" dirty="0" smtClean="0"/>
              <a:t> – a sequence of bases is reversed.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u="sng" dirty="0" err="1" smtClean="0"/>
              <a:t>Germline</a:t>
            </a:r>
            <a:r>
              <a:rPr lang="en-GB" altLang="en-US" sz="2200" u="sng" dirty="0" smtClean="0"/>
              <a:t> mutations – </a:t>
            </a:r>
            <a:r>
              <a:rPr lang="en-GB" altLang="en-US" sz="2200" dirty="0" smtClean="0"/>
              <a:t>Mutation in gamete, so can cause genetic diseases and are passed 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u="sng" dirty="0" smtClean="0"/>
              <a:t>Somatic mutations – </a:t>
            </a:r>
            <a:r>
              <a:rPr lang="en-GB" altLang="en-US" sz="2200" dirty="0" smtClean="0"/>
              <a:t>Not inherited but can cause ageing and cancer. They are as a result of mutations in normal diploid cells.   </a:t>
            </a:r>
            <a:r>
              <a:rPr lang="en-GB" altLang="en-US" sz="1600" dirty="0" smtClean="0"/>
              <a:t>(Exposure to mutagens can speed up the rate of spontaneous mutations)</a:t>
            </a:r>
            <a:endParaRPr lang="en-GB" altLang="en-US" sz="1600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27817" y="0"/>
            <a:ext cx="291618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800" dirty="0" smtClean="0"/>
              <a:t>99% of mutations have no </a:t>
            </a:r>
          </a:p>
          <a:p>
            <a:r>
              <a:rPr lang="en-GB" sz="1800" dirty="0" smtClean="0"/>
              <a:t>phenotypic effect on the </a:t>
            </a:r>
          </a:p>
          <a:p>
            <a:r>
              <a:rPr lang="en-GB" sz="1800" dirty="0" smtClean="0"/>
              <a:t>organism!</a:t>
            </a:r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496442" y="1588730"/>
            <a:ext cx="2540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AG</a:t>
            </a:r>
            <a:r>
              <a:rPr lang="en-GB" sz="1800" u="sng" dirty="0">
                <a:solidFill>
                  <a:srgbClr val="FF66CC"/>
                </a:solidFill>
              </a:rPr>
              <a:t>G</a:t>
            </a:r>
            <a:r>
              <a:rPr lang="en-GB" sz="1800" u="sng" dirty="0" smtClean="0">
                <a:solidFill>
                  <a:srgbClr val="FF66CC"/>
                </a:solidFill>
              </a:rPr>
              <a:t> </a:t>
            </a:r>
            <a:r>
              <a:rPr lang="en-GB" sz="1800" dirty="0" smtClean="0">
                <a:solidFill>
                  <a:srgbClr val="FF66CC"/>
                </a:solidFill>
              </a:rPr>
              <a:t>CCT →AG</a:t>
            </a:r>
            <a:r>
              <a:rPr lang="en-GB" sz="1800" u="sng" dirty="0">
                <a:solidFill>
                  <a:srgbClr val="FF66CC"/>
                </a:solidFill>
              </a:rPr>
              <a:t>A</a:t>
            </a:r>
            <a:r>
              <a:rPr lang="en-GB" sz="1800" u="sng" dirty="0" smtClean="0">
                <a:solidFill>
                  <a:srgbClr val="FF66CC"/>
                </a:solidFill>
              </a:rPr>
              <a:t> </a:t>
            </a:r>
            <a:r>
              <a:rPr lang="en-GB" sz="1800" dirty="0" smtClean="0">
                <a:solidFill>
                  <a:srgbClr val="FF66CC"/>
                </a:solidFill>
              </a:rPr>
              <a:t>CCT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2636912"/>
            <a:ext cx="228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</a:t>
            </a:r>
            <a:r>
              <a:rPr lang="en-GB" sz="1800" u="sng" dirty="0" smtClean="0">
                <a:solidFill>
                  <a:srgbClr val="FF66CC"/>
                </a:solidFill>
              </a:rPr>
              <a:t>G </a:t>
            </a:r>
            <a:r>
              <a:rPr lang="en-GB" sz="1800" dirty="0" smtClean="0">
                <a:solidFill>
                  <a:srgbClr val="FF66CC"/>
                </a:solidFill>
              </a:rPr>
              <a:t>CCT →ATC CT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3501008"/>
            <a:ext cx="266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ATG CCT →ATG </a:t>
            </a:r>
            <a:r>
              <a:rPr lang="en-GB" sz="1800" u="sng" dirty="0" smtClean="0">
                <a:solidFill>
                  <a:srgbClr val="FF66CC"/>
                </a:solidFill>
              </a:rPr>
              <a:t>A</a:t>
            </a:r>
            <a:r>
              <a:rPr lang="en-GB" sz="1800" dirty="0" smtClean="0">
                <a:solidFill>
                  <a:srgbClr val="FF66CC"/>
                </a:solidFill>
              </a:rPr>
              <a:t>CC 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8561" y="3933056"/>
            <a:ext cx="286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ATG CCT →ATG CC</a:t>
            </a:r>
            <a:r>
              <a:rPr lang="en-GB" sz="1800" u="sng" dirty="0" smtClean="0">
                <a:solidFill>
                  <a:srgbClr val="FF66CC"/>
                </a:solidFill>
              </a:rPr>
              <a:t>C C</a:t>
            </a:r>
            <a:r>
              <a:rPr lang="en-GB" sz="1800" dirty="0" smtClean="0">
                <a:solidFill>
                  <a:srgbClr val="FF66CC"/>
                </a:solidFill>
              </a:rPr>
              <a:t>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3946" y="4365104"/>
            <a:ext cx="2463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ATG </a:t>
            </a:r>
            <a:r>
              <a:rPr lang="en-GB" sz="1800" u="sng" dirty="0" smtClean="0">
                <a:solidFill>
                  <a:srgbClr val="FF66CC"/>
                </a:solidFill>
              </a:rPr>
              <a:t>CCT</a:t>
            </a:r>
            <a:r>
              <a:rPr lang="en-GB" sz="1800" dirty="0" smtClean="0">
                <a:solidFill>
                  <a:srgbClr val="FF66CC"/>
                </a:solidFill>
              </a:rPr>
              <a:t> →ATG </a:t>
            </a:r>
            <a:r>
              <a:rPr lang="en-GB" sz="1800" u="sng" dirty="0" smtClean="0">
                <a:solidFill>
                  <a:srgbClr val="FF66CC"/>
                </a:solidFill>
              </a:rPr>
              <a:t>TCC</a:t>
            </a:r>
            <a:endParaRPr lang="en-GB" sz="1800" u="sng" dirty="0">
              <a:solidFill>
                <a:srgbClr val="FF66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2211506"/>
            <a:ext cx="6624736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effectLst/>
              </a:rPr>
              <a:t>If the number of added or deleted bases is a multiple of three, however, a </a:t>
            </a:r>
            <a:r>
              <a:rPr lang="en-GB" dirty="0" err="1" smtClean="0">
                <a:effectLst/>
              </a:rPr>
              <a:t>frameshift</a:t>
            </a:r>
            <a:r>
              <a:rPr lang="en-GB" dirty="0" smtClean="0">
                <a:effectLst/>
              </a:rPr>
              <a:t> will not occur and this may be a less serious mutation than if one base is added or deleted.</a:t>
            </a:r>
            <a:endParaRPr lang="en-GB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63327" y="1800878"/>
            <a:ext cx="2706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Both code for Arginine</a:t>
            </a:r>
            <a:endParaRPr lang="en-GB" sz="20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5" grpId="0"/>
      <p:bldP spid="6" grpId="0"/>
      <p:bldP spid="7" grpId="0"/>
      <p:bldP spid="8" grpId="0"/>
      <p:bldP spid="9" grpId="0"/>
      <p:bldP spid="2" grpId="0" animBg="1"/>
      <p:bldP spid="2" grpId="1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Mutation Activity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Visualising the effects of mutations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Beneficial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127802" cy="4956175"/>
          </a:xfrm>
        </p:spPr>
        <p:txBody>
          <a:bodyPr/>
          <a:lstStyle/>
          <a:p>
            <a:r>
              <a:rPr lang="en-GB" altLang="en-US" dirty="0" smtClean="0"/>
              <a:t>These are mutations which offer a selective advantage to an individual.</a:t>
            </a:r>
          </a:p>
          <a:p>
            <a:pPr lvl="1"/>
            <a:r>
              <a:rPr lang="en-GB" altLang="en-US" dirty="0" smtClean="0"/>
              <a:t>Well-adapted organisms can out-compete those in the population without the advantageous characteristic. </a:t>
            </a:r>
            <a:r>
              <a:rPr lang="en-GB" altLang="en-US" sz="2000" dirty="0" smtClean="0">
                <a:solidFill>
                  <a:srgbClr val="FFFF00"/>
                </a:solidFill>
              </a:rPr>
              <a:t>(Antibiotic resistance genes in bacteria, Rats resistant to Warfarin)</a:t>
            </a:r>
          </a:p>
          <a:p>
            <a:pPr lvl="1"/>
            <a:endParaRPr lang="en-GB" altLang="en-US" dirty="0" smtClean="0"/>
          </a:p>
          <a:p>
            <a:pPr lvl="1"/>
            <a:r>
              <a:rPr lang="en-GB" altLang="en-US" dirty="0" smtClean="0"/>
              <a:t>This is the driving force behind natural selection</a:t>
            </a:r>
          </a:p>
          <a:p>
            <a:pPr lvl="1"/>
            <a:endParaRPr lang="en-GB" altLang="en-US" dirty="0" smtClean="0"/>
          </a:p>
          <a:p>
            <a:pPr lvl="1"/>
            <a:r>
              <a:rPr lang="en-GB" altLang="en-US" dirty="0" smtClean="0"/>
              <a:t>Rare events, but of paramount importance in the evolutionary process</a:t>
            </a:r>
          </a:p>
          <a:p>
            <a:r>
              <a:rPr lang="en-GB" altLang="en-US" sz="2400" dirty="0" smtClean="0"/>
              <a:t>The environment plays a role in determining the likelihood of this characteristic being maintained through natural selection.</a:t>
            </a:r>
            <a:endParaRPr lang="en-US" altLang="en-US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A structure design templat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 structure design template</Template>
  <TotalTime>1424</TotalTime>
  <Words>1449</Words>
  <Application>Microsoft Office PowerPoint</Application>
  <PresentationFormat>On-screen Show (4:3)</PresentationFormat>
  <Paragraphs>193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Tempus Sans ITC</vt:lpstr>
      <vt:lpstr>DNA structure design template</vt:lpstr>
      <vt:lpstr>PowerPoint Presentation</vt:lpstr>
      <vt:lpstr>Genetics, Evolution and Ecosystems</vt:lpstr>
      <vt:lpstr>Starter – Code breaker – what’s happened to the original message?</vt:lpstr>
      <vt:lpstr>Definitions</vt:lpstr>
      <vt:lpstr>Chromosome mutations</vt:lpstr>
      <vt:lpstr>Gene Mutations</vt:lpstr>
      <vt:lpstr>Types of Gene Mutations </vt:lpstr>
      <vt:lpstr>Mutation Activity</vt:lpstr>
      <vt:lpstr>Beneficial Mutations</vt:lpstr>
      <vt:lpstr>Neutral Mutations</vt:lpstr>
      <vt:lpstr>Harmful Mutations - most harmful mutations have been removed from populations over millions of years of evolution. Some mutations still exist which decrease the chance of survival of an organism.</vt:lpstr>
      <vt:lpstr>Expanding triple nucleotide repeats</vt:lpstr>
      <vt:lpstr>General ideas</vt:lpstr>
      <vt:lpstr>Plenary – What type of mutation is shown in each example?</vt:lpstr>
      <vt:lpstr>In groups – study a disease resulting from mutation</vt:lpstr>
      <vt:lpstr>Sickle Cell Anaemia</vt:lpstr>
      <vt:lpstr>Sickle Cell Anaemia</vt:lpstr>
      <vt:lpstr>Sickle Cell Anaemia</vt:lpstr>
      <vt:lpstr>Mutation Exam Question</vt:lpstr>
      <vt:lpstr>Homework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Control, Genomes and Environment</dc:title>
  <dc:creator>seranb</dc:creator>
  <cp:lastModifiedBy>Seran Bradley</cp:lastModifiedBy>
  <cp:revision>33</cp:revision>
  <dcterms:created xsi:type="dcterms:W3CDTF">2014-08-11T16:27:18Z</dcterms:created>
  <dcterms:modified xsi:type="dcterms:W3CDTF">2017-02-26T12:34:43Z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