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8" r:id="rId3"/>
    <p:sldId id="277" r:id="rId4"/>
    <p:sldId id="257" r:id="rId5"/>
    <p:sldId id="259" r:id="rId6"/>
    <p:sldId id="260" r:id="rId7"/>
    <p:sldId id="261" r:id="rId8"/>
    <p:sldId id="262" r:id="rId9"/>
    <p:sldId id="282" r:id="rId10"/>
    <p:sldId id="283" r:id="rId11"/>
    <p:sldId id="263" r:id="rId12"/>
    <p:sldId id="264" r:id="rId13"/>
    <p:sldId id="265" r:id="rId14"/>
    <p:sldId id="266" r:id="rId15"/>
    <p:sldId id="267" r:id="rId16"/>
    <p:sldId id="268" r:id="rId17"/>
    <p:sldId id="269" r:id="rId18"/>
    <p:sldId id="270" r:id="rId19"/>
    <p:sldId id="271" r:id="rId20"/>
    <p:sldId id="286" r:id="rId21"/>
    <p:sldId id="284" r:id="rId22"/>
    <p:sldId id="272" r:id="rId23"/>
    <p:sldId id="273" r:id="rId24"/>
    <p:sldId id="274" r:id="rId25"/>
    <p:sldId id="279" r:id="rId26"/>
    <p:sldId id="285" r:id="rId27"/>
    <p:sldId id="288" r:id="rId28"/>
    <p:sldId id="287"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C4047-AADE-49CC-8013-370349E7D89D}" type="datetimeFigureOut">
              <a:rPr lang="en-GB" smtClean="0"/>
              <a:t>07/12/2016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3055A-5FB9-4913-BAFC-099A58BD6011}" type="slidenum">
              <a:rPr lang="en-GB" smtClean="0"/>
              <a:t>‹#›</a:t>
            </a:fld>
            <a:endParaRPr lang="en-GB"/>
          </a:p>
        </p:txBody>
      </p:sp>
    </p:spTree>
    <p:extLst>
      <p:ext uri="{BB962C8B-B14F-4D97-AF65-F5344CB8AC3E}">
        <p14:creationId xmlns:p14="http://schemas.microsoft.com/office/powerpoint/2010/main" val="22636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A86E12-043E-4420-90A0-037C8F56E3BF}" type="slidenum">
              <a:rPr lang="en-GB" smtClean="0">
                <a:latin typeface="Times New Roman" panose="02020603050405020304" pitchFamily="18" charset="0"/>
              </a:rPr>
              <a:pPr>
                <a:spcBef>
                  <a:spcPct val="0"/>
                </a:spcBef>
              </a:pPr>
              <a:t>2</a:t>
            </a:fld>
            <a:endParaRPr lang="en-GB" smtClean="0">
              <a:latin typeface="Times New Roman" panose="02020603050405020304" pitchFamily="18" charset="0"/>
            </a:endParaRPr>
          </a:p>
        </p:txBody>
      </p:sp>
    </p:spTree>
    <p:extLst>
      <p:ext uri="{BB962C8B-B14F-4D97-AF65-F5344CB8AC3E}">
        <p14:creationId xmlns:p14="http://schemas.microsoft.com/office/powerpoint/2010/main" val="28658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346A2-5B87-4979-A52C-3825CCA0D846}" type="slidenum">
              <a:rPr lang="en-GB" smtClean="0">
                <a:latin typeface="Times New Roman" panose="02020603050405020304" pitchFamily="18" charset="0"/>
              </a:rPr>
              <a:pPr>
                <a:spcBef>
                  <a:spcPct val="0"/>
                </a:spcBef>
              </a:pPr>
              <a:t>14</a:t>
            </a:fld>
            <a:endParaRPr lang="en-GB" smtClean="0">
              <a:latin typeface="Times New Roman" panose="02020603050405020304" pitchFamily="18" charset="0"/>
            </a:endParaRPr>
          </a:p>
        </p:txBody>
      </p:sp>
    </p:spTree>
    <p:extLst>
      <p:ext uri="{BB962C8B-B14F-4D97-AF65-F5344CB8AC3E}">
        <p14:creationId xmlns:p14="http://schemas.microsoft.com/office/powerpoint/2010/main" val="173139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CB504F-3185-4C2D-95E2-661249B5CF72}" type="slidenum">
              <a:rPr lang="en-GB" smtClean="0">
                <a:latin typeface="Times New Roman" panose="02020603050405020304" pitchFamily="18" charset="0"/>
              </a:rPr>
              <a:pPr>
                <a:spcBef>
                  <a:spcPct val="0"/>
                </a:spcBef>
              </a:pPr>
              <a:t>15</a:t>
            </a:fld>
            <a:endParaRPr lang="en-GB" smtClean="0">
              <a:latin typeface="Times New Roman" panose="02020603050405020304" pitchFamily="18" charset="0"/>
            </a:endParaRPr>
          </a:p>
        </p:txBody>
      </p:sp>
    </p:spTree>
    <p:extLst>
      <p:ext uri="{BB962C8B-B14F-4D97-AF65-F5344CB8AC3E}">
        <p14:creationId xmlns:p14="http://schemas.microsoft.com/office/powerpoint/2010/main" val="346402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ED7E9-BB62-4642-BB81-20C668EB3A21}" type="slidenum">
              <a:rPr lang="en-GB" smtClean="0">
                <a:latin typeface="Times New Roman" panose="02020603050405020304" pitchFamily="18" charset="0"/>
              </a:rPr>
              <a:pPr>
                <a:spcBef>
                  <a:spcPct val="0"/>
                </a:spcBef>
              </a:pPr>
              <a:t>16</a:t>
            </a:fld>
            <a:endParaRPr lang="en-GB" smtClean="0">
              <a:latin typeface="Times New Roman" panose="02020603050405020304" pitchFamily="18" charset="0"/>
            </a:endParaRPr>
          </a:p>
        </p:txBody>
      </p:sp>
    </p:spTree>
    <p:extLst>
      <p:ext uri="{BB962C8B-B14F-4D97-AF65-F5344CB8AC3E}">
        <p14:creationId xmlns:p14="http://schemas.microsoft.com/office/powerpoint/2010/main" val="117870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90FB61-D5F1-4513-8AE3-E5D22A40AE9F}" type="slidenum">
              <a:rPr lang="en-GB" smtClean="0">
                <a:latin typeface="Times New Roman" panose="02020603050405020304" pitchFamily="18" charset="0"/>
              </a:rPr>
              <a:pPr>
                <a:spcBef>
                  <a:spcPct val="0"/>
                </a:spcBef>
              </a:pPr>
              <a:t>17</a:t>
            </a:fld>
            <a:endParaRPr lang="en-GB" smtClean="0">
              <a:latin typeface="Times New Roman" panose="02020603050405020304" pitchFamily="18" charset="0"/>
            </a:endParaRPr>
          </a:p>
        </p:txBody>
      </p:sp>
    </p:spTree>
    <p:extLst>
      <p:ext uri="{BB962C8B-B14F-4D97-AF65-F5344CB8AC3E}">
        <p14:creationId xmlns:p14="http://schemas.microsoft.com/office/powerpoint/2010/main" val="4003242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29482-0F8B-4688-A88F-275172874413}" type="slidenum">
              <a:rPr lang="en-GB" smtClean="0">
                <a:latin typeface="Times New Roman" panose="02020603050405020304" pitchFamily="18" charset="0"/>
              </a:rPr>
              <a:pPr>
                <a:spcBef>
                  <a:spcPct val="0"/>
                </a:spcBef>
              </a:pPr>
              <a:t>18</a:t>
            </a:fld>
            <a:endParaRPr lang="en-GB" smtClean="0">
              <a:latin typeface="Times New Roman" panose="02020603050405020304" pitchFamily="18" charset="0"/>
            </a:endParaRPr>
          </a:p>
        </p:txBody>
      </p:sp>
    </p:spTree>
    <p:extLst>
      <p:ext uri="{BB962C8B-B14F-4D97-AF65-F5344CB8AC3E}">
        <p14:creationId xmlns:p14="http://schemas.microsoft.com/office/powerpoint/2010/main" val="304422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D245E-D3B1-465F-8987-8629239E2AD1}" type="slidenum">
              <a:rPr lang="en-GB" smtClean="0">
                <a:latin typeface="Times New Roman" panose="02020603050405020304" pitchFamily="18" charset="0"/>
              </a:rPr>
              <a:pPr>
                <a:spcBef>
                  <a:spcPct val="0"/>
                </a:spcBef>
              </a:pPr>
              <a:t>19</a:t>
            </a:fld>
            <a:endParaRPr lang="en-GB" smtClean="0">
              <a:latin typeface="Times New Roman" panose="02020603050405020304" pitchFamily="18" charset="0"/>
            </a:endParaRPr>
          </a:p>
        </p:txBody>
      </p:sp>
    </p:spTree>
    <p:extLst>
      <p:ext uri="{BB962C8B-B14F-4D97-AF65-F5344CB8AC3E}">
        <p14:creationId xmlns:p14="http://schemas.microsoft.com/office/powerpoint/2010/main" val="284832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51F3BC-7DA4-42DA-92EA-756042950728}" type="slidenum">
              <a:rPr lang="en-GB" smtClean="0">
                <a:latin typeface="Times New Roman" panose="02020603050405020304" pitchFamily="18" charset="0"/>
              </a:rPr>
              <a:pPr>
                <a:spcBef>
                  <a:spcPct val="0"/>
                </a:spcBef>
              </a:pPr>
              <a:t>22</a:t>
            </a:fld>
            <a:endParaRPr lang="en-GB" smtClean="0">
              <a:latin typeface="Times New Roman" panose="02020603050405020304" pitchFamily="18" charset="0"/>
            </a:endParaRPr>
          </a:p>
        </p:txBody>
      </p:sp>
    </p:spTree>
    <p:extLst>
      <p:ext uri="{BB962C8B-B14F-4D97-AF65-F5344CB8AC3E}">
        <p14:creationId xmlns:p14="http://schemas.microsoft.com/office/powerpoint/2010/main" val="222506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EDC0F-C904-441E-8E78-F56BD57DE7D4}" type="slidenum">
              <a:rPr lang="en-GB" smtClean="0">
                <a:latin typeface="Times New Roman" panose="02020603050405020304" pitchFamily="18" charset="0"/>
              </a:rPr>
              <a:pPr>
                <a:spcBef>
                  <a:spcPct val="0"/>
                </a:spcBef>
              </a:pPr>
              <a:t>23</a:t>
            </a:fld>
            <a:endParaRPr lang="en-GB" smtClean="0">
              <a:latin typeface="Times New Roman" panose="02020603050405020304" pitchFamily="18" charset="0"/>
            </a:endParaRPr>
          </a:p>
        </p:txBody>
      </p:sp>
    </p:spTree>
    <p:extLst>
      <p:ext uri="{BB962C8B-B14F-4D97-AF65-F5344CB8AC3E}">
        <p14:creationId xmlns:p14="http://schemas.microsoft.com/office/powerpoint/2010/main" val="519711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D29EC-C63B-493E-9598-154C0BEBD1C8}" type="slidenum">
              <a:rPr lang="en-GB" smtClean="0">
                <a:latin typeface="Times New Roman" panose="02020603050405020304" pitchFamily="18" charset="0"/>
              </a:rPr>
              <a:pPr>
                <a:spcBef>
                  <a:spcPct val="0"/>
                </a:spcBef>
              </a:pPr>
              <a:t>24</a:t>
            </a:fld>
            <a:endParaRPr lang="en-GB" smtClean="0">
              <a:latin typeface="Times New Roman" panose="02020603050405020304" pitchFamily="18" charset="0"/>
            </a:endParaRPr>
          </a:p>
        </p:txBody>
      </p:sp>
    </p:spTree>
    <p:extLst>
      <p:ext uri="{BB962C8B-B14F-4D97-AF65-F5344CB8AC3E}">
        <p14:creationId xmlns:p14="http://schemas.microsoft.com/office/powerpoint/2010/main" val="254883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049553-5B73-47F2-9AA7-468EE83AC0B2}" type="slidenum">
              <a:rPr lang="en-GB" smtClean="0">
                <a:latin typeface="Times New Roman" panose="02020603050405020304" pitchFamily="18" charset="0"/>
              </a:rPr>
              <a:pPr>
                <a:spcBef>
                  <a:spcPct val="0"/>
                </a:spcBef>
              </a:pPr>
              <a:t>4</a:t>
            </a:fld>
            <a:endParaRPr lang="en-GB" dirty="0" smtClean="0">
              <a:latin typeface="Times New Roman" panose="02020603050405020304" pitchFamily="18" charset="0"/>
            </a:endParaRPr>
          </a:p>
        </p:txBody>
      </p:sp>
    </p:spTree>
    <p:extLst>
      <p:ext uri="{BB962C8B-B14F-4D97-AF65-F5344CB8AC3E}">
        <p14:creationId xmlns:p14="http://schemas.microsoft.com/office/powerpoint/2010/main" val="235684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98BCD-561D-4E33-9692-8DC1A09C97E2}" type="slidenum">
              <a:rPr lang="en-GB" smtClean="0">
                <a:latin typeface="Times New Roman" panose="02020603050405020304" pitchFamily="18" charset="0"/>
              </a:rPr>
              <a:pPr>
                <a:spcBef>
                  <a:spcPct val="0"/>
                </a:spcBef>
              </a:pPr>
              <a:t>5</a:t>
            </a:fld>
            <a:endParaRPr lang="en-GB" dirty="0" smtClean="0">
              <a:latin typeface="Times New Roman" panose="02020603050405020304" pitchFamily="18" charset="0"/>
            </a:endParaRPr>
          </a:p>
        </p:txBody>
      </p:sp>
    </p:spTree>
    <p:extLst>
      <p:ext uri="{BB962C8B-B14F-4D97-AF65-F5344CB8AC3E}">
        <p14:creationId xmlns:p14="http://schemas.microsoft.com/office/powerpoint/2010/main" val="420314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5C861A-B2BC-4B43-A39B-B96B2CB130D3}" type="slidenum">
              <a:rPr lang="en-GB" smtClean="0">
                <a:latin typeface="Times New Roman" panose="02020603050405020304" pitchFamily="18" charset="0"/>
              </a:rPr>
              <a:pPr>
                <a:spcBef>
                  <a:spcPct val="0"/>
                </a:spcBef>
              </a:pPr>
              <a:t>6</a:t>
            </a:fld>
            <a:endParaRPr lang="en-GB" smtClean="0">
              <a:latin typeface="Times New Roman" panose="02020603050405020304" pitchFamily="18" charset="0"/>
            </a:endParaRPr>
          </a:p>
        </p:txBody>
      </p:sp>
    </p:spTree>
    <p:extLst>
      <p:ext uri="{BB962C8B-B14F-4D97-AF65-F5344CB8AC3E}">
        <p14:creationId xmlns:p14="http://schemas.microsoft.com/office/powerpoint/2010/main" val="50481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DFA078-13D4-406E-8996-AE993D4EC002}" type="slidenum">
              <a:rPr lang="en-GB" smtClean="0">
                <a:latin typeface="Times New Roman" panose="02020603050405020304" pitchFamily="18" charset="0"/>
              </a:rPr>
              <a:pPr>
                <a:spcBef>
                  <a:spcPct val="0"/>
                </a:spcBef>
              </a:pPr>
              <a:t>7</a:t>
            </a:fld>
            <a:endParaRPr lang="en-GB" smtClean="0">
              <a:latin typeface="Times New Roman" panose="02020603050405020304" pitchFamily="18" charset="0"/>
            </a:endParaRPr>
          </a:p>
        </p:txBody>
      </p:sp>
    </p:spTree>
    <p:extLst>
      <p:ext uri="{BB962C8B-B14F-4D97-AF65-F5344CB8AC3E}">
        <p14:creationId xmlns:p14="http://schemas.microsoft.com/office/powerpoint/2010/main" val="179344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D7D9C-249C-450F-B28E-41AF48A9AAD8}" type="slidenum">
              <a:rPr lang="en-GB" smtClean="0">
                <a:latin typeface="Times New Roman" panose="02020603050405020304" pitchFamily="18" charset="0"/>
              </a:rPr>
              <a:pPr>
                <a:spcBef>
                  <a:spcPct val="0"/>
                </a:spcBef>
              </a:pPr>
              <a:t>8</a:t>
            </a:fld>
            <a:endParaRPr lang="en-GB" smtClean="0">
              <a:latin typeface="Times New Roman" panose="02020603050405020304" pitchFamily="18" charset="0"/>
            </a:endParaRPr>
          </a:p>
        </p:txBody>
      </p:sp>
    </p:spTree>
    <p:extLst>
      <p:ext uri="{BB962C8B-B14F-4D97-AF65-F5344CB8AC3E}">
        <p14:creationId xmlns:p14="http://schemas.microsoft.com/office/powerpoint/2010/main" val="184407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B0E7C-964A-4860-B6D4-575F14701410}" type="slidenum">
              <a:rPr lang="en-GB" smtClean="0">
                <a:latin typeface="Times New Roman" panose="02020603050405020304" pitchFamily="18" charset="0"/>
              </a:rPr>
              <a:pPr>
                <a:spcBef>
                  <a:spcPct val="0"/>
                </a:spcBef>
              </a:pPr>
              <a:t>11</a:t>
            </a:fld>
            <a:endParaRPr lang="en-GB" smtClean="0">
              <a:latin typeface="Times New Roman" panose="02020603050405020304" pitchFamily="18" charset="0"/>
            </a:endParaRPr>
          </a:p>
        </p:txBody>
      </p:sp>
    </p:spTree>
    <p:extLst>
      <p:ext uri="{BB962C8B-B14F-4D97-AF65-F5344CB8AC3E}">
        <p14:creationId xmlns:p14="http://schemas.microsoft.com/office/powerpoint/2010/main" val="278075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6D78CB-C330-4E85-B736-DF11F457B8AF}" type="slidenum">
              <a:rPr lang="en-GB" smtClean="0">
                <a:latin typeface="Times New Roman" panose="02020603050405020304" pitchFamily="18" charset="0"/>
              </a:rPr>
              <a:pPr>
                <a:spcBef>
                  <a:spcPct val="0"/>
                </a:spcBef>
              </a:pPr>
              <a:t>12</a:t>
            </a:fld>
            <a:endParaRPr lang="en-GB" smtClean="0">
              <a:latin typeface="Times New Roman" panose="02020603050405020304" pitchFamily="18" charset="0"/>
            </a:endParaRPr>
          </a:p>
        </p:txBody>
      </p:sp>
    </p:spTree>
    <p:extLst>
      <p:ext uri="{BB962C8B-B14F-4D97-AF65-F5344CB8AC3E}">
        <p14:creationId xmlns:p14="http://schemas.microsoft.com/office/powerpoint/2010/main" val="426565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9B8E5-F60C-49F5-A999-D39B22CB9F28}" type="slidenum">
              <a:rPr lang="en-GB" smtClean="0">
                <a:latin typeface="Times New Roman" panose="02020603050405020304" pitchFamily="18" charset="0"/>
              </a:rPr>
              <a:pPr>
                <a:spcBef>
                  <a:spcPct val="0"/>
                </a:spcBef>
              </a:pPr>
              <a:t>13</a:t>
            </a:fld>
            <a:endParaRPr lang="en-GB" smtClean="0">
              <a:latin typeface="Times New Roman" panose="02020603050405020304" pitchFamily="18" charset="0"/>
            </a:endParaRPr>
          </a:p>
        </p:txBody>
      </p:sp>
    </p:spTree>
    <p:extLst>
      <p:ext uri="{BB962C8B-B14F-4D97-AF65-F5344CB8AC3E}">
        <p14:creationId xmlns:p14="http://schemas.microsoft.com/office/powerpoint/2010/main" val="24116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Plant Growth</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83470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5143917" cy="4330363"/>
          </a:xfrm>
        </p:spPr>
        <p:txBody>
          <a:bodyPr>
            <a:normAutofit/>
          </a:bodyPr>
          <a:lstStyle/>
          <a:p>
            <a:r>
              <a:rPr lang="en-GB" sz="2400" dirty="0" smtClean="0"/>
              <a:t>Growth of main apical stem</a:t>
            </a:r>
          </a:p>
          <a:p>
            <a:pPr lvl="1"/>
            <a:r>
              <a:rPr lang="en-GB" sz="2200" dirty="0" err="1" smtClean="0"/>
              <a:t>Auxin</a:t>
            </a:r>
            <a:r>
              <a:rPr lang="en-GB" sz="2200" dirty="0" smtClean="0"/>
              <a:t> stimulates growth of main shoot (effects on cell wall causing H</a:t>
            </a:r>
            <a:r>
              <a:rPr lang="en-GB" sz="2200" baseline="30000" dirty="0" smtClean="0"/>
              <a:t>+</a:t>
            </a:r>
            <a:r>
              <a:rPr lang="en-GB" sz="2200" dirty="0" smtClean="0"/>
              <a:t> build up and enzyme activation followed by water ingress by osmosis)</a:t>
            </a:r>
          </a:p>
          <a:p>
            <a:pPr lvl="1"/>
            <a:endParaRPr lang="en-GB" sz="2200" dirty="0" smtClean="0"/>
          </a:p>
          <a:p>
            <a:pPr lvl="1"/>
            <a:r>
              <a:rPr lang="en-GB" sz="2200" dirty="0" smtClean="0"/>
              <a:t>High </a:t>
            </a:r>
            <a:r>
              <a:rPr lang="en-GB" sz="2200" dirty="0" err="1" smtClean="0"/>
              <a:t>auxin</a:t>
            </a:r>
            <a:r>
              <a:rPr lang="en-GB" sz="2200" dirty="0" smtClean="0"/>
              <a:t> concentrations inhibit lateral shoot growth </a:t>
            </a:r>
          </a:p>
          <a:p>
            <a:pPr lvl="1"/>
            <a:r>
              <a:rPr lang="en-GB" sz="2200" dirty="0" smtClean="0"/>
              <a:t>This is apical dominance.</a:t>
            </a:r>
          </a:p>
          <a:p>
            <a:pPr lvl="1"/>
            <a:endParaRPr lang="en-GB" sz="2200" dirty="0"/>
          </a:p>
        </p:txBody>
      </p:sp>
      <p:sp>
        <p:nvSpPr>
          <p:cNvPr id="4" name="Title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Life of a plant -  hormones involved at all stages.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784" y="168230"/>
            <a:ext cx="1714500" cy="2400300"/>
          </a:xfrm>
          <a:prstGeom prst="rect">
            <a:avLst/>
          </a:prstGeom>
        </p:spPr>
      </p:pic>
      <p:pic>
        <p:nvPicPr>
          <p:cNvPr id="6" name="Picture 5"/>
          <p:cNvPicPr>
            <a:picLocks noChangeAspect="1"/>
          </p:cNvPicPr>
          <p:nvPr/>
        </p:nvPicPr>
        <p:blipFill>
          <a:blip r:embed="rId3"/>
          <a:stretch>
            <a:fillRect/>
          </a:stretch>
        </p:blipFill>
        <p:spPr>
          <a:xfrm>
            <a:off x="6074279" y="2646319"/>
            <a:ext cx="5979005" cy="4176175"/>
          </a:xfrm>
          <a:prstGeom prst="rect">
            <a:avLst/>
          </a:prstGeom>
        </p:spPr>
      </p:pic>
    </p:spTree>
    <p:extLst>
      <p:ext uri="{BB962C8B-B14F-4D97-AF65-F5344CB8AC3E}">
        <p14:creationId xmlns:p14="http://schemas.microsoft.com/office/powerpoint/2010/main" val="163097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noFill/>
        </p:spPr>
        <p:txBody>
          <a:bodyPr/>
          <a:lstStyle/>
          <a:p>
            <a:r>
              <a:rPr lang="en-GB" smtClean="0"/>
              <a:t>Auxins</a:t>
            </a:r>
          </a:p>
        </p:txBody>
      </p:sp>
      <p:sp>
        <p:nvSpPr>
          <p:cNvPr id="62467" name="Rectangle 3"/>
          <p:cNvSpPr>
            <a:spLocks noGrp="1"/>
          </p:cNvSpPr>
          <p:nvPr>
            <p:ph type="body" idx="1"/>
          </p:nvPr>
        </p:nvSpPr>
        <p:spPr/>
        <p:txBody>
          <a:bodyPr>
            <a:normAutofit/>
          </a:bodyPr>
          <a:lstStyle/>
          <a:p>
            <a:pPr marL="609600" indent="-609600"/>
            <a:r>
              <a:rPr lang="en-GB" sz="2400" dirty="0" smtClean="0"/>
              <a:t>Synthesised in shoot or root tips.</a:t>
            </a:r>
          </a:p>
          <a:p>
            <a:pPr marL="609600" indent="-609600"/>
            <a:r>
              <a:rPr lang="en-GB" sz="2400" dirty="0" smtClean="0"/>
              <a:t>Most common form is IAA (indole-3-acetic acid a.k.a. </a:t>
            </a:r>
            <a:r>
              <a:rPr lang="en-GB" sz="2400" dirty="0" err="1" smtClean="0"/>
              <a:t>indoleacetic</a:t>
            </a:r>
            <a:r>
              <a:rPr lang="en-GB" sz="2400" dirty="0" smtClean="0"/>
              <a:t> acid)</a:t>
            </a:r>
          </a:p>
          <a:p>
            <a:pPr marL="609600" indent="-609600"/>
            <a:r>
              <a:rPr lang="en-GB" sz="2400" dirty="0" smtClean="0"/>
              <a:t>Main effects of </a:t>
            </a:r>
            <a:r>
              <a:rPr lang="en-GB" sz="2400" dirty="0" err="1" smtClean="0"/>
              <a:t>auxins</a:t>
            </a:r>
            <a:r>
              <a:rPr lang="en-GB" sz="2400" dirty="0" smtClean="0"/>
              <a:t> include:</a:t>
            </a:r>
          </a:p>
          <a:p>
            <a:pPr marL="990600" lvl="1" indent="-533400"/>
            <a:r>
              <a:rPr lang="en-GB" sz="2400" dirty="0" smtClean="0"/>
              <a:t>Promote stem elongation</a:t>
            </a:r>
          </a:p>
          <a:p>
            <a:pPr marL="990600" lvl="1" indent="-533400"/>
            <a:r>
              <a:rPr lang="en-GB" sz="2400" dirty="0" smtClean="0"/>
              <a:t>Stimulate cell division</a:t>
            </a:r>
          </a:p>
          <a:p>
            <a:pPr marL="990600" lvl="1" indent="-533400"/>
            <a:r>
              <a:rPr lang="en-GB" sz="2400" dirty="0" smtClean="0"/>
              <a:t>Prevent leaf fall</a:t>
            </a:r>
          </a:p>
          <a:p>
            <a:pPr marL="990600" lvl="1" indent="-533400"/>
            <a:r>
              <a:rPr lang="en-GB" sz="2400" dirty="0" smtClean="0"/>
              <a:t>Maintain apical dominance.</a:t>
            </a:r>
          </a:p>
        </p:txBody>
      </p:sp>
    </p:spTree>
    <p:extLst>
      <p:ext uri="{BB962C8B-B14F-4D97-AF65-F5344CB8AC3E}">
        <p14:creationId xmlns:p14="http://schemas.microsoft.com/office/powerpoint/2010/main" val="1171240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p:cNvSpPr>
          <p:nvPr>
            <p:ph type="title"/>
          </p:nvPr>
        </p:nvSpPr>
        <p:spPr>
          <a:noFill/>
        </p:spPr>
        <p:txBody>
          <a:bodyPr/>
          <a:lstStyle/>
          <a:p>
            <a:r>
              <a:rPr lang="en-GB" smtClean="0"/>
              <a:t>Auxins and Apical Dominance</a:t>
            </a:r>
          </a:p>
        </p:txBody>
      </p:sp>
      <p:sp>
        <p:nvSpPr>
          <p:cNvPr id="64515" name="Rectangle 10"/>
          <p:cNvSpPr>
            <a:spLocks noGrp="1"/>
          </p:cNvSpPr>
          <p:nvPr>
            <p:ph type="body" sz="half" idx="1"/>
          </p:nvPr>
        </p:nvSpPr>
        <p:spPr/>
        <p:txBody>
          <a:bodyPr>
            <a:normAutofit/>
          </a:bodyPr>
          <a:lstStyle/>
          <a:p>
            <a:pPr>
              <a:lnSpc>
                <a:spcPct val="90000"/>
              </a:lnSpc>
            </a:pPr>
            <a:r>
              <a:rPr lang="en-GB" sz="2400" dirty="0" err="1" smtClean="0"/>
              <a:t>Auxins</a:t>
            </a:r>
            <a:r>
              <a:rPr lang="en-GB" sz="2400" dirty="0" smtClean="0"/>
              <a:t> produced by the apical meristem</a:t>
            </a:r>
          </a:p>
          <a:p>
            <a:pPr>
              <a:lnSpc>
                <a:spcPct val="90000"/>
              </a:lnSpc>
            </a:pPr>
            <a:r>
              <a:rPr lang="en-GB" sz="2400" dirty="0" err="1" smtClean="0"/>
              <a:t>Auxin</a:t>
            </a:r>
            <a:r>
              <a:rPr lang="en-GB" sz="2400" dirty="0" smtClean="0"/>
              <a:t> travels down the stem by diffusion or active transport</a:t>
            </a:r>
          </a:p>
          <a:p>
            <a:pPr>
              <a:lnSpc>
                <a:spcPct val="90000"/>
              </a:lnSpc>
            </a:pPr>
            <a:r>
              <a:rPr lang="en-GB" sz="2400" dirty="0" smtClean="0"/>
              <a:t>Inhibits the sideways growth from the lateral buds</a:t>
            </a:r>
          </a:p>
        </p:txBody>
      </p:sp>
      <p:pic>
        <p:nvPicPr>
          <p:cNvPr id="64516" name="Picture 7"/>
          <p:cNvPicPr>
            <a:picLocks noChangeAspect="1" noChangeArrowheads="1"/>
          </p:cNvPicPr>
          <p:nvPr/>
        </p:nvPicPr>
        <p:blipFill>
          <a:blip r:embed="rId3">
            <a:extLst>
              <a:ext uri="{28A0092B-C50C-407E-A947-70E740481C1C}">
                <a14:useLocalDpi xmlns:a14="http://schemas.microsoft.com/office/drawing/2010/main" val="0"/>
              </a:ext>
            </a:extLst>
          </a:blip>
          <a:srcRect l="13818" t="22438" r="56641" b="25391"/>
          <a:stretch>
            <a:fillRect/>
          </a:stretch>
        </p:blipFill>
        <p:spPr bwMode="auto">
          <a:xfrm>
            <a:off x="6167439" y="1628776"/>
            <a:ext cx="38052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p:cNvSpPr>
          <p:nvPr>
            <p:ph type="title"/>
          </p:nvPr>
        </p:nvSpPr>
        <p:spPr>
          <a:noFill/>
        </p:spPr>
        <p:txBody>
          <a:bodyPr/>
          <a:lstStyle/>
          <a:p>
            <a:r>
              <a:rPr lang="en-GB" smtClean="0"/>
              <a:t>Apical Dominance</a:t>
            </a:r>
          </a:p>
        </p:txBody>
      </p:sp>
      <p:pic>
        <p:nvPicPr>
          <p:cNvPr id="66563"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18510" r="15298" b="47049"/>
          <a:stretch>
            <a:fillRect/>
          </a:stretch>
        </p:blipFill>
        <p:spPr bwMode="auto">
          <a:xfrm>
            <a:off x="480611" y="1643577"/>
            <a:ext cx="684053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917743" y="167425"/>
            <a:ext cx="5105964" cy="2617229"/>
          </a:xfrm>
          <a:prstGeom prst="rect">
            <a:avLst/>
          </a:prstGeom>
        </p:spPr>
      </p:pic>
    </p:spTree>
    <p:extLst>
      <p:ext uri="{BB962C8B-B14F-4D97-AF65-F5344CB8AC3E}">
        <p14:creationId xmlns:p14="http://schemas.microsoft.com/office/powerpoint/2010/main" val="2902475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title"/>
          </p:nvPr>
        </p:nvSpPr>
        <p:spPr>
          <a:noFill/>
        </p:spPr>
        <p:txBody>
          <a:bodyPr/>
          <a:lstStyle/>
          <a:p>
            <a:r>
              <a:rPr lang="en-GB" smtClean="0"/>
              <a:t>Apical Dominance</a:t>
            </a: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55902" r="14566" b="13585"/>
          <a:stretch>
            <a:fillRect/>
          </a:stretch>
        </p:blipFill>
        <p:spPr bwMode="auto">
          <a:xfrm>
            <a:off x="208947" y="1687335"/>
            <a:ext cx="74168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7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noFill/>
        </p:spPr>
        <p:txBody>
          <a:bodyPr/>
          <a:lstStyle/>
          <a:p>
            <a:r>
              <a:rPr lang="en-GB" sz="4100"/>
              <a:t>Mechanism for apical dominance</a:t>
            </a:r>
          </a:p>
        </p:txBody>
      </p:sp>
      <p:sp>
        <p:nvSpPr>
          <p:cNvPr id="70659" name="Rectangle 3"/>
          <p:cNvSpPr>
            <a:spLocks noGrp="1"/>
          </p:cNvSpPr>
          <p:nvPr>
            <p:ph type="body" idx="1"/>
          </p:nvPr>
        </p:nvSpPr>
        <p:spPr>
          <a:xfrm>
            <a:off x="677334" y="1468192"/>
            <a:ext cx="4525731" cy="5203063"/>
          </a:xfrm>
        </p:spPr>
        <p:txBody>
          <a:bodyPr>
            <a:normAutofit lnSpcReduction="10000"/>
          </a:bodyPr>
          <a:lstStyle/>
          <a:p>
            <a:r>
              <a:rPr lang="en-GB" sz="2400" dirty="0" smtClean="0"/>
              <a:t>Auxin made by cells in the shoot tip</a:t>
            </a:r>
          </a:p>
          <a:p>
            <a:endParaRPr lang="en-GB" sz="2400" dirty="0" smtClean="0"/>
          </a:p>
          <a:p>
            <a:r>
              <a:rPr lang="en-GB" sz="2400" dirty="0" smtClean="0"/>
              <a:t>Auxin transported downwards cell to cell</a:t>
            </a:r>
          </a:p>
          <a:p>
            <a:r>
              <a:rPr lang="en-GB" sz="2400" dirty="0" smtClean="0"/>
              <a:t>Auxin accumulates in the nodes beside the lateral buds</a:t>
            </a:r>
          </a:p>
          <a:p>
            <a:endParaRPr lang="en-GB" sz="2400" dirty="0" smtClean="0"/>
          </a:p>
          <a:p>
            <a:r>
              <a:rPr lang="en-GB" sz="2400" dirty="0" smtClean="0"/>
              <a:t>Presence inhibits their activity</a:t>
            </a:r>
          </a:p>
          <a:p>
            <a:pPr marL="0" indent="0">
              <a:buNone/>
            </a:pPr>
            <a:endParaRPr lang="en-GB" sz="2400" dirty="0" smtClean="0"/>
          </a:p>
          <a:p>
            <a:r>
              <a:rPr lang="en-GB" sz="1900" dirty="0" smtClean="0"/>
              <a:t>Apical Dominance worksheet</a:t>
            </a:r>
          </a:p>
        </p:txBody>
      </p:sp>
      <p:pic>
        <p:nvPicPr>
          <p:cNvPr id="2" name="Picture 1"/>
          <p:cNvPicPr>
            <a:picLocks noChangeAspect="1"/>
          </p:cNvPicPr>
          <p:nvPr/>
        </p:nvPicPr>
        <p:blipFill>
          <a:blip r:embed="rId3"/>
          <a:stretch>
            <a:fillRect/>
          </a:stretch>
        </p:blipFill>
        <p:spPr>
          <a:xfrm>
            <a:off x="5806360" y="1468192"/>
            <a:ext cx="5962650" cy="4619625"/>
          </a:xfrm>
          <a:prstGeom prst="rect">
            <a:avLst/>
          </a:prstGeom>
        </p:spPr>
      </p:pic>
    </p:spTree>
    <p:extLst>
      <p:ext uri="{BB962C8B-B14F-4D97-AF65-F5344CB8AC3E}">
        <p14:creationId xmlns:p14="http://schemas.microsoft.com/office/powerpoint/2010/main" val="277541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noFill/>
        </p:spPr>
        <p:txBody>
          <a:bodyPr/>
          <a:lstStyle/>
          <a:p>
            <a:r>
              <a:rPr lang="en-GB" smtClean="0"/>
              <a:t>Evidence for mechanism (1)</a:t>
            </a:r>
          </a:p>
        </p:txBody>
      </p:sp>
      <p:sp>
        <p:nvSpPr>
          <p:cNvPr id="72707" name="Rectangle 3"/>
          <p:cNvSpPr>
            <a:spLocks noGrp="1"/>
          </p:cNvSpPr>
          <p:nvPr>
            <p:ph type="body" idx="1"/>
          </p:nvPr>
        </p:nvSpPr>
        <p:spPr/>
        <p:txBody>
          <a:bodyPr>
            <a:normAutofit/>
          </a:bodyPr>
          <a:lstStyle/>
          <a:p>
            <a:r>
              <a:rPr lang="en-GB" sz="2400" dirty="0" smtClean="0"/>
              <a:t>If the tip is cut off two shoots</a:t>
            </a:r>
          </a:p>
          <a:p>
            <a:pPr lvl="1"/>
            <a:r>
              <a:rPr lang="en-GB" sz="2400" dirty="0" smtClean="0"/>
              <a:t>Indole-3-acetic-acid (IAA) is applied to one of them, it continues to show apical dominance</a:t>
            </a:r>
          </a:p>
          <a:p>
            <a:pPr lvl="1"/>
            <a:r>
              <a:rPr lang="en-GB" sz="2400" dirty="0" smtClean="0"/>
              <a:t>The untreated shoot will branch out sideways</a:t>
            </a:r>
          </a:p>
          <a:p>
            <a:pPr lvl="1"/>
            <a:endParaRPr lang="en-GB" sz="2400" dirty="0" smtClean="0"/>
          </a:p>
        </p:txBody>
      </p:sp>
    </p:spTree>
    <p:extLst>
      <p:ext uri="{BB962C8B-B14F-4D97-AF65-F5344CB8AC3E}">
        <p14:creationId xmlns:p14="http://schemas.microsoft.com/office/powerpoint/2010/main" val="3770199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noFill/>
        </p:spPr>
        <p:txBody>
          <a:bodyPr/>
          <a:lstStyle/>
          <a:p>
            <a:r>
              <a:rPr lang="en-GB" smtClean="0"/>
              <a:t>Evidence for mechanism (2)</a:t>
            </a:r>
          </a:p>
        </p:txBody>
      </p:sp>
      <p:sp>
        <p:nvSpPr>
          <p:cNvPr id="74755" name="Rectangle 3"/>
          <p:cNvSpPr>
            <a:spLocks noGrp="1"/>
          </p:cNvSpPr>
          <p:nvPr>
            <p:ph type="body" idx="1"/>
          </p:nvPr>
        </p:nvSpPr>
        <p:spPr/>
        <p:txBody>
          <a:bodyPr>
            <a:normAutofit/>
          </a:bodyPr>
          <a:lstStyle/>
          <a:p>
            <a:r>
              <a:rPr lang="en-GB" sz="2400" dirty="0" smtClean="0"/>
              <a:t>If a growing shoot is tipped upside down</a:t>
            </a:r>
          </a:p>
          <a:p>
            <a:pPr lvl="1"/>
            <a:r>
              <a:rPr lang="en-GB" sz="2400" dirty="0" smtClean="0"/>
              <a:t>Apical dominance is prevented</a:t>
            </a:r>
          </a:p>
          <a:p>
            <a:pPr lvl="1"/>
            <a:r>
              <a:rPr lang="en-GB" sz="2400" dirty="0" smtClean="0"/>
              <a:t>Lateral buds start to grow out sideways</a:t>
            </a:r>
          </a:p>
          <a:p>
            <a:r>
              <a:rPr lang="en-GB" sz="2400" dirty="0" smtClean="0"/>
              <a:t>This supports the theory</a:t>
            </a:r>
          </a:p>
          <a:p>
            <a:pPr lvl="1"/>
            <a:r>
              <a:rPr lang="en-GB" sz="2400" dirty="0" err="1" smtClean="0"/>
              <a:t>Auxins</a:t>
            </a:r>
            <a:r>
              <a:rPr lang="en-GB" sz="2400" dirty="0" smtClean="0"/>
              <a:t> are transported downwards, and can not be transported upwards against gravity</a:t>
            </a:r>
          </a:p>
        </p:txBody>
      </p:sp>
    </p:spTree>
    <p:extLst>
      <p:ext uri="{BB962C8B-B14F-4D97-AF65-F5344CB8AC3E}">
        <p14:creationId xmlns:p14="http://schemas.microsoft.com/office/powerpoint/2010/main" val="422104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noFill/>
        </p:spPr>
        <p:txBody>
          <a:bodyPr/>
          <a:lstStyle/>
          <a:p>
            <a:r>
              <a:rPr lang="en-GB" dirty="0" smtClean="0"/>
              <a:t>Question?</a:t>
            </a:r>
          </a:p>
        </p:txBody>
      </p:sp>
      <p:sp>
        <p:nvSpPr>
          <p:cNvPr id="76803" name="Rectangle 3"/>
          <p:cNvSpPr>
            <a:spLocks noGrp="1"/>
          </p:cNvSpPr>
          <p:nvPr>
            <p:ph type="body" idx="1"/>
          </p:nvPr>
        </p:nvSpPr>
        <p:spPr/>
        <p:txBody>
          <a:bodyPr>
            <a:normAutofit/>
          </a:bodyPr>
          <a:lstStyle/>
          <a:p>
            <a:r>
              <a:rPr lang="en-GB" sz="2400" u="sng" dirty="0" smtClean="0"/>
              <a:t>Suggest</a:t>
            </a:r>
            <a:r>
              <a:rPr lang="en-GB" sz="2400" dirty="0" smtClean="0"/>
              <a:t> how apical dominance could be an advantage to a plant!</a:t>
            </a:r>
          </a:p>
          <a:p>
            <a:endParaRPr lang="en-GB" sz="2400" dirty="0" smtClean="0"/>
          </a:p>
          <a:p>
            <a:endParaRPr lang="en-GB" sz="2400" dirty="0" smtClean="0"/>
          </a:p>
        </p:txBody>
      </p:sp>
    </p:spTree>
    <p:extLst>
      <p:ext uri="{BB962C8B-B14F-4D97-AF65-F5344CB8AC3E}">
        <p14:creationId xmlns:p14="http://schemas.microsoft.com/office/powerpoint/2010/main" val="3136452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p:cNvSpPr>
          <p:nvPr>
            <p:ph type="title"/>
          </p:nvPr>
        </p:nvSpPr>
        <p:spPr>
          <a:noFill/>
        </p:spPr>
        <p:txBody>
          <a:bodyPr/>
          <a:lstStyle/>
          <a:p>
            <a:r>
              <a:rPr lang="en-GB" smtClean="0"/>
              <a:t>Suggest!!</a:t>
            </a:r>
          </a:p>
        </p:txBody>
      </p:sp>
      <p:pic>
        <p:nvPicPr>
          <p:cNvPr id="78851" name="Picture 5"/>
          <p:cNvPicPr>
            <a:picLocks noChangeAspect="1" noChangeArrowheads="1"/>
          </p:cNvPicPr>
          <p:nvPr/>
        </p:nvPicPr>
        <p:blipFill>
          <a:blip r:embed="rId3">
            <a:extLst>
              <a:ext uri="{28A0092B-C50C-407E-A947-70E740481C1C}">
                <a14:useLocalDpi xmlns:a14="http://schemas.microsoft.com/office/drawing/2010/main" val="0"/>
              </a:ext>
            </a:extLst>
          </a:blip>
          <a:srcRect l="24348" t="29318" r="9944" b="24414"/>
          <a:stretch>
            <a:fillRect/>
          </a:stretch>
        </p:blipFill>
        <p:spPr bwMode="auto">
          <a:xfrm>
            <a:off x="1919289" y="1557339"/>
            <a:ext cx="82073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4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noFill/>
        </p:spPr>
        <p:txBody>
          <a:bodyPr/>
          <a:lstStyle/>
          <a:p>
            <a:r>
              <a:rPr lang="en-GB" dirty="0" smtClean="0"/>
              <a:t>Learning outcomes</a:t>
            </a:r>
          </a:p>
        </p:txBody>
      </p:sp>
      <p:sp>
        <p:nvSpPr>
          <p:cNvPr id="52227" name="Rectangle 3"/>
          <p:cNvSpPr>
            <a:spLocks noGrp="1"/>
          </p:cNvSpPr>
          <p:nvPr>
            <p:ph type="body" idx="1"/>
          </p:nvPr>
        </p:nvSpPr>
        <p:spPr/>
        <p:txBody>
          <a:bodyPr>
            <a:normAutofit/>
          </a:bodyPr>
          <a:lstStyle/>
          <a:p>
            <a:r>
              <a:rPr lang="en-GB" sz="2400" dirty="0" smtClean="0"/>
              <a:t>Evaluate the experimental evidence for the role of </a:t>
            </a:r>
            <a:r>
              <a:rPr lang="en-GB" sz="2400" dirty="0" err="1" smtClean="0"/>
              <a:t>auxins</a:t>
            </a:r>
            <a:r>
              <a:rPr lang="en-GB" sz="2400" dirty="0" smtClean="0"/>
              <a:t> in the control of apical dominance and gibberellin in the control of stem elongation.</a:t>
            </a:r>
          </a:p>
        </p:txBody>
      </p:sp>
    </p:spTree>
    <p:extLst>
      <p:ext uri="{BB962C8B-B14F-4D97-AF65-F5344CB8AC3E}">
        <p14:creationId xmlns:p14="http://schemas.microsoft.com/office/powerpoint/2010/main" val="4247808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Root growth</a:t>
            </a:r>
            <a:endParaRPr lang="en-GB" dirty="0"/>
          </a:p>
        </p:txBody>
      </p:sp>
      <p:sp>
        <p:nvSpPr>
          <p:cNvPr id="3" name="Content Placeholder 2"/>
          <p:cNvSpPr>
            <a:spLocks noGrp="1"/>
          </p:cNvSpPr>
          <p:nvPr>
            <p:ph idx="1"/>
          </p:nvPr>
        </p:nvSpPr>
        <p:spPr>
          <a:xfrm>
            <a:off x="445515" y="1568161"/>
            <a:ext cx="3224965" cy="3880773"/>
          </a:xfrm>
        </p:spPr>
        <p:txBody>
          <a:bodyPr>
            <a:normAutofit/>
          </a:bodyPr>
          <a:lstStyle/>
          <a:p>
            <a:r>
              <a:rPr lang="en-GB" sz="2400" dirty="0" smtClean="0"/>
              <a:t>Promoted by low concentrations of </a:t>
            </a:r>
            <a:r>
              <a:rPr lang="en-GB" sz="2400" dirty="0" err="1" smtClean="0"/>
              <a:t>auxin</a:t>
            </a:r>
            <a:r>
              <a:rPr lang="en-GB" sz="2400" dirty="0" smtClean="0"/>
              <a:t> – too high inhibits growth.</a:t>
            </a:r>
          </a:p>
          <a:p>
            <a:endParaRPr lang="en-GB" sz="2400" dirty="0"/>
          </a:p>
          <a:p>
            <a:r>
              <a:rPr lang="en-GB" sz="2400" dirty="0" smtClean="0"/>
              <a:t>Removing apical bud slows or stops root growth</a:t>
            </a:r>
            <a:endParaRPr lang="en-GB" sz="2400" dirty="0"/>
          </a:p>
        </p:txBody>
      </p:sp>
      <p:pic>
        <p:nvPicPr>
          <p:cNvPr id="4" name="Picture 3"/>
          <p:cNvPicPr>
            <a:picLocks noChangeAspect="1"/>
          </p:cNvPicPr>
          <p:nvPr/>
        </p:nvPicPr>
        <p:blipFill>
          <a:blip r:embed="rId2"/>
          <a:stretch>
            <a:fillRect/>
          </a:stretch>
        </p:blipFill>
        <p:spPr>
          <a:xfrm>
            <a:off x="4392836" y="609600"/>
            <a:ext cx="7553325" cy="5553075"/>
          </a:xfrm>
          <a:prstGeom prst="rect">
            <a:avLst/>
          </a:prstGeom>
        </p:spPr>
      </p:pic>
    </p:spTree>
    <p:extLst>
      <p:ext uri="{BB962C8B-B14F-4D97-AF65-F5344CB8AC3E}">
        <p14:creationId xmlns:p14="http://schemas.microsoft.com/office/powerpoint/2010/main" val="795237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of a plant -  hormones involved at all stages.</a:t>
            </a:r>
          </a:p>
        </p:txBody>
      </p:sp>
      <p:sp>
        <p:nvSpPr>
          <p:cNvPr id="3" name="Content Placeholder 2"/>
          <p:cNvSpPr>
            <a:spLocks noGrp="1"/>
          </p:cNvSpPr>
          <p:nvPr>
            <p:ph idx="1"/>
          </p:nvPr>
        </p:nvSpPr>
        <p:spPr/>
        <p:txBody>
          <a:bodyPr>
            <a:normAutofit/>
          </a:bodyPr>
          <a:lstStyle/>
          <a:p>
            <a:r>
              <a:rPr lang="en-GB" sz="2400" dirty="0" smtClean="0"/>
              <a:t>Elongation of plant stem – role of gibberellin</a:t>
            </a:r>
          </a:p>
          <a:p>
            <a:r>
              <a:rPr lang="en-GB" sz="2400" dirty="0" smtClean="0"/>
              <a:t>Affects the length </a:t>
            </a:r>
            <a:r>
              <a:rPr lang="en-GB" sz="2400" dirty="0"/>
              <a:t>o</a:t>
            </a:r>
            <a:r>
              <a:rPr lang="en-GB" sz="2400" dirty="0" smtClean="0"/>
              <a:t>f internodes</a:t>
            </a:r>
          </a:p>
          <a:p>
            <a:r>
              <a:rPr lang="en-GB" sz="2400" dirty="0" smtClean="0"/>
              <a:t>Short stemmed plants have low/no </a:t>
            </a:r>
            <a:r>
              <a:rPr lang="en-GB" sz="2400" dirty="0" err="1" smtClean="0"/>
              <a:t>gibb</a:t>
            </a:r>
            <a:r>
              <a:rPr lang="en-GB" sz="2400" dirty="0" smtClean="0"/>
              <a:t> production.</a:t>
            </a:r>
          </a:p>
          <a:p>
            <a:r>
              <a:rPr lang="en-GB" sz="2400" dirty="0" smtClean="0"/>
              <a:t>Useful for plant survival</a:t>
            </a:r>
          </a:p>
          <a:p>
            <a:endParaRPr lang="en-GB" sz="2400" dirty="0"/>
          </a:p>
        </p:txBody>
      </p:sp>
    </p:spTree>
    <p:extLst>
      <p:ext uri="{BB962C8B-B14F-4D97-AF65-F5344CB8AC3E}">
        <p14:creationId xmlns:p14="http://schemas.microsoft.com/office/powerpoint/2010/main" val="115772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noFill/>
        </p:spPr>
        <p:txBody>
          <a:bodyPr/>
          <a:lstStyle/>
          <a:p>
            <a:r>
              <a:rPr lang="en-GB" sz="4100"/>
              <a:t>Gibberellins and stem elongation</a:t>
            </a:r>
          </a:p>
        </p:txBody>
      </p:sp>
      <p:sp>
        <p:nvSpPr>
          <p:cNvPr id="80899" name="Rectangle 3"/>
          <p:cNvSpPr>
            <a:spLocks noGrp="1"/>
          </p:cNvSpPr>
          <p:nvPr>
            <p:ph type="body" sz="half" idx="1"/>
          </p:nvPr>
        </p:nvSpPr>
        <p:spPr>
          <a:xfrm>
            <a:off x="1981200" y="1774826"/>
            <a:ext cx="3683000" cy="4606925"/>
          </a:xfrm>
        </p:spPr>
        <p:txBody>
          <a:bodyPr>
            <a:normAutofit/>
          </a:bodyPr>
          <a:lstStyle/>
          <a:p>
            <a:r>
              <a:rPr lang="en-GB" sz="2400" dirty="0" smtClean="0"/>
              <a:t>Gibberellin (GA) increases stem length </a:t>
            </a:r>
          </a:p>
          <a:p>
            <a:pPr lvl="1"/>
            <a:r>
              <a:rPr lang="en-GB" sz="2400" dirty="0" smtClean="0"/>
              <a:t>Increases the lengths of the internodes</a:t>
            </a:r>
          </a:p>
          <a:p>
            <a:pPr lvl="2"/>
            <a:r>
              <a:rPr lang="en-GB" sz="2400" dirty="0" smtClean="0"/>
              <a:t>Stimulating cell division</a:t>
            </a:r>
          </a:p>
          <a:p>
            <a:pPr lvl="2"/>
            <a:r>
              <a:rPr lang="en-GB" sz="2400" dirty="0" smtClean="0"/>
              <a:t>Stimulating cell elongation</a:t>
            </a:r>
          </a:p>
          <a:p>
            <a:pPr>
              <a:buFont typeface="Wingdings 2" panose="05020102010507070707" pitchFamily="18" charset="2"/>
              <a:buNone/>
            </a:pPr>
            <a:endParaRPr lang="en-GB" sz="2400" dirty="0" smtClean="0"/>
          </a:p>
        </p:txBody>
      </p:sp>
      <p:pic>
        <p:nvPicPr>
          <p:cNvPr id="80900" name="Picture 6"/>
          <p:cNvPicPr>
            <a:picLocks noChangeAspect="1" noChangeArrowheads="1"/>
          </p:cNvPicPr>
          <p:nvPr/>
        </p:nvPicPr>
        <p:blipFill>
          <a:blip r:embed="rId3">
            <a:extLst>
              <a:ext uri="{28A0092B-C50C-407E-A947-70E740481C1C}">
                <a14:useLocalDpi xmlns:a14="http://schemas.microsoft.com/office/drawing/2010/main" val="0"/>
              </a:ext>
            </a:extLst>
          </a:blip>
          <a:srcRect l="46306" t="36220" r="10139" b="23416"/>
          <a:stretch>
            <a:fillRect/>
          </a:stretch>
        </p:blipFill>
        <p:spPr bwMode="auto">
          <a:xfrm>
            <a:off x="5519738" y="2087563"/>
            <a:ext cx="4932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30310" y="5975797"/>
            <a:ext cx="4867038" cy="369332"/>
          </a:xfrm>
          <a:prstGeom prst="rect">
            <a:avLst/>
          </a:prstGeom>
          <a:noFill/>
        </p:spPr>
        <p:txBody>
          <a:bodyPr wrap="none" rtlCol="0">
            <a:spAutoFit/>
          </a:bodyPr>
          <a:lstStyle/>
          <a:p>
            <a:r>
              <a:rPr lang="en-GB" dirty="0" smtClean="0"/>
              <a:t>Gibberellins and stem elongation homework</a:t>
            </a:r>
            <a:endParaRPr lang="en-GB" dirty="0"/>
          </a:p>
        </p:txBody>
      </p:sp>
    </p:spTree>
    <p:extLst>
      <p:ext uri="{BB962C8B-B14F-4D97-AF65-F5344CB8AC3E}">
        <p14:creationId xmlns:p14="http://schemas.microsoft.com/office/powerpoint/2010/main" val="1517063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noFill/>
        </p:spPr>
        <p:txBody>
          <a:bodyPr>
            <a:normAutofit fontScale="90000"/>
          </a:bodyPr>
          <a:lstStyle/>
          <a:p>
            <a:r>
              <a:rPr lang="en-GB" sz="4100"/>
              <a:t>Evidence for GA and stem elongation</a:t>
            </a:r>
          </a:p>
        </p:txBody>
      </p:sp>
      <p:sp>
        <p:nvSpPr>
          <p:cNvPr id="82947" name="Rectangle 3"/>
          <p:cNvSpPr>
            <a:spLocks noGrp="1"/>
          </p:cNvSpPr>
          <p:nvPr>
            <p:ph type="body" idx="1"/>
          </p:nvPr>
        </p:nvSpPr>
        <p:spPr/>
        <p:txBody>
          <a:bodyPr>
            <a:normAutofit/>
          </a:bodyPr>
          <a:lstStyle/>
          <a:p>
            <a:r>
              <a:rPr lang="en-GB" sz="2400" dirty="0" smtClean="0"/>
              <a:t>Dwarf beans are dwarf because they lack the gene of producing GA</a:t>
            </a:r>
          </a:p>
          <a:p>
            <a:r>
              <a:rPr lang="en-GB" sz="2400" dirty="0" smtClean="0"/>
              <a:t>Mendel’s short pea plants lacked the dominant allele that encodes for GA</a:t>
            </a:r>
          </a:p>
          <a:p>
            <a:r>
              <a:rPr lang="en-GB" sz="2400" dirty="0" smtClean="0"/>
              <a:t>Plants with higher GA concentrations are taller</a:t>
            </a:r>
          </a:p>
        </p:txBody>
      </p:sp>
    </p:spTree>
    <p:extLst>
      <p:ext uri="{BB962C8B-B14F-4D97-AF65-F5344CB8AC3E}">
        <p14:creationId xmlns:p14="http://schemas.microsoft.com/office/powerpoint/2010/main" val="127697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noFill/>
        </p:spPr>
        <p:txBody>
          <a:bodyPr/>
          <a:lstStyle/>
          <a:p>
            <a:r>
              <a:rPr lang="en-GB" smtClean="0"/>
              <a:t>Action of GA</a:t>
            </a:r>
          </a:p>
        </p:txBody>
      </p:sp>
      <p:sp>
        <p:nvSpPr>
          <p:cNvPr id="84995" name="Rectangle 3"/>
          <p:cNvSpPr>
            <a:spLocks noGrp="1"/>
          </p:cNvSpPr>
          <p:nvPr>
            <p:ph type="body" idx="1"/>
          </p:nvPr>
        </p:nvSpPr>
        <p:spPr/>
        <p:txBody>
          <a:bodyPr/>
          <a:lstStyle/>
          <a:p>
            <a:r>
              <a:rPr lang="en-GB" sz="2800"/>
              <a:t>Affects gene expression</a:t>
            </a:r>
          </a:p>
          <a:p>
            <a:pPr lvl="1"/>
            <a:r>
              <a:rPr lang="en-GB" sz="2400"/>
              <a:t>Moves through plasma membrane into cell</a:t>
            </a:r>
          </a:p>
          <a:p>
            <a:pPr lvl="1"/>
            <a:r>
              <a:rPr lang="en-GB" sz="2400"/>
              <a:t>Binds to a receptor protein, which binds to other receptor proteins eventually breaking down DELLA protein.</a:t>
            </a:r>
          </a:p>
          <a:p>
            <a:r>
              <a:rPr lang="en-GB" sz="2800"/>
              <a:t>DELLA proteins bind to transcription factors</a:t>
            </a:r>
          </a:p>
          <a:p>
            <a:pPr lvl="1"/>
            <a:r>
              <a:rPr lang="en-GB" sz="2400"/>
              <a:t>If DELLA protein is broken down, transcription factor is released and transcription of the gene can begin</a:t>
            </a:r>
          </a:p>
        </p:txBody>
      </p:sp>
    </p:spTree>
    <p:extLst>
      <p:ext uri="{BB962C8B-B14F-4D97-AF65-F5344CB8AC3E}">
        <p14:creationId xmlns:p14="http://schemas.microsoft.com/office/powerpoint/2010/main" val="3962343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Investigating role of gibberellins</a:t>
            </a:r>
            <a:endParaRPr lang="en-GB" dirty="0"/>
          </a:p>
        </p:txBody>
      </p:sp>
      <p:sp>
        <p:nvSpPr>
          <p:cNvPr id="3" name="Content Placeholder 2"/>
          <p:cNvSpPr>
            <a:spLocks noGrp="1"/>
          </p:cNvSpPr>
          <p:nvPr>
            <p:ph idx="1"/>
          </p:nvPr>
        </p:nvSpPr>
        <p:spPr>
          <a:xfrm>
            <a:off x="870517" y="1387857"/>
            <a:ext cx="8596668" cy="3880773"/>
          </a:xfrm>
        </p:spPr>
        <p:txBody>
          <a:bodyPr>
            <a:noAutofit/>
          </a:bodyPr>
          <a:lstStyle/>
          <a:p>
            <a:r>
              <a:rPr lang="en-GB" sz="2400" dirty="0" smtClean="0"/>
              <a:t>Use p221 green book – read through the information.</a:t>
            </a:r>
            <a:endParaRPr lang="en-GB" sz="2400" dirty="0"/>
          </a:p>
          <a:p>
            <a:r>
              <a:rPr lang="en-GB" sz="2400" dirty="0" smtClean="0"/>
              <a:t>Remember for control experiments the following are important:</a:t>
            </a:r>
          </a:p>
          <a:p>
            <a:r>
              <a:rPr lang="en-GB" sz="2000" dirty="0" smtClean="0"/>
              <a:t>Serial dilutions of hormone being studied</a:t>
            </a:r>
          </a:p>
          <a:p>
            <a:r>
              <a:rPr lang="en-GB" sz="2000" dirty="0" smtClean="0"/>
              <a:t>Large sample size</a:t>
            </a:r>
          </a:p>
          <a:p>
            <a:r>
              <a:rPr lang="en-GB" sz="2000" dirty="0" smtClean="0"/>
              <a:t>Randomly assign individuals to groups</a:t>
            </a:r>
          </a:p>
          <a:p>
            <a:r>
              <a:rPr lang="en-GB" sz="2000" dirty="0" smtClean="0"/>
              <a:t>Repeat the measurements</a:t>
            </a:r>
          </a:p>
          <a:p>
            <a:r>
              <a:rPr lang="en-GB" sz="2000" dirty="0" smtClean="0"/>
              <a:t>When drawing conclusions – remember that a correlation between two variables does not mean that a change in one causes a change in the other.</a:t>
            </a:r>
          </a:p>
          <a:p>
            <a:r>
              <a:rPr lang="en-GB" sz="2000" dirty="0" smtClean="0"/>
              <a:t>Standard Deviation</a:t>
            </a:r>
          </a:p>
          <a:p>
            <a:r>
              <a:rPr lang="en-GB" sz="2400" dirty="0" smtClean="0"/>
              <a:t>How did the experiment satisfy the conditions above?</a:t>
            </a:r>
          </a:p>
          <a:p>
            <a:endParaRPr lang="en-GB" sz="2400" dirty="0" smtClean="0"/>
          </a:p>
          <a:p>
            <a:endParaRPr lang="en-GB" sz="2400" dirty="0"/>
          </a:p>
        </p:txBody>
      </p:sp>
    </p:spTree>
    <p:extLst>
      <p:ext uri="{BB962C8B-B14F-4D97-AF65-F5344CB8AC3E}">
        <p14:creationId xmlns:p14="http://schemas.microsoft.com/office/powerpoint/2010/main" val="145001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Life of a plant -  hormones involved at all stages</a:t>
            </a:r>
            <a:r>
              <a:rPr lang="en-GB" dirty="0" smtClean="0"/>
              <a:t>. – Response to abiotic stress.</a:t>
            </a:r>
            <a:r>
              <a:rPr lang="en-GB" dirty="0"/>
              <a:t/>
            </a:r>
            <a:br>
              <a:rPr lang="en-GB" dirty="0"/>
            </a:br>
            <a:endParaRPr lang="en-GB" dirty="0"/>
          </a:p>
        </p:txBody>
      </p:sp>
      <p:sp>
        <p:nvSpPr>
          <p:cNvPr id="3" name="Content Placeholder 2"/>
          <p:cNvSpPr>
            <a:spLocks noGrp="1"/>
          </p:cNvSpPr>
          <p:nvPr>
            <p:ph idx="1"/>
          </p:nvPr>
        </p:nvSpPr>
        <p:spPr>
          <a:xfrm>
            <a:off x="677333" y="2160589"/>
            <a:ext cx="9703039" cy="3880773"/>
          </a:xfrm>
        </p:spPr>
        <p:txBody>
          <a:bodyPr>
            <a:normAutofit fontScale="92500"/>
          </a:bodyPr>
          <a:lstStyle/>
          <a:p>
            <a:r>
              <a:rPr lang="en-GB" sz="2400" dirty="0" smtClean="0"/>
              <a:t>Plants have a variety of adaptations to abiotic stress – (</a:t>
            </a:r>
            <a:r>
              <a:rPr lang="en-GB" sz="2400" dirty="0" err="1" smtClean="0"/>
              <a:t>eg</a:t>
            </a:r>
            <a:r>
              <a:rPr lang="en-GB" sz="2400" dirty="0" smtClean="0"/>
              <a:t>?)</a:t>
            </a:r>
          </a:p>
          <a:p>
            <a:r>
              <a:rPr lang="en-GB" sz="2400" dirty="0" smtClean="0"/>
              <a:t>Seasonal change brings about leaf loss in some plants.</a:t>
            </a:r>
          </a:p>
          <a:p>
            <a:r>
              <a:rPr lang="en-GB" sz="2400" dirty="0" smtClean="0"/>
              <a:t>Abscission – leaf loss</a:t>
            </a:r>
          </a:p>
          <a:p>
            <a:pPr lvl="1"/>
            <a:r>
              <a:rPr lang="en-GB" sz="2200" dirty="0" smtClean="0"/>
              <a:t>Lack of light leads to decreased </a:t>
            </a:r>
            <a:r>
              <a:rPr lang="en-GB" sz="2200" dirty="0" err="1" smtClean="0"/>
              <a:t>auxin</a:t>
            </a:r>
            <a:r>
              <a:rPr lang="en-GB" sz="2200" dirty="0" smtClean="0"/>
              <a:t> production (aux. inhibits abscission)</a:t>
            </a:r>
          </a:p>
          <a:p>
            <a:pPr lvl="1"/>
            <a:r>
              <a:rPr lang="en-GB" sz="2200" dirty="0" smtClean="0"/>
              <a:t>Leaves produce </a:t>
            </a:r>
            <a:r>
              <a:rPr lang="en-GB" sz="2200" dirty="0" err="1" smtClean="0"/>
              <a:t>ethene</a:t>
            </a:r>
            <a:r>
              <a:rPr lang="en-GB" sz="2200" dirty="0" smtClean="0"/>
              <a:t> in response</a:t>
            </a:r>
          </a:p>
          <a:p>
            <a:pPr lvl="1"/>
            <a:r>
              <a:rPr lang="en-GB" sz="2200" dirty="0" smtClean="0"/>
              <a:t>Base of leaves have an ‘abscission zone’ – cells in this area produce enzymes in response to </a:t>
            </a:r>
            <a:r>
              <a:rPr lang="en-GB" sz="2200" dirty="0" err="1" smtClean="0"/>
              <a:t>ethene</a:t>
            </a:r>
            <a:r>
              <a:rPr lang="en-GB" sz="2200" dirty="0" smtClean="0"/>
              <a:t> production.</a:t>
            </a:r>
          </a:p>
          <a:p>
            <a:pPr lvl="1"/>
            <a:r>
              <a:rPr lang="en-GB" sz="2200" dirty="0" smtClean="0"/>
              <a:t>Cell walls are digested and water enters the cells causing swelling – causes leaf to fall off.</a:t>
            </a:r>
          </a:p>
          <a:p>
            <a:pPr marL="457200" lvl="1" indent="0">
              <a:buNone/>
            </a:pPr>
            <a:endParaRPr lang="en-GB" sz="2200" dirty="0" smtClean="0"/>
          </a:p>
          <a:p>
            <a:pPr lvl="1"/>
            <a:endParaRPr lang="en-GB" sz="2200" dirty="0"/>
          </a:p>
        </p:txBody>
      </p:sp>
    </p:spTree>
    <p:extLst>
      <p:ext uri="{BB962C8B-B14F-4D97-AF65-F5344CB8AC3E}">
        <p14:creationId xmlns:p14="http://schemas.microsoft.com/office/powerpoint/2010/main" val="295450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responses to abiotic conditions</a:t>
            </a:r>
          </a:p>
        </p:txBody>
      </p:sp>
      <p:sp>
        <p:nvSpPr>
          <p:cNvPr id="3" name="Content Placeholder 2"/>
          <p:cNvSpPr>
            <a:spLocks noGrp="1"/>
          </p:cNvSpPr>
          <p:nvPr>
            <p:ph idx="1"/>
          </p:nvPr>
        </p:nvSpPr>
        <p:spPr/>
        <p:txBody>
          <a:bodyPr>
            <a:normAutofit/>
          </a:bodyPr>
          <a:lstStyle/>
          <a:p>
            <a:r>
              <a:rPr lang="en-GB" sz="2400" dirty="0" smtClean="0"/>
              <a:t>Lack of water:</a:t>
            </a:r>
          </a:p>
          <a:p>
            <a:pPr lvl="1"/>
            <a:r>
              <a:rPr lang="en-GB" sz="2200" dirty="0" err="1" smtClean="0"/>
              <a:t>Stomatal</a:t>
            </a:r>
            <a:r>
              <a:rPr lang="en-GB" sz="2200" dirty="0" smtClean="0"/>
              <a:t> opening and closing due to ABA released by leaves in times of abiotic stress caused by low water availability.</a:t>
            </a:r>
          </a:p>
          <a:p>
            <a:pPr lvl="1"/>
            <a:r>
              <a:rPr lang="en-GB" sz="2200" dirty="0" smtClean="0"/>
              <a:t>Also thought that ABA could be released by roots and is transported to leaves</a:t>
            </a:r>
          </a:p>
          <a:p>
            <a:pPr lvl="1"/>
            <a:r>
              <a:rPr lang="en-GB" sz="2200" dirty="0" smtClean="0"/>
              <a:t>ABA presence in leaves causes altered ionic levels in guard cells leading to decreased WP followed by decreased turgor and therefore closing of stomata.</a:t>
            </a:r>
            <a:endParaRPr lang="en-GB" sz="2200" dirty="0"/>
          </a:p>
        </p:txBody>
      </p:sp>
    </p:spTree>
    <p:extLst>
      <p:ext uri="{BB962C8B-B14F-4D97-AF65-F5344CB8AC3E}">
        <p14:creationId xmlns:p14="http://schemas.microsoft.com/office/powerpoint/2010/main" val="423712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responses to abiotic conditions</a:t>
            </a:r>
            <a:endParaRPr lang="en-GB" dirty="0"/>
          </a:p>
        </p:txBody>
      </p:sp>
      <p:sp>
        <p:nvSpPr>
          <p:cNvPr id="3" name="Content Placeholder 2"/>
          <p:cNvSpPr>
            <a:spLocks noGrp="1"/>
          </p:cNvSpPr>
          <p:nvPr>
            <p:ph idx="1"/>
          </p:nvPr>
        </p:nvSpPr>
        <p:spPr/>
        <p:txBody>
          <a:bodyPr>
            <a:normAutofit/>
          </a:bodyPr>
          <a:lstStyle/>
          <a:p>
            <a:r>
              <a:rPr lang="en-GB" sz="2400" dirty="0" err="1" smtClean="0"/>
              <a:t>Photoperiodism</a:t>
            </a:r>
            <a:r>
              <a:rPr lang="en-GB" sz="2400" dirty="0" smtClean="0"/>
              <a:t>:</a:t>
            </a:r>
          </a:p>
          <a:p>
            <a:pPr lvl="1"/>
            <a:r>
              <a:rPr lang="en-GB" sz="2200" dirty="0" smtClean="0"/>
              <a:t>Thought to be due to changes in the ratio of two light sensitive </a:t>
            </a:r>
            <a:r>
              <a:rPr lang="en-GB" sz="2200" dirty="0" err="1" smtClean="0"/>
              <a:t>phytochrome</a:t>
            </a:r>
            <a:r>
              <a:rPr lang="en-GB" sz="2200" dirty="0" smtClean="0"/>
              <a:t> pigments.</a:t>
            </a:r>
          </a:p>
          <a:p>
            <a:pPr lvl="1"/>
            <a:r>
              <a:rPr lang="en-GB" sz="2200" dirty="0" smtClean="0"/>
              <a:t>Causes leaf loss  - other responses to shorter daylight hours</a:t>
            </a:r>
            <a:endParaRPr lang="en-GB" sz="2200" dirty="0"/>
          </a:p>
        </p:txBody>
      </p:sp>
    </p:spTree>
    <p:extLst>
      <p:ext uri="{BB962C8B-B14F-4D97-AF65-F5344CB8AC3E}">
        <p14:creationId xmlns:p14="http://schemas.microsoft.com/office/powerpoint/2010/main" val="174019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Q4 p251 Purple book</a:t>
            </a:r>
            <a:endParaRPr lang="en-GB" dirty="0"/>
          </a:p>
        </p:txBody>
      </p:sp>
    </p:spTree>
    <p:extLst>
      <p:ext uri="{BB962C8B-B14F-4D97-AF65-F5344CB8AC3E}">
        <p14:creationId xmlns:p14="http://schemas.microsoft.com/office/powerpoint/2010/main" val="413245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a:xfrm>
            <a:off x="342484" y="1426494"/>
            <a:ext cx="8596668" cy="3880773"/>
          </a:xfrm>
        </p:spPr>
        <p:txBody>
          <a:bodyPr>
            <a:normAutofit/>
          </a:bodyPr>
          <a:lstStyle/>
          <a:p>
            <a:r>
              <a:rPr lang="en-GB" sz="2400" dirty="0" smtClean="0"/>
              <a:t>Where does plant growth originate?</a:t>
            </a:r>
          </a:p>
          <a:p>
            <a:endParaRPr lang="en-GB" sz="2400" dirty="0"/>
          </a:p>
          <a:p>
            <a:r>
              <a:rPr lang="en-GB" sz="2400" dirty="0" smtClean="0"/>
              <a:t>How do plants get ‘bushier’?</a:t>
            </a:r>
          </a:p>
          <a:p>
            <a:endParaRPr lang="en-GB" sz="2400" dirty="0"/>
          </a:p>
          <a:p>
            <a:r>
              <a:rPr lang="en-GB" sz="2400" dirty="0" smtClean="0"/>
              <a:t>Why does this technique work?</a:t>
            </a:r>
            <a:endParaRPr lang="en-GB" sz="2400" dirty="0"/>
          </a:p>
        </p:txBody>
      </p:sp>
      <p:pic>
        <p:nvPicPr>
          <p:cNvPr id="4" name="Picture 3"/>
          <p:cNvPicPr>
            <a:picLocks noChangeAspect="1"/>
          </p:cNvPicPr>
          <p:nvPr/>
        </p:nvPicPr>
        <p:blipFill>
          <a:blip r:embed="rId2"/>
          <a:stretch>
            <a:fillRect/>
          </a:stretch>
        </p:blipFill>
        <p:spPr>
          <a:xfrm>
            <a:off x="8106177" y="154782"/>
            <a:ext cx="3810000" cy="3781425"/>
          </a:xfrm>
          <a:prstGeom prst="rect">
            <a:avLst/>
          </a:prstGeom>
        </p:spPr>
      </p:pic>
      <p:sp>
        <p:nvSpPr>
          <p:cNvPr id="5" name="Rectangle 4"/>
          <p:cNvSpPr/>
          <p:nvPr/>
        </p:nvSpPr>
        <p:spPr>
          <a:xfrm>
            <a:off x="6226002" y="4100975"/>
            <a:ext cx="6096000" cy="1754326"/>
          </a:xfrm>
          <a:prstGeom prst="rect">
            <a:avLst/>
          </a:prstGeom>
        </p:spPr>
        <p:txBody>
          <a:bodyPr>
            <a:spAutoFit/>
          </a:bodyPr>
          <a:lstStyle/>
          <a:p>
            <a:r>
              <a:rPr lang="en-GB" dirty="0" smtClean="0"/>
              <a:t>“Prune </a:t>
            </a:r>
            <a:r>
              <a:rPr lang="en-GB" dirty="0"/>
              <a:t>or pinch off the ends of stems as the plant develops, leaving only two to four leaves, going back to just above a leaf node -- the swelling between the stem and the leaf's stem. The plant will branch out from this point on each stem you pinch into two to four new branches that can be harvested in about three </a:t>
            </a:r>
            <a:r>
              <a:rPr lang="en-GB" dirty="0" smtClean="0"/>
              <a:t>weeks”</a:t>
            </a:r>
            <a:endParaRPr lang="en-GB" dirty="0"/>
          </a:p>
        </p:txBody>
      </p:sp>
      <p:cxnSp>
        <p:nvCxnSpPr>
          <p:cNvPr id="7" name="Straight Arrow Connector 6"/>
          <p:cNvCxnSpPr/>
          <p:nvPr/>
        </p:nvCxnSpPr>
        <p:spPr>
          <a:xfrm>
            <a:off x="5129152" y="3657600"/>
            <a:ext cx="2327716" cy="44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noFill/>
        </p:spPr>
        <p:txBody>
          <a:bodyPr/>
          <a:lstStyle/>
          <a:p>
            <a:r>
              <a:rPr lang="en-GB" smtClean="0"/>
              <a:t>Plant growth</a:t>
            </a:r>
            <a:endParaRPr lang="en-US" smtClean="0"/>
          </a:p>
        </p:txBody>
      </p:sp>
      <p:sp>
        <p:nvSpPr>
          <p:cNvPr id="50179" name="Rectangle 3"/>
          <p:cNvSpPr>
            <a:spLocks noGrp="1"/>
          </p:cNvSpPr>
          <p:nvPr>
            <p:ph type="body" idx="1"/>
          </p:nvPr>
        </p:nvSpPr>
        <p:spPr/>
        <p:txBody>
          <a:bodyPr>
            <a:normAutofit/>
          </a:bodyPr>
          <a:lstStyle/>
          <a:p>
            <a:r>
              <a:rPr lang="en-GB" sz="2400" dirty="0" smtClean="0"/>
              <a:t>Plant growth occurs at meristems</a:t>
            </a:r>
          </a:p>
          <a:p>
            <a:pPr lvl="1"/>
            <a:r>
              <a:rPr lang="en-GB" sz="2400" dirty="0" smtClean="0"/>
              <a:t>Apical meristem</a:t>
            </a:r>
          </a:p>
          <a:p>
            <a:pPr lvl="1"/>
            <a:r>
              <a:rPr lang="en-GB" sz="2400" dirty="0" smtClean="0"/>
              <a:t>Lateral bud meristems</a:t>
            </a:r>
          </a:p>
          <a:p>
            <a:pPr lvl="1"/>
            <a:r>
              <a:rPr lang="en-GB" sz="2400" dirty="0" smtClean="0"/>
              <a:t>Lateral meristems</a:t>
            </a:r>
          </a:p>
          <a:p>
            <a:pPr lvl="1"/>
            <a:r>
              <a:rPr lang="en-GB" sz="2400" dirty="0" smtClean="0"/>
              <a:t>Intercalary meristems</a:t>
            </a:r>
            <a:endParaRPr lang="en-US" sz="2400" dirty="0" smtClean="0"/>
          </a:p>
        </p:txBody>
      </p:sp>
    </p:spTree>
    <p:extLst>
      <p:ext uri="{BB962C8B-B14F-4D97-AF65-F5344CB8AC3E}">
        <p14:creationId xmlns:p14="http://schemas.microsoft.com/office/powerpoint/2010/main" val="89586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p:spPr>
        <p:txBody>
          <a:bodyPr/>
          <a:lstStyle/>
          <a:p>
            <a:r>
              <a:rPr lang="en-GB" dirty="0" smtClean="0"/>
              <a:t>Why “plant growth regulators”?</a:t>
            </a:r>
          </a:p>
        </p:txBody>
      </p:sp>
      <p:sp>
        <p:nvSpPr>
          <p:cNvPr id="54275" name="Rectangle 3"/>
          <p:cNvSpPr>
            <a:spLocks noGrp="1"/>
          </p:cNvSpPr>
          <p:nvPr>
            <p:ph type="body" idx="1"/>
          </p:nvPr>
        </p:nvSpPr>
        <p:spPr/>
        <p:txBody>
          <a:bodyPr>
            <a:normAutofit/>
          </a:bodyPr>
          <a:lstStyle/>
          <a:p>
            <a:r>
              <a:rPr lang="en-GB" sz="2400" dirty="0" smtClean="0"/>
              <a:t>Exert influence by affecting growth – How?!?</a:t>
            </a:r>
          </a:p>
          <a:p>
            <a:r>
              <a:rPr lang="en-GB" sz="2400" dirty="0" smtClean="0"/>
              <a:t>Produced in a region of plant structure by unspecialised cells</a:t>
            </a:r>
          </a:p>
          <a:p>
            <a:r>
              <a:rPr lang="en-GB" sz="2400" dirty="0" smtClean="0"/>
              <a:t>Some are active at the site of production</a:t>
            </a:r>
          </a:p>
          <a:p>
            <a:r>
              <a:rPr lang="en-GB" sz="2400" dirty="0" smtClean="0"/>
              <a:t>Not specific – can have different effects on different tissues</a:t>
            </a:r>
          </a:p>
        </p:txBody>
      </p:sp>
    </p:spTree>
    <p:extLst>
      <p:ext uri="{BB962C8B-B14F-4D97-AF65-F5344CB8AC3E}">
        <p14:creationId xmlns:p14="http://schemas.microsoft.com/office/powerpoint/2010/main" val="2999556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noFill/>
        </p:spPr>
        <p:txBody>
          <a:bodyPr/>
          <a:lstStyle/>
          <a:p>
            <a:r>
              <a:rPr lang="en-GB" dirty="0" smtClean="0"/>
              <a:t>The Plant growth regulators</a:t>
            </a:r>
          </a:p>
        </p:txBody>
      </p:sp>
      <p:sp>
        <p:nvSpPr>
          <p:cNvPr id="56323" name="Rectangle 3"/>
          <p:cNvSpPr>
            <a:spLocks noGrp="1"/>
          </p:cNvSpPr>
          <p:nvPr>
            <p:ph type="body" idx="1"/>
          </p:nvPr>
        </p:nvSpPr>
        <p:spPr/>
        <p:txBody>
          <a:bodyPr>
            <a:normAutofit/>
          </a:bodyPr>
          <a:lstStyle/>
          <a:p>
            <a:r>
              <a:rPr lang="en-GB" sz="2400" dirty="0" smtClean="0"/>
              <a:t>There are five main groups</a:t>
            </a:r>
          </a:p>
          <a:p>
            <a:pPr lvl="1"/>
            <a:r>
              <a:rPr lang="en-GB" sz="2400" b="1" dirty="0" err="1" smtClean="0"/>
              <a:t>Auxins</a:t>
            </a:r>
            <a:endParaRPr lang="en-GB" sz="2400" b="1" dirty="0" smtClean="0"/>
          </a:p>
          <a:p>
            <a:pPr lvl="1"/>
            <a:r>
              <a:rPr lang="en-GB" sz="2400" b="1" dirty="0" smtClean="0"/>
              <a:t>Gibberellins</a:t>
            </a:r>
          </a:p>
          <a:p>
            <a:pPr lvl="1"/>
            <a:r>
              <a:rPr lang="en-GB" sz="2400" b="1" dirty="0" err="1" smtClean="0"/>
              <a:t>Cytokinins</a:t>
            </a:r>
            <a:endParaRPr lang="en-GB" sz="2400" b="1" dirty="0" smtClean="0"/>
          </a:p>
          <a:p>
            <a:pPr lvl="1"/>
            <a:r>
              <a:rPr lang="en-GB" sz="2400" b="1" dirty="0" err="1" smtClean="0"/>
              <a:t>Abscisic</a:t>
            </a:r>
            <a:r>
              <a:rPr lang="en-GB" sz="2400" b="1" dirty="0" smtClean="0"/>
              <a:t> acid</a:t>
            </a:r>
          </a:p>
          <a:p>
            <a:pPr lvl="1"/>
            <a:r>
              <a:rPr lang="en-GB" sz="2400" b="1" dirty="0" err="1" smtClean="0"/>
              <a:t>Ethene</a:t>
            </a:r>
            <a:endParaRPr lang="en-GB" sz="2400" b="1" dirty="0" smtClean="0"/>
          </a:p>
          <a:p>
            <a:pPr>
              <a:buFont typeface="Wingdings 2" panose="05020102010507070707" pitchFamily="18" charset="2"/>
              <a:buNone/>
            </a:pPr>
            <a:endParaRPr lang="en-GB" sz="2400" b="1" dirty="0" smtClean="0"/>
          </a:p>
        </p:txBody>
      </p:sp>
    </p:spTree>
    <p:extLst>
      <p:ext uri="{BB962C8B-B14F-4D97-AF65-F5344CB8AC3E}">
        <p14:creationId xmlns:p14="http://schemas.microsoft.com/office/powerpoint/2010/main" val="137164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noFill/>
        </p:spPr>
        <p:txBody>
          <a:bodyPr/>
          <a:lstStyle/>
          <a:p>
            <a:r>
              <a:rPr lang="en-GB" smtClean="0"/>
              <a:t>Plant growth regulators</a:t>
            </a:r>
          </a:p>
        </p:txBody>
      </p:sp>
      <p:sp>
        <p:nvSpPr>
          <p:cNvPr id="58371" name="Rectangle 3"/>
          <p:cNvSpPr>
            <a:spLocks noGrp="1"/>
          </p:cNvSpPr>
          <p:nvPr>
            <p:ph type="body" idx="1"/>
          </p:nvPr>
        </p:nvSpPr>
        <p:spPr/>
        <p:txBody>
          <a:bodyPr>
            <a:normAutofit/>
          </a:bodyPr>
          <a:lstStyle/>
          <a:p>
            <a:r>
              <a:rPr lang="en-GB" sz="2400" smtClean="0"/>
              <a:t>Produced in small quantities</a:t>
            </a:r>
          </a:p>
          <a:p>
            <a:r>
              <a:rPr lang="en-GB" sz="2400" smtClean="0"/>
              <a:t>Are active at site of production, or move by diffusion, active transport or mass flow.</a:t>
            </a:r>
          </a:p>
          <a:p>
            <a:r>
              <a:rPr lang="en-GB" sz="2400" smtClean="0"/>
              <a:t>Effects are different depending on concentration, tissues they act on and whether there is another substance present as well.</a:t>
            </a:r>
          </a:p>
        </p:txBody>
      </p:sp>
    </p:spTree>
    <p:extLst>
      <p:ext uri="{BB962C8B-B14F-4D97-AF65-F5344CB8AC3E}">
        <p14:creationId xmlns:p14="http://schemas.microsoft.com/office/powerpoint/2010/main" val="230548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noFill/>
        </p:spPr>
        <p:txBody>
          <a:bodyPr/>
          <a:lstStyle/>
          <a:p>
            <a:r>
              <a:rPr lang="en-GB" smtClean="0"/>
              <a:t>Interaction of plant growth regulators</a:t>
            </a:r>
          </a:p>
        </p:txBody>
      </p:sp>
      <p:sp>
        <p:nvSpPr>
          <p:cNvPr id="60419" name="Rectangle 3"/>
          <p:cNvSpPr>
            <a:spLocks noGrp="1"/>
          </p:cNvSpPr>
          <p:nvPr>
            <p:ph type="body" idx="1"/>
          </p:nvPr>
        </p:nvSpPr>
        <p:spPr/>
        <p:txBody>
          <a:bodyPr>
            <a:normAutofit/>
          </a:bodyPr>
          <a:lstStyle/>
          <a:p>
            <a:r>
              <a:rPr lang="en-GB" sz="2400" b="1" smtClean="0"/>
              <a:t>Synergism</a:t>
            </a:r>
            <a:endParaRPr lang="en-GB" sz="2400" smtClean="0"/>
          </a:p>
          <a:p>
            <a:pPr lvl="1"/>
            <a:r>
              <a:rPr lang="en-GB" sz="2400" smtClean="0"/>
              <a:t>2 or more act together to reinforce an effect</a:t>
            </a:r>
          </a:p>
          <a:p>
            <a:endParaRPr lang="en-GB" sz="2400" smtClean="0"/>
          </a:p>
          <a:p>
            <a:r>
              <a:rPr lang="en-GB" sz="2400" b="1" smtClean="0"/>
              <a:t>Antagonism</a:t>
            </a:r>
            <a:endParaRPr lang="en-GB" sz="2400" smtClean="0"/>
          </a:p>
          <a:p>
            <a:pPr lvl="1"/>
            <a:r>
              <a:rPr lang="en-GB" sz="2400" smtClean="0"/>
              <a:t>Have opposing actions and inhibit (diminish) each others effects.</a:t>
            </a:r>
          </a:p>
        </p:txBody>
      </p:sp>
    </p:spTree>
    <p:extLst>
      <p:ext uri="{BB962C8B-B14F-4D97-AF65-F5344CB8AC3E}">
        <p14:creationId xmlns:p14="http://schemas.microsoft.com/office/powerpoint/2010/main" val="85172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of a plant -  hormones involved at all stages.</a:t>
            </a:r>
            <a:endParaRPr lang="en-GB" dirty="0"/>
          </a:p>
        </p:txBody>
      </p:sp>
      <p:sp>
        <p:nvSpPr>
          <p:cNvPr id="3" name="Content Placeholder 2"/>
          <p:cNvSpPr>
            <a:spLocks noGrp="1"/>
          </p:cNvSpPr>
          <p:nvPr>
            <p:ph idx="1"/>
          </p:nvPr>
        </p:nvSpPr>
        <p:spPr>
          <a:xfrm>
            <a:off x="677334" y="2160589"/>
            <a:ext cx="8596668" cy="4356121"/>
          </a:xfrm>
        </p:spPr>
        <p:txBody>
          <a:bodyPr>
            <a:normAutofit fontScale="92500" lnSpcReduction="10000"/>
          </a:bodyPr>
          <a:lstStyle/>
          <a:p>
            <a:r>
              <a:rPr lang="en-GB" sz="2400" dirty="0" smtClean="0"/>
              <a:t>Seed Germination:</a:t>
            </a:r>
          </a:p>
          <a:p>
            <a:pPr lvl="1"/>
            <a:r>
              <a:rPr lang="en-GB" sz="2200" dirty="0" smtClean="0"/>
              <a:t>Seed absorbs water which stimulates the production of gibberellin</a:t>
            </a:r>
          </a:p>
          <a:p>
            <a:pPr lvl="1"/>
            <a:r>
              <a:rPr lang="en-GB" sz="2200" dirty="0" smtClean="0"/>
              <a:t>This activates the production of enzymes (how?) (amylase/protease) which break down food stores</a:t>
            </a:r>
          </a:p>
          <a:p>
            <a:pPr lvl="1"/>
            <a:r>
              <a:rPr lang="en-GB" sz="2200" dirty="0" smtClean="0"/>
              <a:t>Effects of </a:t>
            </a:r>
            <a:r>
              <a:rPr lang="en-GB" sz="2200" dirty="0" err="1" smtClean="0"/>
              <a:t>gibb</a:t>
            </a:r>
            <a:r>
              <a:rPr lang="en-GB" sz="2200" dirty="0" smtClean="0"/>
              <a:t>. are opposed by </a:t>
            </a:r>
            <a:r>
              <a:rPr lang="en-GB" sz="2200" dirty="0" err="1" smtClean="0"/>
              <a:t>abscissic</a:t>
            </a:r>
            <a:r>
              <a:rPr lang="en-GB" sz="2200" dirty="0" smtClean="0"/>
              <a:t> acid (ABA) – so time of germination is determined by the balance of these two hormones.</a:t>
            </a:r>
          </a:p>
          <a:p>
            <a:pPr lvl="1"/>
            <a:endParaRPr lang="en-GB" sz="2200" dirty="0" smtClean="0"/>
          </a:p>
          <a:p>
            <a:r>
              <a:rPr lang="en-GB" sz="2400" dirty="0" smtClean="0"/>
              <a:t>Evidence: Mutant seeds without </a:t>
            </a:r>
            <a:r>
              <a:rPr lang="en-GB" sz="2400" dirty="0" err="1" smtClean="0"/>
              <a:t>gibb</a:t>
            </a:r>
            <a:r>
              <a:rPr lang="en-GB" sz="2400" dirty="0" smtClean="0"/>
              <a:t>. gene are unable to germinate unless </a:t>
            </a:r>
            <a:r>
              <a:rPr lang="en-GB" sz="2400" dirty="0" err="1" smtClean="0"/>
              <a:t>gibb</a:t>
            </a:r>
            <a:r>
              <a:rPr lang="en-GB" sz="2400" dirty="0" smtClean="0"/>
              <a:t>. is externally applied. </a:t>
            </a:r>
          </a:p>
          <a:p>
            <a:r>
              <a:rPr lang="en-GB" sz="2400" dirty="0" smtClean="0"/>
              <a:t>Gibb. Inhibitors have the same effect and effect can be reversed by adding external </a:t>
            </a:r>
            <a:r>
              <a:rPr lang="en-GB" sz="2400" dirty="0" err="1" smtClean="0"/>
              <a:t>gibb</a:t>
            </a:r>
            <a:r>
              <a:rPr lang="en-GB" sz="2400" dirty="0" smtClean="0"/>
              <a:t> or removing inhibitor chemical</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784" y="168230"/>
            <a:ext cx="1714500" cy="2400300"/>
          </a:xfrm>
          <a:prstGeom prst="rect">
            <a:avLst/>
          </a:prstGeom>
        </p:spPr>
      </p:pic>
    </p:spTree>
    <p:extLst>
      <p:ext uri="{BB962C8B-B14F-4D97-AF65-F5344CB8AC3E}">
        <p14:creationId xmlns:p14="http://schemas.microsoft.com/office/powerpoint/2010/main" val="336504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397</TotalTime>
  <Words>1107</Words>
  <Application>Microsoft Office PowerPoint</Application>
  <PresentationFormat>Widescreen</PresentationFormat>
  <Paragraphs>160</Paragraphs>
  <Slides>29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Trebuchet MS</vt:lpstr>
      <vt:lpstr>Wingdings 2</vt:lpstr>
      <vt:lpstr>Wingdings 3</vt:lpstr>
      <vt:lpstr>Facet</vt:lpstr>
      <vt:lpstr>Plant Growth</vt:lpstr>
      <vt:lpstr>Learning outcomes</vt:lpstr>
      <vt:lpstr>Starter</vt:lpstr>
      <vt:lpstr>Plant growth</vt:lpstr>
      <vt:lpstr>Why “plant growth regulators”?</vt:lpstr>
      <vt:lpstr>The Plant growth regulators</vt:lpstr>
      <vt:lpstr>Plant growth regulators</vt:lpstr>
      <vt:lpstr>Interaction of plant growth regulators</vt:lpstr>
      <vt:lpstr>Life of a plant -  hormones involved at all stages.</vt:lpstr>
      <vt:lpstr>PowerPoint Presentation</vt:lpstr>
      <vt:lpstr>Auxins</vt:lpstr>
      <vt:lpstr>Auxins and Apical Dominance</vt:lpstr>
      <vt:lpstr>Apical Dominance</vt:lpstr>
      <vt:lpstr>Apical Dominance</vt:lpstr>
      <vt:lpstr>Mechanism for apical dominance</vt:lpstr>
      <vt:lpstr>Evidence for mechanism (1)</vt:lpstr>
      <vt:lpstr>Evidence for mechanism (2)</vt:lpstr>
      <vt:lpstr>Question?</vt:lpstr>
      <vt:lpstr>Suggest!!</vt:lpstr>
      <vt:lpstr>Root growth</vt:lpstr>
      <vt:lpstr>Life of a plant -  hormones involved at all stages.</vt:lpstr>
      <vt:lpstr>Gibberellins and stem elongation</vt:lpstr>
      <vt:lpstr>Evidence for GA and stem elongation</vt:lpstr>
      <vt:lpstr>Action of GA</vt:lpstr>
      <vt:lpstr>Investigating role of gibberellins</vt:lpstr>
      <vt:lpstr>Life of a plant -  hormones involved at all stages. – Response to abiotic stress. </vt:lpstr>
      <vt:lpstr>Other responses to abiotic conditions</vt:lpstr>
      <vt:lpstr>Other responses to abiotic conditions</vt:lpstr>
      <vt:lpstr>Plenary</vt:lpstr>
    </vt:vector>
  </TitlesOfParts>
  <Company>Groby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Seran Bradley</dc:creator>
  <cp:lastModifiedBy>Seran Bradley</cp:lastModifiedBy>
  <cp:revision>23</cp:revision>
  <dcterms:created xsi:type="dcterms:W3CDTF">2015-02-19T23:23:49Z</dcterms:created>
  <dcterms:modified xsi:type="dcterms:W3CDTF">2016-12-07T13:21:43Z</dcterms:modified>
</cp:coreProperties>
</file>