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0" r:id="rId2"/>
    <p:sldId id="281" r:id="rId3"/>
    <p:sldId id="279" r:id="rId4"/>
    <p:sldId id="278" r:id="rId5"/>
    <p:sldId id="285" r:id="rId6"/>
    <p:sldId id="286" r:id="rId7"/>
    <p:sldId id="287" r:id="rId8"/>
    <p:sldId id="276" r:id="rId9"/>
    <p:sldId id="288" r:id="rId10"/>
    <p:sldId id="289" r:id="rId11"/>
    <p:sldId id="291" r:id="rId12"/>
    <p:sldId id="290" r:id="rId13"/>
    <p:sldId id="260" r:id="rId14"/>
    <p:sldId id="261" r:id="rId15"/>
    <p:sldId id="277" r:id="rId16"/>
    <p:sldId id="259" r:id="rId17"/>
    <p:sldId id="292" r:id="rId18"/>
    <p:sldId id="264" r:id="rId19"/>
    <p:sldId id="265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93" r:id="rId30"/>
    <p:sldId id="294" r:id="rId31"/>
    <p:sldId id="282" r:id="rId32"/>
    <p:sldId id="283" r:id="rId3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434" autoAdjust="0"/>
  </p:normalViewPr>
  <p:slideViewPr>
    <p:cSldViewPr>
      <p:cViewPr varScale="1">
        <p:scale>
          <a:sx n="110" d="100"/>
          <a:sy n="110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08ED1-0540-4314-A16E-47E7CA81FA69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92A3C-602D-4CD4-A34B-7C7301DE3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4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D4A5F-A0EB-4146-840D-5B7CE974C93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57B26-9477-684F-9A96-0C6BEC52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they differ?</a:t>
            </a:r>
            <a:endParaRPr lang="en-US" baseline="0" dirty="0" smtClean="0"/>
          </a:p>
          <a:p>
            <a:r>
              <a:rPr lang="en-US" baseline="0" dirty="0" err="1" smtClean="0"/>
              <a:t>Pnemonic</a:t>
            </a:r>
            <a:r>
              <a:rPr lang="en-US" baseline="0" dirty="0" smtClean="0"/>
              <a:t> on how to remember which is alpha and which is beta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B5A8-5574-8A4C-96F6-63B26925FF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2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starches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31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Cellulose amylose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00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27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73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Starch and glycogen NOT cellulose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04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Cellulose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78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cellulose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0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3038" y="1462088"/>
            <a:ext cx="7029451" cy="3954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E621-34FE-42FA-BC8A-6CEE04CAAD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Mwb</a:t>
            </a:r>
            <a:r>
              <a:rPr lang="en-GB" baseline="0" dirty="0" smtClean="0"/>
              <a:t> quiz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B5A8-5574-8A4C-96F6-63B26925FF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what all the individual</a:t>
            </a:r>
            <a:r>
              <a:rPr lang="en-US" baseline="0" dirty="0" smtClean="0"/>
              <a:t> molecules are?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B5A8-5574-8A4C-96F6-63B26925FF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why we call it a</a:t>
            </a:r>
            <a:r>
              <a:rPr lang="en-GB" baseline="0" dirty="0" smtClean="0"/>
              <a:t> 1-4 </a:t>
            </a:r>
            <a:r>
              <a:rPr lang="en-GB" baseline="0" dirty="0" err="1" smtClean="0"/>
              <a:t>glycosidic</a:t>
            </a:r>
            <a:r>
              <a:rPr lang="en-GB" baseline="0" dirty="0" smtClean="0"/>
              <a:t> bond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7B26-9477-684F-9A96-0C6BEC528C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Cellulose, starch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Glycogen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2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Amylose, amylopectin</a:t>
            </a:r>
            <a:r>
              <a:rPr lang="en-GB" baseline="0" dirty="0" smtClean="0"/>
              <a:t> and glycogen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38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cellulose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74C1-118B-406C-959B-7B5FB3938F7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0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7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6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8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8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8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47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99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6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1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48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1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09A2-2D8F-43AF-A45B-2730F289BAAE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8264-FD38-4BE4-883D-6E89E0E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1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11201400" cy="762000"/>
          </a:xfr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4000" b="1" dirty="0" smtClean="0">
                <a:latin typeface="Calibri" charset="0"/>
                <a:ea typeface="Calibri" charset="0"/>
                <a:cs typeface="Calibri" charset="0"/>
              </a:rPr>
              <a:t>Do Now (in rough)</a:t>
            </a:r>
            <a:endParaRPr lang="en-GB" sz="4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4864"/>
            <a:ext cx="11201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Without looking at your notes, draw the structure of alpha and beta glucose, highlighting the difference between the two </a:t>
            </a:r>
            <a:endParaRPr lang="en-GB" sz="4400" dirty="0" smtClean="0"/>
          </a:p>
          <a:p>
            <a:endParaRPr lang="en-GB" sz="4400" dirty="0"/>
          </a:p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Can you please leave your homework Qs on your desk so I can collect them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Store of energy in</a:t>
            </a:r>
            <a:r>
              <a:rPr lang="en-GB" b="1" dirty="0" smtClean="0"/>
              <a:t> plants</a:t>
            </a:r>
          </a:p>
          <a:p>
            <a:r>
              <a:rPr lang="en-GB" dirty="0" smtClean="0"/>
              <a:t>Similar to amylose, with monomers of </a:t>
            </a:r>
            <a:r>
              <a:rPr lang="el-GR" b="1" dirty="0" smtClean="0"/>
              <a:t>α</a:t>
            </a:r>
            <a:r>
              <a:rPr lang="en-GB" b="1" dirty="0" smtClean="0"/>
              <a:t>-glucose </a:t>
            </a:r>
            <a:r>
              <a:rPr lang="en-GB" dirty="0" smtClean="0"/>
              <a:t>bonded together through a </a:t>
            </a:r>
            <a:r>
              <a:rPr lang="en-GB" b="1" dirty="0" smtClean="0"/>
              <a:t>1-4 </a:t>
            </a:r>
            <a:r>
              <a:rPr lang="en-GB" b="1" dirty="0" err="1" smtClean="0"/>
              <a:t>glycosidic</a:t>
            </a:r>
            <a:r>
              <a:rPr lang="en-GB" b="1" dirty="0" smtClean="0"/>
              <a:t> bond</a:t>
            </a:r>
          </a:p>
          <a:p>
            <a:r>
              <a:rPr lang="en-GB" dirty="0" smtClean="0"/>
              <a:t>In addition to this, it is a </a:t>
            </a:r>
            <a:r>
              <a:rPr lang="en-GB" b="1" dirty="0" smtClean="0"/>
              <a:t>branched</a:t>
            </a:r>
            <a:r>
              <a:rPr lang="en-GB" dirty="0" smtClean="0"/>
              <a:t> molecule. These branches are formed by a </a:t>
            </a:r>
            <a:r>
              <a:rPr lang="en-GB" b="1" dirty="0" smtClean="0"/>
              <a:t>1-6 </a:t>
            </a:r>
            <a:r>
              <a:rPr lang="en-GB" b="1" dirty="0" err="1" smtClean="0"/>
              <a:t>glycosidic</a:t>
            </a:r>
            <a:r>
              <a:rPr lang="en-GB" b="1" dirty="0" smtClean="0"/>
              <a:t> bond</a:t>
            </a:r>
          </a:p>
          <a:p>
            <a:r>
              <a:rPr lang="en-GB" dirty="0" smtClean="0"/>
              <a:t>Coils in a similar way to amylose, but with branches </a:t>
            </a:r>
          </a:p>
          <a:p>
            <a:r>
              <a:rPr lang="en-GB" dirty="0" smtClean="0"/>
              <a:t>These branches make hydrolysis of glucose easier</a:t>
            </a:r>
          </a:p>
          <a:p>
            <a:r>
              <a:rPr lang="en-GB" dirty="0" smtClean="0"/>
              <a:t>Also makes energy store </a:t>
            </a:r>
            <a:r>
              <a:rPr lang="en-GB" b="1" dirty="0" smtClean="0"/>
              <a:t>more compact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11201400" cy="7620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Calibri" charset="0"/>
                <a:ea typeface="Calibri" charset="0"/>
                <a:cs typeface="Calibri" charset="0"/>
              </a:rPr>
              <a:t>Amylopectin</a:t>
            </a:r>
            <a:endParaRPr lang="en-GB" sz="4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mylopec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124744"/>
            <a:ext cx="978270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Store of energy in </a:t>
            </a:r>
            <a:r>
              <a:rPr lang="en-GB" b="1" dirty="0" smtClean="0"/>
              <a:t>humans</a:t>
            </a:r>
          </a:p>
          <a:p>
            <a:r>
              <a:rPr lang="en-GB" dirty="0" smtClean="0"/>
              <a:t>Similar to amylopectin in that it has both 1-4 </a:t>
            </a:r>
            <a:r>
              <a:rPr lang="en-GB" dirty="0" err="1" smtClean="0"/>
              <a:t>glycosidic</a:t>
            </a:r>
            <a:r>
              <a:rPr lang="en-GB" dirty="0" smtClean="0"/>
              <a:t> bonds and 1-6 </a:t>
            </a:r>
            <a:r>
              <a:rPr lang="en-GB" dirty="0" err="1" smtClean="0"/>
              <a:t>glycosidic</a:t>
            </a:r>
            <a:r>
              <a:rPr lang="en-GB" dirty="0" smtClean="0"/>
              <a:t> bonds that form branches</a:t>
            </a:r>
          </a:p>
          <a:p>
            <a:r>
              <a:rPr lang="en-GB" dirty="0" smtClean="0"/>
              <a:t>Smaller length chains</a:t>
            </a:r>
          </a:p>
          <a:p>
            <a:r>
              <a:rPr lang="en-GB" dirty="0" smtClean="0"/>
              <a:t>Less coils because of this, but more branches so is more compact and easier to </a:t>
            </a:r>
            <a:r>
              <a:rPr lang="en-GB" dirty="0" err="1" smtClean="0"/>
              <a:t>hydrolise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11201400" cy="7620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Calibri" charset="0"/>
                <a:ea typeface="Calibri" charset="0"/>
                <a:cs typeface="Calibri" charset="0"/>
              </a:rPr>
              <a:t>Glycogen</a:t>
            </a:r>
            <a:endParaRPr lang="en-GB" sz="4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Found in all plants, forming </a:t>
            </a:r>
            <a:r>
              <a:rPr lang="en-GB" b="1" dirty="0" smtClean="0"/>
              <a:t>plant cell walls</a:t>
            </a:r>
            <a:endParaRPr lang="en-GB" dirty="0" smtClean="0"/>
          </a:p>
          <a:p>
            <a:r>
              <a:rPr lang="en-GB" dirty="0" smtClean="0"/>
              <a:t>Made up of β-glucose monomers, with a 1-4 glyosidic bond</a:t>
            </a:r>
          </a:p>
          <a:p>
            <a:r>
              <a:rPr lang="en-GB" dirty="0" smtClean="0"/>
              <a:t>Every 2</a:t>
            </a:r>
            <a:r>
              <a:rPr lang="en-GB" baseline="30000" dirty="0" smtClean="0"/>
              <a:t>nd</a:t>
            </a:r>
            <a:r>
              <a:rPr lang="en-GB" dirty="0"/>
              <a:t> β-glucose </a:t>
            </a:r>
            <a:r>
              <a:rPr lang="en-GB" dirty="0" smtClean="0"/>
              <a:t>molecule is rotated 180º</a:t>
            </a:r>
          </a:p>
          <a:p>
            <a:r>
              <a:rPr lang="en-GB" dirty="0" smtClean="0"/>
              <a:t>Long, unbranched chains </a:t>
            </a:r>
          </a:p>
          <a:p>
            <a:r>
              <a:rPr lang="en-GB" dirty="0" smtClean="0"/>
              <a:t>They from </a:t>
            </a:r>
            <a:r>
              <a:rPr lang="en-GB" b="1" dirty="0" smtClean="0"/>
              <a:t>hydrogen bonds</a:t>
            </a:r>
            <a:r>
              <a:rPr lang="en-GB" dirty="0" smtClean="0"/>
              <a:t> within the chain to stop it spiralling, giving cellulose it’s strength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11201400" cy="7620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Calibri" charset="0"/>
                <a:ea typeface="Calibri" charset="0"/>
                <a:cs typeface="Calibri" charset="0"/>
              </a:rPr>
              <a:t>Cellulose</a:t>
            </a:r>
            <a:endParaRPr lang="en-GB" sz="4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ellulo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700809"/>
            <a:ext cx="5904656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1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806730"/>
              </p:ext>
            </p:extLst>
          </p:nvPr>
        </p:nvGraphicFramePr>
        <p:xfrm>
          <a:off x="1703512" y="476672"/>
          <a:ext cx="8692980" cy="6097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7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7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7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Polysaccharide</a:t>
                      </a:r>
                      <a:r>
                        <a:rPr lang="en-US" sz="2100" b="1" baseline="0" dirty="0" smtClean="0"/>
                        <a:t> and function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Structure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How structure relates to function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725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AMYLOSE: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725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AMYLOPECTIN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725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GLYCOGEN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725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CELLULOSE: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7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773792"/>
              </p:ext>
            </p:extLst>
          </p:nvPr>
        </p:nvGraphicFramePr>
        <p:xfrm>
          <a:off x="1746422" y="197708"/>
          <a:ext cx="869298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7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7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7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0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Polysaccharide</a:t>
                      </a:r>
                      <a:r>
                        <a:rPr lang="en-US" sz="2000" b="1" baseline="0" dirty="0" smtClean="0"/>
                        <a:t> and function</a:t>
                      </a:r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Structure</a:t>
                      </a:r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How structure relates to function</a:t>
                      </a:r>
                      <a:endParaRPr lang="en-US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63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AMYLOSE:</a:t>
                      </a:r>
                    </a:p>
                    <a:p>
                      <a:r>
                        <a:rPr lang="en-US" sz="1800" b="0" dirty="0" smtClean="0"/>
                        <a:t>Store</a:t>
                      </a:r>
                      <a:r>
                        <a:rPr lang="en-US" sz="1800" b="0" baseline="0" dirty="0" smtClean="0"/>
                        <a:t> of glucose and energy in plants</a:t>
                      </a:r>
                      <a:endParaRPr lang="en-US" sz="18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Made up</a:t>
                      </a:r>
                      <a:r>
                        <a:rPr lang="en-US" sz="1600" baseline="0" dirty="0" smtClean="0"/>
                        <a:t> of alpha-glucose monomers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1-4 </a:t>
                      </a:r>
                      <a:r>
                        <a:rPr lang="en-US" sz="1600" dirty="0" err="1" smtClean="0"/>
                        <a:t>glycosidic</a:t>
                      </a:r>
                      <a:r>
                        <a:rPr lang="en-US" sz="1600" baseline="0" dirty="0" smtClean="0"/>
                        <a:t> bond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Straight chains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Coils into spiral shape, held by H-bonds 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Coiled</a:t>
                      </a:r>
                      <a:r>
                        <a:rPr lang="en-US" sz="1400" baseline="0" dirty="0" smtClean="0"/>
                        <a:t> means it is i</a:t>
                      </a:r>
                      <a:r>
                        <a:rPr lang="en-US" sz="1400" dirty="0" smtClean="0"/>
                        <a:t>nsoluble in water,</a:t>
                      </a:r>
                      <a:r>
                        <a:rPr lang="en-US" sz="1400" baseline="0" dirty="0" smtClean="0"/>
                        <a:t> so doesn’t affect water potential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Straight chains means glucose molecules can be easily </a:t>
                      </a:r>
                      <a:r>
                        <a:rPr lang="en-US" sz="1400" baseline="0" dirty="0" err="1" smtClean="0"/>
                        <a:t>hydrolysed</a:t>
                      </a:r>
                      <a:r>
                        <a:rPr lang="en-US" sz="1400" baseline="0" dirty="0" smtClean="0"/>
                        <a:t> from ends of chains to provide glucose when needed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Compact so can store lots of energy in a small volume</a:t>
                      </a:r>
                      <a:endParaRPr lang="en-US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63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AMYLOPECTIN</a:t>
                      </a:r>
                    </a:p>
                    <a:p>
                      <a:r>
                        <a:rPr lang="en-US" sz="1800" b="0" dirty="0" smtClean="0"/>
                        <a:t>Store of glucose</a:t>
                      </a:r>
                      <a:r>
                        <a:rPr lang="en-US" sz="1800" b="0" baseline="0" dirty="0" smtClean="0"/>
                        <a:t> and energy in plants</a:t>
                      </a:r>
                      <a:endParaRPr lang="en-US" sz="18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Made up of alpha-glucose monomers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1-4 </a:t>
                      </a:r>
                      <a:r>
                        <a:rPr lang="en-US" sz="1600" dirty="0" err="1" smtClean="0"/>
                        <a:t>glycosidic</a:t>
                      </a:r>
                      <a:r>
                        <a:rPr lang="en-US" sz="1600" baseline="0" dirty="0" smtClean="0"/>
                        <a:t> bonds AND 1-6 </a:t>
                      </a:r>
                      <a:r>
                        <a:rPr lang="en-US" sz="1600" baseline="0" dirty="0" err="1" smtClean="0"/>
                        <a:t>glycodic</a:t>
                      </a:r>
                      <a:r>
                        <a:rPr lang="en-US" sz="1600" baseline="0" dirty="0" smtClean="0"/>
                        <a:t> bonds that form </a:t>
                      </a:r>
                      <a:r>
                        <a:rPr lang="en-US" sz="1600" u="sng" baseline="0" dirty="0" smtClean="0"/>
                        <a:t>branched chains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baseline="0" dirty="0" smtClean="0"/>
                        <a:t>Coiled into spiral shape, held by H-bonds </a:t>
                      </a:r>
                      <a:endParaRPr lang="en-US" sz="1600" u="none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433370"/>
              </p:ext>
            </p:extLst>
          </p:nvPr>
        </p:nvGraphicFramePr>
        <p:xfrm>
          <a:off x="1199456" y="1177712"/>
          <a:ext cx="8692980" cy="3777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7660"/>
                <a:gridCol w="2897660"/>
                <a:gridCol w="2897660"/>
              </a:tblGrid>
              <a:tr h="188860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GLYCOGEN</a:t>
                      </a:r>
                    </a:p>
                    <a:p>
                      <a:r>
                        <a:rPr lang="en-US" sz="1800" b="0" dirty="0" smtClean="0"/>
                        <a:t>Store</a:t>
                      </a:r>
                      <a:r>
                        <a:rPr lang="en-US" sz="1800" b="0" baseline="0" dirty="0" smtClean="0"/>
                        <a:t> of glucose and energy in animals </a:t>
                      </a:r>
                      <a:endParaRPr lang="en-US" sz="18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Made up of alpha-glucose monomers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Shorter</a:t>
                      </a:r>
                      <a:r>
                        <a:rPr lang="en-US" sz="1600" baseline="0" dirty="0" smtClean="0"/>
                        <a:t> chains so NOT coiled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1-4 </a:t>
                      </a:r>
                      <a:r>
                        <a:rPr lang="en-US" sz="1600" baseline="0" dirty="0" err="1" smtClean="0"/>
                        <a:t>glycosidic</a:t>
                      </a:r>
                      <a:r>
                        <a:rPr lang="en-US" sz="1600" baseline="0" dirty="0" smtClean="0"/>
                        <a:t> bonds AND 1-6 </a:t>
                      </a:r>
                      <a:r>
                        <a:rPr lang="en-US" sz="1600" baseline="0" dirty="0" err="1" smtClean="0"/>
                        <a:t>glycosidic</a:t>
                      </a:r>
                      <a:r>
                        <a:rPr lang="en-US" sz="1600" baseline="0" dirty="0" smtClean="0"/>
                        <a:t> bonds that </a:t>
                      </a:r>
                      <a:r>
                        <a:rPr lang="en-US" sz="1600" u="none" baseline="0" dirty="0" smtClean="0"/>
                        <a:t>form </a:t>
                      </a:r>
                      <a:r>
                        <a:rPr lang="en-US" sz="1600" u="sng" baseline="0" dirty="0" smtClean="0"/>
                        <a:t>branched chains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Insoluble in water so water potential not affected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Branched</a:t>
                      </a:r>
                      <a:r>
                        <a:rPr lang="en-US" sz="1400" baseline="0" dirty="0" smtClean="0"/>
                        <a:t> means lots of ends, so easy to </a:t>
                      </a:r>
                      <a:r>
                        <a:rPr lang="en-US" sz="1400" baseline="0" dirty="0" err="1" smtClean="0"/>
                        <a:t>hydrolyse</a:t>
                      </a:r>
                      <a:r>
                        <a:rPr lang="en-US" sz="1400" baseline="0" dirty="0" smtClean="0"/>
                        <a:t> glucose monomers for energy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Compact so can store lots of energy in a small volume </a:t>
                      </a:r>
                      <a:endParaRPr lang="en-US" sz="1400" dirty="0"/>
                    </a:p>
                  </a:txBody>
                  <a:tcPr marL="68580" marR="68580"/>
                </a:tc>
              </a:tr>
              <a:tr h="188860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CELLULOSE:</a:t>
                      </a:r>
                      <a:r>
                        <a:rPr lang="en-US" sz="2400" b="1" baseline="0" dirty="0" smtClean="0"/>
                        <a:t> </a:t>
                      </a:r>
                    </a:p>
                    <a:p>
                      <a:r>
                        <a:rPr lang="en-US" sz="1800" b="0" dirty="0" smtClean="0"/>
                        <a:t>Forms</a:t>
                      </a:r>
                      <a:r>
                        <a:rPr lang="en-US" sz="1800" b="0" baseline="0" dirty="0" smtClean="0"/>
                        <a:t> plant cell walls</a:t>
                      </a:r>
                      <a:endParaRPr lang="en-US" sz="18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Beta glucose monomers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Second</a:t>
                      </a:r>
                      <a:r>
                        <a:rPr lang="en-US" sz="1600" baseline="0" dirty="0" smtClean="0"/>
                        <a:t> molecule is rotated forwards 180°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Chains held by many H bonds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Insoluble so will not dissolve</a:t>
                      </a:r>
                      <a:r>
                        <a:rPr lang="en-US" sz="1400" baseline="0" dirty="0" smtClean="0"/>
                        <a:t> in water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Strong to prevent the cell from bursting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Spaces between the chains so water can move in the cell wall</a:t>
                      </a:r>
                      <a:endParaRPr lang="en-US" sz="1400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58846"/>
              </p:ext>
            </p:extLst>
          </p:nvPr>
        </p:nvGraphicFramePr>
        <p:xfrm>
          <a:off x="1199456" y="476672"/>
          <a:ext cx="869298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7660"/>
                <a:gridCol w="2897660"/>
                <a:gridCol w="2897660"/>
              </a:tblGrid>
              <a:tr h="6410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Polysaccharide</a:t>
                      </a:r>
                      <a:r>
                        <a:rPr lang="en-US" sz="2000" b="1" baseline="0" dirty="0" smtClean="0"/>
                        <a:t> and function</a:t>
                      </a:r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Structure</a:t>
                      </a:r>
                      <a:endParaRPr lang="en-US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How structure relates to function</a:t>
                      </a:r>
                      <a:endParaRPr lang="en-US" sz="2000" b="1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047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1. Which polysaccharide/s….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eaLnBrk="1" hangingPunct="1">
              <a:buFontTx/>
              <a:buNone/>
            </a:pPr>
            <a:r>
              <a:rPr lang="en-GB" sz="4000"/>
              <a:t>Is found in plants?</a:t>
            </a:r>
          </a:p>
        </p:txBody>
      </p:sp>
    </p:spTree>
    <p:extLst>
      <p:ext uri="{BB962C8B-B14F-4D97-AF65-F5344CB8AC3E}">
        <p14:creationId xmlns:p14="http://schemas.microsoft.com/office/powerpoint/2010/main" val="6474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2. Which polysaccharide/s….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eaLnBrk="1" hangingPunct="1">
              <a:buFontTx/>
              <a:buNone/>
            </a:pPr>
            <a:r>
              <a:rPr lang="en-GB" sz="4000"/>
              <a:t>Is found in animals?</a:t>
            </a:r>
          </a:p>
        </p:txBody>
      </p:sp>
    </p:spTree>
    <p:extLst>
      <p:ext uri="{BB962C8B-B14F-4D97-AF65-F5344CB8AC3E}">
        <p14:creationId xmlns:p14="http://schemas.microsoft.com/office/powerpoint/2010/main" val="15114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a-D-gluc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8" y="1143446"/>
            <a:ext cx="48006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08" y="1791697"/>
            <a:ext cx="4126576" cy="362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9462" y="5613915"/>
            <a:ext cx="317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Alpha-glucose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21144" y="5613915"/>
            <a:ext cx="317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Beta-glucose</a:t>
            </a:r>
            <a:endParaRPr lang="en-US" sz="4000" dirty="0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9586359" y="2460921"/>
            <a:ext cx="1152525" cy="2449513"/>
          </a:xfrm>
          <a:prstGeom prst="ellipse">
            <a:avLst/>
          </a:prstGeom>
          <a:noFill/>
          <a:ln w="793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717148" y="2261635"/>
            <a:ext cx="1152525" cy="2449513"/>
          </a:xfrm>
          <a:prstGeom prst="ellipse">
            <a:avLst/>
          </a:prstGeom>
          <a:noFill/>
          <a:ln w="793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96865" y="0"/>
            <a:ext cx="3346749" cy="18040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ysClr val="windowText" lastClr="000000"/>
                </a:solidFill>
              </a:rPr>
              <a:t>Alpha – below</a:t>
            </a:r>
          </a:p>
          <a:p>
            <a:pPr algn="ctr"/>
            <a:r>
              <a:rPr lang="en-GB" sz="4000" dirty="0" smtClean="0">
                <a:solidFill>
                  <a:sysClr val="windowText" lastClr="000000"/>
                </a:solidFill>
              </a:rPr>
              <a:t>Beta - above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684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4. Which polysaccharide/s….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buFontTx/>
              <a:buNone/>
            </a:pPr>
            <a:r>
              <a:rPr lang="en-GB" sz="4000"/>
              <a:t>Is made of alpha glucose?</a:t>
            </a:r>
          </a:p>
        </p:txBody>
      </p:sp>
    </p:spTree>
    <p:extLst>
      <p:ext uri="{BB962C8B-B14F-4D97-AF65-F5344CB8AC3E}">
        <p14:creationId xmlns:p14="http://schemas.microsoft.com/office/powerpoint/2010/main" val="9558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5. Which polysaccharide/s….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buFontTx/>
              <a:buNone/>
            </a:pPr>
            <a:r>
              <a:rPr lang="en-GB" sz="4000"/>
              <a:t>Is made of beta glucose?</a:t>
            </a:r>
          </a:p>
        </p:txBody>
      </p:sp>
    </p:spTree>
    <p:extLst>
      <p:ext uri="{BB962C8B-B14F-4D97-AF65-F5344CB8AC3E}">
        <p14:creationId xmlns:p14="http://schemas.microsoft.com/office/powerpoint/2010/main" val="10630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6. Which polysaccharide/s….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buFontTx/>
              <a:buNone/>
            </a:pPr>
            <a:r>
              <a:rPr lang="en-GB" sz="4000"/>
              <a:t>Has branches in its structure?</a:t>
            </a:r>
          </a:p>
        </p:txBody>
      </p:sp>
    </p:spTree>
    <p:extLst>
      <p:ext uri="{BB962C8B-B14F-4D97-AF65-F5344CB8AC3E}">
        <p14:creationId xmlns:p14="http://schemas.microsoft.com/office/powerpoint/2010/main" val="1868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7. Which polysaccharide/s….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buFontTx/>
              <a:buNone/>
            </a:pPr>
            <a:r>
              <a:rPr lang="en-GB" sz="4000"/>
              <a:t>Has no branches?</a:t>
            </a:r>
          </a:p>
        </p:txBody>
      </p:sp>
    </p:spTree>
    <p:extLst>
      <p:ext uri="{BB962C8B-B14F-4D97-AF65-F5344CB8AC3E}">
        <p14:creationId xmlns:p14="http://schemas.microsoft.com/office/powerpoint/2010/main" val="4669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8. Which polysaccharide/s….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buFontTx/>
              <a:buNone/>
            </a:pPr>
            <a:r>
              <a:rPr lang="en-GB" sz="4000"/>
              <a:t>Is insoluble in water?</a:t>
            </a:r>
          </a:p>
        </p:txBody>
      </p:sp>
    </p:spTree>
    <p:extLst>
      <p:ext uri="{BB962C8B-B14F-4D97-AF65-F5344CB8AC3E}">
        <p14:creationId xmlns:p14="http://schemas.microsoft.com/office/powerpoint/2010/main" val="103262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9. Which polysaccharide/s….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buFontTx/>
              <a:buNone/>
            </a:pPr>
            <a:r>
              <a:rPr lang="en-GB" sz="4000"/>
              <a:t>Is a store of glucose?</a:t>
            </a:r>
          </a:p>
        </p:txBody>
      </p:sp>
    </p:spTree>
    <p:extLst>
      <p:ext uri="{BB962C8B-B14F-4D97-AF65-F5344CB8AC3E}">
        <p14:creationId xmlns:p14="http://schemas.microsoft.com/office/powerpoint/2010/main" val="77698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10. Which polysaccharide/s….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buFontTx/>
              <a:buNone/>
            </a:pPr>
            <a:r>
              <a:rPr lang="en-GB" sz="4000"/>
              <a:t>Is quick to hydrolyse?</a:t>
            </a:r>
          </a:p>
        </p:txBody>
      </p:sp>
    </p:spTree>
    <p:extLst>
      <p:ext uri="{BB962C8B-B14F-4D97-AF65-F5344CB8AC3E}">
        <p14:creationId xmlns:p14="http://schemas.microsoft.com/office/powerpoint/2010/main" val="1526983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11. Which polysaccharide/s….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buFontTx/>
              <a:buNone/>
            </a:pPr>
            <a:r>
              <a:rPr lang="en-GB" sz="4000"/>
              <a:t>Contains lots of hydrogen bonds?</a:t>
            </a:r>
          </a:p>
        </p:txBody>
      </p:sp>
    </p:spTree>
    <p:extLst>
      <p:ext uri="{BB962C8B-B14F-4D97-AF65-F5344CB8AC3E}">
        <p14:creationId xmlns:p14="http://schemas.microsoft.com/office/powerpoint/2010/main" val="1502302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/>
              <a:t>12. Which polysaccharide/s….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068639"/>
            <a:ext cx="7848600" cy="1468437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buFontTx/>
              <a:buNone/>
            </a:pPr>
            <a:r>
              <a:rPr lang="en-GB" sz="4000"/>
              <a:t>Prevents a plant cell from bursting?</a:t>
            </a:r>
          </a:p>
        </p:txBody>
      </p:sp>
    </p:spTree>
    <p:extLst>
      <p:ext uri="{BB962C8B-B14F-4D97-AF65-F5344CB8AC3E}">
        <p14:creationId xmlns:p14="http://schemas.microsoft.com/office/powerpoint/2010/main" val="4804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767408" y="1341439"/>
            <a:ext cx="10513168" cy="4751387"/>
          </a:xfrm>
        </p:spPr>
        <p:txBody>
          <a:bodyPr/>
          <a:lstStyle/>
          <a:p>
            <a:pPr algn="l"/>
            <a:r>
              <a:rPr lang="en-GB" altLang="en-US" sz="2800" u="sng" dirty="0">
                <a:solidFill>
                  <a:schemeClr val="tx1"/>
                </a:solidFill>
              </a:rPr>
              <a:t>How are the following similar?</a:t>
            </a:r>
            <a:r>
              <a:rPr lang="en-GB" altLang="en-US" sz="2800" dirty="0">
                <a:solidFill>
                  <a:schemeClr val="tx1"/>
                </a:solidFill>
              </a:rPr>
              <a:t/>
            </a:r>
            <a:br>
              <a:rPr lang="en-GB" altLang="en-US" sz="2800" dirty="0">
                <a:solidFill>
                  <a:schemeClr val="tx1"/>
                </a:solidFill>
              </a:rPr>
            </a:br>
            <a:r>
              <a:rPr lang="en-GB" altLang="en-US" sz="2800" dirty="0">
                <a:solidFill>
                  <a:schemeClr val="tx1"/>
                </a:solidFill>
              </a:rPr>
              <a:t>1. Amylose and glycogen</a:t>
            </a:r>
          </a:p>
          <a:p>
            <a:pPr algn="l"/>
            <a:r>
              <a:rPr lang="en-GB" altLang="en-US" sz="2800" dirty="0">
                <a:solidFill>
                  <a:schemeClr val="tx1"/>
                </a:solidFill>
              </a:rPr>
              <a:t>2. Amylose and cellulose</a:t>
            </a:r>
          </a:p>
          <a:p>
            <a:pPr algn="l"/>
            <a:r>
              <a:rPr lang="en-GB" altLang="en-US" sz="2800" dirty="0">
                <a:solidFill>
                  <a:schemeClr val="tx1"/>
                </a:solidFill>
              </a:rPr>
              <a:t>3. Glycogen and cellulose</a:t>
            </a:r>
          </a:p>
          <a:p>
            <a:pPr algn="l"/>
            <a:endParaRPr lang="en-GB" altLang="en-US" sz="2800" dirty="0">
              <a:solidFill>
                <a:schemeClr val="tx1"/>
              </a:solidFill>
            </a:endParaRPr>
          </a:p>
          <a:p>
            <a:pPr algn="l"/>
            <a:r>
              <a:rPr lang="en-GB" altLang="en-US" sz="2800" u="sng" dirty="0">
                <a:solidFill>
                  <a:schemeClr val="tx1"/>
                </a:solidFill>
              </a:rPr>
              <a:t>How are the following different?</a:t>
            </a:r>
            <a:r>
              <a:rPr lang="en-GB" altLang="en-US" sz="2800" dirty="0">
                <a:solidFill>
                  <a:schemeClr val="tx1"/>
                </a:solidFill>
              </a:rPr>
              <a:t/>
            </a:r>
            <a:br>
              <a:rPr lang="en-GB" altLang="en-US" sz="2800" dirty="0">
                <a:solidFill>
                  <a:schemeClr val="tx1"/>
                </a:solidFill>
              </a:rPr>
            </a:br>
            <a:r>
              <a:rPr lang="en-GB" altLang="en-US" sz="2800" dirty="0">
                <a:solidFill>
                  <a:schemeClr val="tx1"/>
                </a:solidFill>
              </a:rPr>
              <a:t>1. Amylose and glycogen</a:t>
            </a:r>
          </a:p>
          <a:p>
            <a:pPr algn="l"/>
            <a:r>
              <a:rPr lang="en-GB" altLang="en-US" sz="2800" dirty="0">
                <a:solidFill>
                  <a:schemeClr val="tx1"/>
                </a:solidFill>
              </a:rPr>
              <a:t>2. Amylose and cellulose</a:t>
            </a:r>
          </a:p>
          <a:p>
            <a:pPr algn="l"/>
            <a:r>
              <a:rPr lang="en-GB" altLang="en-US" sz="2800" dirty="0">
                <a:solidFill>
                  <a:schemeClr val="tx1"/>
                </a:solidFill>
              </a:rPr>
              <a:t>3. Glycogen and cellulose</a:t>
            </a:r>
          </a:p>
          <a:p>
            <a:pPr algn="l"/>
            <a:endParaRPr lang="en-GB" alt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11201400" cy="7620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Calibri" charset="0"/>
                <a:ea typeface="Calibri" charset="0"/>
                <a:cs typeface="Calibri" charset="0"/>
              </a:rPr>
              <a:t>Compare and Contrast the Polysaccharides</a:t>
            </a:r>
            <a:endParaRPr lang="en-GB" sz="4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11201400" cy="762000"/>
          </a:xfr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4000" b="1" dirty="0" smtClean="0">
                <a:latin typeface="Calibri" charset="0"/>
                <a:ea typeface="Calibri" charset="0"/>
                <a:cs typeface="Calibri" charset="0"/>
              </a:rPr>
              <a:t>Polysaccharides</a:t>
            </a:r>
            <a:endParaRPr lang="en-GB" sz="4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4876800" cy="4724400"/>
          </a:xfrm>
          <a:gradFill flip="none" rotWithShape="1">
            <a:gsLst>
              <a:gs pos="0">
                <a:srgbClr val="FF97DC"/>
              </a:gs>
              <a:gs pos="10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4000" u="sng" dirty="0">
                <a:solidFill>
                  <a:schemeClr val="tx1"/>
                </a:solidFill>
              </a:rPr>
              <a:t>Learning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To know about polysaccharides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77000" y="1684421"/>
            <a:ext cx="4876800" cy="471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u="sng" dirty="0">
                <a:solidFill>
                  <a:schemeClr val="tx1"/>
                </a:solidFill>
              </a:rPr>
              <a:t>Success Criteria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I can describe the structure of starch (amylose and amylopectin), glycogen and cellulose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I can explain how the structure and properties of starch, glycogen and cellulose relate to their function in living organisms </a:t>
            </a:r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260350"/>
            <a:ext cx="8280400" cy="1512888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200"/>
              <a:t>Explain how the structure of glycogen relates to its function in living organisms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1919288" y="2320926"/>
            <a:ext cx="8208962" cy="3629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3200" u="sng"/>
              <a:t>You should include:-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GB" sz="3200"/>
              <a:t>The function of glycogen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GB" sz="3200"/>
              <a:t>Description of the structure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GB" sz="3200"/>
              <a:t>Link the structure to the property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GB" sz="3200"/>
              <a:t>Explain how the property allows the molecule to perform its function</a:t>
            </a:r>
          </a:p>
        </p:txBody>
      </p:sp>
    </p:spTree>
    <p:extLst>
      <p:ext uri="{BB962C8B-B14F-4D97-AF65-F5344CB8AC3E}">
        <p14:creationId xmlns:p14="http://schemas.microsoft.com/office/powerpoint/2010/main" val="8148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063751" y="476253"/>
            <a:ext cx="8280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GB" sz="3600" b="1" dirty="0"/>
              <a:t>Describe the formation of a starch (4 marks)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47850" y="3140968"/>
            <a:ext cx="8351838" cy="32407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GB" sz="2400" u="sng" dirty="0"/>
              <a:t>Formation of polysaccharide</a:t>
            </a:r>
          </a:p>
          <a:p>
            <a:pPr eaLnBrk="1" hangingPunct="1"/>
            <a:r>
              <a:rPr lang="en-GB" sz="2400" dirty="0"/>
              <a:t>Made of glucose molecules</a:t>
            </a:r>
          </a:p>
          <a:p>
            <a:pPr eaLnBrk="1" hangingPunct="1"/>
            <a:r>
              <a:rPr lang="en-GB" sz="2400" dirty="0"/>
              <a:t>Glucose molecules joined by </a:t>
            </a:r>
            <a:r>
              <a:rPr lang="en-GB" sz="2400" b="1" dirty="0" err="1"/>
              <a:t>glycosidic</a:t>
            </a:r>
            <a:r>
              <a:rPr lang="en-GB" sz="2400" b="1" dirty="0"/>
              <a:t> bonds</a:t>
            </a:r>
          </a:p>
          <a:p>
            <a:pPr eaLnBrk="1" hangingPunct="1"/>
            <a:r>
              <a:rPr lang="en-GB" sz="2400" b="1" dirty="0" err="1"/>
              <a:t>Glycosidic</a:t>
            </a:r>
            <a:r>
              <a:rPr lang="en-GB" sz="2400" b="1" dirty="0"/>
              <a:t> bonds</a:t>
            </a:r>
            <a:r>
              <a:rPr lang="en-GB" sz="2400" dirty="0"/>
              <a:t> formed in </a:t>
            </a:r>
            <a:r>
              <a:rPr lang="en-GB" sz="2400" b="1" dirty="0"/>
              <a:t>condensation</a:t>
            </a:r>
            <a:r>
              <a:rPr lang="en-GB" sz="2400" dirty="0"/>
              <a:t> reactions</a:t>
            </a:r>
          </a:p>
          <a:p>
            <a:pPr eaLnBrk="1" hangingPunct="1"/>
            <a:r>
              <a:rPr lang="en-GB" sz="2400" dirty="0"/>
              <a:t>1 molecule of water is released for each </a:t>
            </a:r>
            <a:r>
              <a:rPr lang="en-GB" sz="2400" b="1" dirty="0" err="1"/>
              <a:t>glycosidic</a:t>
            </a:r>
            <a:r>
              <a:rPr lang="en-GB" sz="2400" b="1" dirty="0"/>
              <a:t> bond</a:t>
            </a:r>
          </a:p>
          <a:p>
            <a:pPr eaLnBrk="1" hangingPunct="1">
              <a:buFontTx/>
              <a:buNone/>
            </a:pPr>
            <a:endParaRPr lang="en-GB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5172" y="2132859"/>
            <a:ext cx="8229600" cy="5619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chemeClr val="tx1"/>
                </a:solidFill>
                <a:latin typeface="+mn-lt"/>
              </a:rPr>
              <a:t>Award 1 mark for each bullet point</a:t>
            </a:r>
          </a:p>
        </p:txBody>
      </p:sp>
    </p:spTree>
    <p:extLst>
      <p:ext uri="{BB962C8B-B14F-4D97-AF65-F5344CB8AC3E}">
        <p14:creationId xmlns:p14="http://schemas.microsoft.com/office/powerpoint/2010/main" val="4101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063751" y="476253"/>
            <a:ext cx="8280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GB" sz="3600" b="1" dirty="0"/>
              <a:t>Describe the breakdown of a glycogen (4 marks)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5172" y="2132859"/>
            <a:ext cx="8229600" cy="5619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chemeClr val="tx1"/>
                </a:solidFill>
                <a:latin typeface="+mn-lt"/>
              </a:rPr>
              <a:t>Award 1 mark for each bullet point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95660" y="3212976"/>
            <a:ext cx="8351838" cy="24474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GB" sz="2400" u="sng" dirty="0"/>
              <a:t>Breakdown of polysaccharide</a:t>
            </a:r>
          </a:p>
          <a:p>
            <a:pPr eaLnBrk="1" hangingPunct="1"/>
            <a:r>
              <a:rPr lang="en-GB" sz="2400" dirty="0"/>
              <a:t>Made of glucose molecules</a:t>
            </a:r>
          </a:p>
          <a:p>
            <a:pPr eaLnBrk="1" hangingPunct="1"/>
            <a:r>
              <a:rPr lang="en-GB" sz="2400" dirty="0"/>
              <a:t>Glucose molecules joined by </a:t>
            </a:r>
            <a:r>
              <a:rPr lang="en-GB" sz="2400" b="1" dirty="0" err="1"/>
              <a:t>glycosidic</a:t>
            </a:r>
            <a:r>
              <a:rPr lang="en-GB" sz="2400" b="1" dirty="0"/>
              <a:t> bonds</a:t>
            </a:r>
          </a:p>
          <a:p>
            <a:pPr eaLnBrk="1" hangingPunct="1"/>
            <a:r>
              <a:rPr lang="en-GB" sz="2400" b="1" dirty="0" err="1"/>
              <a:t>Glycosidic</a:t>
            </a:r>
            <a:r>
              <a:rPr lang="en-GB" sz="2400" b="1" dirty="0"/>
              <a:t> bonds</a:t>
            </a:r>
            <a:r>
              <a:rPr lang="en-GB" sz="2400" dirty="0"/>
              <a:t> broken in </a:t>
            </a:r>
            <a:r>
              <a:rPr lang="en-GB" sz="2400" b="1" dirty="0"/>
              <a:t>hydrolysis</a:t>
            </a:r>
            <a:r>
              <a:rPr lang="en-GB" sz="2400" dirty="0"/>
              <a:t> reactions</a:t>
            </a:r>
          </a:p>
          <a:p>
            <a:pPr eaLnBrk="1" hangingPunct="1"/>
            <a:r>
              <a:rPr lang="en-GB" sz="2400" dirty="0"/>
              <a:t>Water is added in </a:t>
            </a:r>
            <a:r>
              <a:rPr lang="en-GB" sz="2400" b="1" dirty="0" err="1"/>
              <a:t>hydroylsis</a:t>
            </a:r>
            <a:r>
              <a:rPr lang="en-GB" sz="2400" b="1" dirty="0"/>
              <a:t> </a:t>
            </a:r>
            <a:r>
              <a:rPr lang="en-GB" sz="2400" dirty="0"/>
              <a:t>reactions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34043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0" y="1012033"/>
            <a:ext cx="7886700" cy="994172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b="1" dirty="0" smtClean="0"/>
              <a:t>Condensation or hydrolysis?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08213" y="1960961"/>
            <a:ext cx="61200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dirty="0"/>
              <a:t>Forms </a:t>
            </a:r>
            <a:r>
              <a:rPr lang="en-GB" dirty="0" err="1"/>
              <a:t>glycosidic</a:t>
            </a:r>
            <a:r>
              <a:rPr lang="en-GB" dirty="0"/>
              <a:t> bonds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dirty="0"/>
              <a:t>Breaks </a:t>
            </a:r>
            <a:r>
              <a:rPr lang="en-GB" dirty="0" err="1"/>
              <a:t>glycosidic</a:t>
            </a:r>
            <a:r>
              <a:rPr lang="en-GB" dirty="0"/>
              <a:t> bonds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dirty="0"/>
              <a:t>Releases water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dirty="0"/>
              <a:t>Requires addition of water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dirty="0"/>
              <a:t>Used in the synthesis of polysaccharides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dirty="0"/>
              <a:t>Used in the synthesis of disaccharides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dirty="0"/>
              <a:t>Used in digestion of starch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dirty="0"/>
              <a:t>Has 3 reactants and 2 products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/>
              <a:t>Has 2 reactants and 3 </a:t>
            </a:r>
            <a:r>
              <a:rPr lang="en-GB" dirty="0"/>
              <a:t>products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1905" y="1960960"/>
            <a:ext cx="2664296" cy="33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CONDENSATION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1904" y="2352754"/>
            <a:ext cx="2664296" cy="33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HYDROLYSIS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1903" y="3164273"/>
            <a:ext cx="2664296" cy="33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HYDROLYSIS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1905" y="2758235"/>
            <a:ext cx="2664296" cy="33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CONDENSATION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388" y="3614219"/>
            <a:ext cx="2664296" cy="33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CONDENSATION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890756" y="3971235"/>
            <a:ext cx="2664296" cy="33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CONDENSATION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1902" y="4400643"/>
            <a:ext cx="2664296" cy="33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HYDROLYSIS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1901" y="5297281"/>
            <a:ext cx="2664296" cy="33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HYDROLYSIS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1902" y="4843840"/>
            <a:ext cx="2664296" cy="33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CONDENSATION</a:t>
            </a:r>
          </a:p>
        </p:txBody>
      </p:sp>
    </p:spTree>
    <p:extLst>
      <p:ext uri="{BB962C8B-B14F-4D97-AF65-F5344CB8AC3E}">
        <p14:creationId xmlns:p14="http://schemas.microsoft.com/office/powerpoint/2010/main" val="6006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92697"/>
            <a:ext cx="10972800" cy="5433468"/>
          </a:xfrm>
        </p:spPr>
        <p:txBody>
          <a:bodyPr/>
          <a:lstStyle/>
          <a:p>
            <a:r>
              <a:rPr lang="en-GB" dirty="0" smtClean="0"/>
              <a:t>You need to be able to explain how molecules are adapted to their function…</a:t>
            </a:r>
          </a:p>
          <a:p>
            <a:endParaRPr lang="en-GB" dirty="0"/>
          </a:p>
          <a:p>
            <a:r>
              <a:rPr lang="en-GB" dirty="0" smtClean="0"/>
              <a:t>Let’s look at glucose as an example..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3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25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/>
              <a:t>Function</a:t>
            </a:r>
          </a:p>
          <a:p>
            <a:pPr marL="0" indent="0">
              <a:buNone/>
            </a:pPr>
            <a:r>
              <a:rPr lang="en-GB" dirty="0" smtClean="0"/>
              <a:t>To release energy in respiration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Structure and </a:t>
            </a:r>
            <a:r>
              <a:rPr lang="en-GB" i="1" u="sng" dirty="0" smtClean="0">
                <a:solidFill>
                  <a:srgbClr val="0070C0"/>
                </a:solidFill>
              </a:rPr>
              <a:t>how it relates to function</a:t>
            </a:r>
            <a:endParaRPr lang="en-GB" i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GB" dirty="0" smtClean="0"/>
              <a:t>Small </a:t>
            </a:r>
            <a:r>
              <a:rPr lang="en-GB" i="1" dirty="0" smtClean="0">
                <a:solidFill>
                  <a:srgbClr val="0070C0"/>
                </a:solidFill>
              </a:rPr>
              <a:t>so can be transported</a:t>
            </a:r>
            <a:endParaRPr lang="en-GB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GB" dirty="0" smtClean="0"/>
              <a:t>Soluble in water </a:t>
            </a:r>
            <a:r>
              <a:rPr lang="en-GB" i="1" dirty="0" smtClean="0">
                <a:solidFill>
                  <a:srgbClr val="0070C0"/>
                </a:solidFill>
              </a:rPr>
              <a:t>so can be transported</a:t>
            </a:r>
            <a:endParaRPr lang="en-GB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GB" dirty="0" smtClean="0"/>
              <a:t>Can be broken into smaller molecules to produce ATP </a:t>
            </a:r>
            <a:r>
              <a:rPr lang="en-GB" i="1" dirty="0" smtClean="0">
                <a:solidFill>
                  <a:srgbClr val="0070C0"/>
                </a:solidFill>
              </a:rPr>
              <a:t>so can release energy</a:t>
            </a:r>
            <a:endParaRPr lang="en-GB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GB" dirty="0" smtClean="0"/>
              <a:t>Lots of H atoms </a:t>
            </a:r>
            <a:r>
              <a:rPr lang="en-GB" i="1" dirty="0" smtClean="0">
                <a:solidFill>
                  <a:srgbClr val="0070C0"/>
                </a:solidFill>
              </a:rPr>
              <a:t>so can produce lots of ATP 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11201400" cy="7620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Calibri" charset="0"/>
                <a:ea typeface="Calibri" charset="0"/>
                <a:cs typeface="Calibri" charset="0"/>
              </a:rPr>
              <a:t>Relating structure to function example: glucose</a:t>
            </a:r>
            <a:endParaRPr lang="en-GB" sz="4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11201400" cy="7620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smtClean="0">
                <a:latin typeface="Calibri" charset="0"/>
                <a:ea typeface="Calibri" charset="0"/>
                <a:cs typeface="Calibri" charset="0"/>
              </a:rPr>
              <a:t>Polysaccharides</a:t>
            </a:r>
            <a:endParaRPr lang="en-GB" sz="4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72816"/>
            <a:ext cx="1120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You need to explain how 4 polysaccharides are adapted to their function 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Amylose (part of starch)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Amylopectin (part of starch)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Glycogen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Cellulose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/>
          </a:p>
          <a:p>
            <a:r>
              <a:rPr lang="en-GB" sz="2600" b="1" u="sng" dirty="0" smtClean="0"/>
              <a:t>You have to relate their structure to their function: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State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State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Describe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List the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Relate properties to function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581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2104" y="1442095"/>
            <a:ext cx="3619500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84" y="1237800"/>
            <a:ext cx="5193499" cy="1471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667114"/>
            <a:ext cx="112014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Polymers of monosaccharides joined by </a:t>
            </a:r>
            <a:r>
              <a:rPr lang="en-US" sz="2800" b="1" dirty="0" err="1"/>
              <a:t>glycosidic</a:t>
            </a:r>
            <a:r>
              <a:rPr lang="en-US" sz="2800" b="1" dirty="0"/>
              <a:t> bonds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Polysaccharides act as a </a:t>
            </a:r>
            <a:r>
              <a:rPr lang="en-US" sz="2800" b="1" dirty="0"/>
              <a:t>store</a:t>
            </a:r>
            <a:r>
              <a:rPr lang="en-US" sz="2800" dirty="0"/>
              <a:t> of energy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2800" dirty="0"/>
              <a:t>Glucose is </a:t>
            </a:r>
            <a:r>
              <a:rPr lang="en-US" sz="2800" dirty="0" smtClean="0"/>
              <a:t>the source of energy. 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2800" dirty="0" smtClean="0"/>
              <a:t>Lots </a:t>
            </a:r>
            <a:r>
              <a:rPr lang="en-US" sz="2800" dirty="0"/>
              <a:t>of glucose molecules joined together into polysaccharides form a </a:t>
            </a:r>
            <a:r>
              <a:rPr lang="en-US" sz="2800" b="1" dirty="0"/>
              <a:t>store of </a:t>
            </a:r>
            <a:r>
              <a:rPr lang="en-US" sz="2800" b="1" dirty="0" smtClean="0"/>
              <a:t>energy. </a:t>
            </a:r>
            <a:r>
              <a:rPr lang="en-US" sz="2800" dirty="0"/>
              <a:t>Polysaccharides are arranged in </a:t>
            </a:r>
            <a:r>
              <a:rPr lang="en-US" sz="2800" b="1" dirty="0"/>
              <a:t>chains</a:t>
            </a:r>
            <a:r>
              <a:rPr lang="en-US" sz="2800" dirty="0"/>
              <a:t> so that glucose can be easily ‘snipped off’ when it is needed </a:t>
            </a:r>
            <a:r>
              <a:rPr lang="en-US" sz="2800" dirty="0" smtClean="0"/>
              <a:t>via hydrolysis reaction</a:t>
            </a:r>
            <a:endParaRPr lang="en-US" sz="2800" b="1" dirty="0"/>
          </a:p>
          <a:p>
            <a:pPr marL="685800" lvl="1" indent="-342900">
              <a:buFont typeface="Arial" charset="0"/>
              <a:buChar char="•"/>
            </a:pPr>
            <a:r>
              <a:rPr lang="en-US" sz="2800" dirty="0" smtClean="0"/>
              <a:t>In plants, it is stored as </a:t>
            </a:r>
            <a:r>
              <a:rPr lang="en-US" sz="2800" b="1" dirty="0" smtClean="0"/>
              <a:t>starch </a:t>
            </a:r>
            <a:r>
              <a:rPr lang="en-US" sz="2800" b="1" dirty="0"/>
              <a:t>(amylose and amylopectin)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2800" dirty="0" smtClean="0"/>
              <a:t>In humans, it is stored as </a:t>
            </a:r>
            <a:r>
              <a:rPr lang="en-US" sz="2800" b="1" dirty="0" smtClean="0"/>
              <a:t>glycogen</a:t>
            </a:r>
            <a:endParaRPr lang="en-US" sz="2800" dirty="0"/>
          </a:p>
          <a:p>
            <a:endParaRPr lang="en-US" sz="21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11201400" cy="7620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smtClean="0">
                <a:latin typeface="Calibri" charset="0"/>
                <a:ea typeface="Calibri" charset="0"/>
                <a:cs typeface="Calibri" charset="0"/>
              </a:rPr>
              <a:t>Polysaccharides</a:t>
            </a:r>
            <a:endParaRPr lang="en-GB" sz="4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Store of energy in </a:t>
            </a:r>
            <a:r>
              <a:rPr lang="en-GB" b="1" dirty="0" smtClean="0"/>
              <a:t>plants</a:t>
            </a:r>
            <a:endParaRPr lang="en-GB" dirty="0" smtClean="0"/>
          </a:p>
          <a:p>
            <a:r>
              <a:rPr lang="en-GB" dirty="0" smtClean="0"/>
              <a:t>Made up of </a:t>
            </a:r>
            <a:r>
              <a:rPr lang="el-GR" dirty="0" smtClean="0"/>
              <a:t>α</a:t>
            </a:r>
            <a:r>
              <a:rPr lang="en-GB" dirty="0" smtClean="0"/>
              <a:t>-glucose monomers, with a </a:t>
            </a:r>
            <a:r>
              <a:rPr lang="en-GB" b="1" dirty="0" smtClean="0"/>
              <a:t>1-4 </a:t>
            </a:r>
            <a:r>
              <a:rPr lang="en-GB" b="1" dirty="0" err="1" smtClean="0"/>
              <a:t>glycosidic</a:t>
            </a:r>
            <a:r>
              <a:rPr lang="en-GB" b="1" dirty="0" smtClean="0"/>
              <a:t> bond</a:t>
            </a:r>
          </a:p>
          <a:p>
            <a:r>
              <a:rPr lang="en-GB" dirty="0" smtClean="0"/>
              <a:t>Forms an </a:t>
            </a:r>
            <a:r>
              <a:rPr lang="en-GB" b="1" dirty="0" smtClean="0"/>
              <a:t>unbranched</a:t>
            </a:r>
            <a:r>
              <a:rPr lang="en-GB" dirty="0" smtClean="0"/>
              <a:t> chain that then </a:t>
            </a:r>
            <a:r>
              <a:rPr lang="en-GB" b="1" dirty="0" smtClean="0"/>
              <a:t>coils</a:t>
            </a:r>
            <a:r>
              <a:rPr lang="en-GB" dirty="0" smtClean="0"/>
              <a:t> into spiral shape with H-bonds holding it’s structure 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11201400" cy="7620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Calibri" charset="0"/>
                <a:ea typeface="Calibri" charset="0"/>
                <a:cs typeface="Calibri" charset="0"/>
              </a:rPr>
              <a:t>Amylose</a:t>
            </a:r>
            <a:endParaRPr lang="en-GB" sz="40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6" name="Picture 2" descr="Image result for amylo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6" b="14229"/>
          <a:stretch/>
        </p:blipFill>
        <p:spPr bwMode="auto">
          <a:xfrm>
            <a:off x="2279576" y="3933056"/>
            <a:ext cx="7632848" cy="2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1124</Words>
  <Application>Microsoft Office PowerPoint</Application>
  <PresentationFormat>Widescreen</PresentationFormat>
  <Paragraphs>212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Do Now (in rough)</vt:lpstr>
      <vt:lpstr>PowerPoint Presentation</vt:lpstr>
      <vt:lpstr>Polysaccharides</vt:lpstr>
      <vt:lpstr>Condensation or hydrolysis?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Which polysaccharide/s….</vt:lpstr>
      <vt:lpstr>2. Which polysaccharide/s….</vt:lpstr>
      <vt:lpstr>4. Which polysaccharide/s….</vt:lpstr>
      <vt:lpstr>5. Which polysaccharide/s….</vt:lpstr>
      <vt:lpstr>6. Which polysaccharide/s….</vt:lpstr>
      <vt:lpstr>7. Which polysaccharide/s….</vt:lpstr>
      <vt:lpstr>8. Which polysaccharide/s….</vt:lpstr>
      <vt:lpstr>9. Which polysaccharide/s….</vt:lpstr>
      <vt:lpstr>10. Which polysaccharide/s….</vt:lpstr>
      <vt:lpstr>11. Which polysaccharide/s….</vt:lpstr>
      <vt:lpstr>12. Which polysaccharide/s….</vt:lpstr>
      <vt:lpstr>PowerPoint Presentation</vt:lpstr>
      <vt:lpstr>Explain how the structure of glycogen relates to its function in living organisms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supply</dc:creator>
  <cp:lastModifiedBy>Harriet Galpin</cp:lastModifiedBy>
  <cp:revision>18</cp:revision>
  <cp:lastPrinted>2017-09-15T13:04:36Z</cp:lastPrinted>
  <dcterms:created xsi:type="dcterms:W3CDTF">2017-01-19T10:22:32Z</dcterms:created>
  <dcterms:modified xsi:type="dcterms:W3CDTF">2017-09-15T14:18:13Z</dcterms:modified>
</cp:coreProperties>
</file>