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5" r:id="rId2"/>
    <p:sldId id="257" r:id="rId3"/>
    <p:sldId id="258" r:id="rId4"/>
    <p:sldId id="259" r:id="rId5"/>
    <p:sldId id="260" r:id="rId6"/>
    <p:sldId id="275" r:id="rId7"/>
    <p:sldId id="262" r:id="rId8"/>
    <p:sldId id="261" r:id="rId9"/>
    <p:sldId id="263" r:id="rId10"/>
    <p:sldId id="272" r:id="rId11"/>
    <p:sldId id="267" r:id="rId12"/>
    <p:sldId id="271" r:id="rId13"/>
    <p:sldId id="266" r:id="rId14"/>
    <p:sldId id="268" r:id="rId15"/>
    <p:sldId id="269" r:id="rId16"/>
    <p:sldId id="270" r:id="rId17"/>
    <p:sldId id="273" r:id="rId18"/>
    <p:sldId id="274" r:id="rId1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1pPr>
    <a:lvl2pPr marL="411163" indent="4603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2pPr>
    <a:lvl3pPr marL="823913" indent="9048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3pPr>
    <a:lvl4pPr marL="1236663" indent="13493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4pPr>
    <a:lvl5pPr marL="1649413" indent="17938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66CC"/>
    <a:srgbClr val="FFFFFF"/>
    <a:srgbClr val="3366CC"/>
    <a:srgbClr val="336699"/>
    <a:srgbClr val="006699"/>
    <a:srgbClr val="3399FF"/>
    <a:srgbClr val="33CCFF"/>
    <a:srgbClr val="003366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18" autoAdjust="0"/>
    <p:restoredTop sz="90929"/>
  </p:normalViewPr>
  <p:slideViewPr>
    <p:cSldViewPr>
      <p:cViewPr varScale="1">
        <p:scale>
          <a:sx n="66" d="100"/>
          <a:sy n="66" d="100"/>
        </p:scale>
        <p:origin x="-88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CE298-30C5-4229-994D-2E148C0DB85C}" type="datetimeFigureOut">
              <a:rPr lang="en-GB" smtClean="0"/>
              <a:pPr/>
              <a:t>12/08/2014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58739-7AB1-427B-8B7E-86D7E9B1C01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D, C, A, 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58739-7AB1-427B-8B7E-86D7E9B1C01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Mutations from Steffi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58739-7AB1-427B-8B7E-86D7E9B1C015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Could be homework, or skipped depending on time scale.</a:t>
            </a:r>
            <a:r>
              <a:rPr lang="en-GB" baseline="0" dirty="0" smtClean="0"/>
              <a:t> Worksheets to help/for homework are in folder. Genetics book is on my bookshelf if required.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58739-7AB1-427B-8B7E-86D7E9B1C015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719" y="685838"/>
            <a:ext cx="5006564" cy="342918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995F09-1DF3-4A90-9D6D-ABC40F108CF0}" type="slidenum">
              <a:rPr lang="en-GB" altLang="en-US" smtClean="0"/>
              <a:pPr/>
              <a:t>14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719" y="685838"/>
            <a:ext cx="5006564" cy="342918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7C02A8-4D44-4F2D-B913-956C6A928CCD}" type="slidenum">
              <a:rPr lang="en-GB" altLang="en-US" smtClean="0"/>
              <a:pPr/>
              <a:t>15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73734D-610D-4828-A218-5604CA2C1362}" type="slidenum">
              <a:rPr lang="en-GB" altLang="en-US" smtClean="0"/>
              <a:pPr/>
              <a:t>16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3" descr="C:\Documents and Settings\Rami\Desktop\Ramis Work\PresPro\Templates_07_July_2004\Biotech\JPGS\PPP_SBIOT_TLE_DNA_Stru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solidFill>
            <a:srgbClr val="336699"/>
          </a:solidFill>
          <a:ln w="9525">
            <a:solidFill>
              <a:srgbClr val="339966"/>
            </a:solidFill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933" y="1011272"/>
            <a:ext cx="6250927" cy="1880534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8847" y="3029512"/>
            <a:ext cx="6193722" cy="1308198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707188"/>
            <a:ext cx="1905000" cy="165100"/>
          </a:xfrm>
        </p:spPr>
        <p:txBody>
          <a:bodyPr/>
          <a:lstStyle>
            <a:lvl1pPr>
              <a:defRPr sz="11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92900"/>
            <a:ext cx="2895600" cy="165100"/>
          </a:xfrm>
        </p:spPr>
        <p:txBody>
          <a:bodyPr/>
          <a:lstStyle>
            <a:lvl1pPr>
              <a:defRPr sz="11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692900"/>
            <a:ext cx="1905000" cy="165100"/>
          </a:xfrm>
        </p:spPr>
        <p:txBody>
          <a:bodyPr/>
          <a:lstStyle>
            <a:lvl1pPr>
              <a:defRPr sz="11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F0A4A2B-78B3-4D7C-B85F-52E056473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47ED-BDD9-401E-B579-8D6007A81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544" y="137705"/>
            <a:ext cx="1956364" cy="64032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2451" y="137705"/>
            <a:ext cx="5731804" cy="640328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4CB55-769E-4AC0-B56A-8E7298D3C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2B40D-D8CD-4541-892C-FF7D14D7F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10746-CF18-4E6B-8EEE-4EF718C7B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5598" y="1583608"/>
            <a:ext cx="3706795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682" y="1583608"/>
            <a:ext cx="3706795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19BA1-BE57-4B2E-B2B7-E6AA96C65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8341C-CC35-4950-B7E1-02C7436AA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624DA-AA8F-4F9C-990D-0CB0EB255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937AA-C536-40A2-8862-AF0FA95A3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32B59-CA48-44B8-A08F-5EB8805E6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9F822-633D-438C-B3DE-B57FA53BC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8" descr="C:\Documents and Settings\Rami\Desktop\Ramis Work\PresPro\Templates_07_July_2004\Biotech\JPGS\PPP_SBIOT_TXT_DNA_Structure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2025" y="138113"/>
            <a:ext cx="7826375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75" y="1584325"/>
            <a:ext cx="7551738" cy="49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65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5001">
              <a:defRPr sz="90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624638"/>
            <a:ext cx="289401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defTabSz="915001">
              <a:defRPr sz="900" smtClean="0">
                <a:solidFill>
                  <a:srgbClr val="FFFFFF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07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5001">
              <a:defRPr sz="900" smtClean="0">
                <a:solidFill>
                  <a:srgbClr val="FFFFFF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428D4BF1-C298-416F-A31C-732F65728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5pPr>
      <a:lvl6pPr marL="412394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6pPr>
      <a:lvl7pPr marL="824789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7pPr>
      <a:lvl8pPr marL="1237183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8pPr>
      <a:lvl9pPr marL="1649578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FFFFFF"/>
          </a:solidFill>
          <a:latin typeface="+mn-lt"/>
        </a:defRPr>
      </a:lvl3pPr>
      <a:lvl4pPr marL="1598613" indent="-227013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rgbClr val="FFFF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5pPr>
      <a:lvl6pPr marL="2470071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6pPr>
      <a:lvl7pPr marL="2882465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7pPr>
      <a:lvl8pPr marL="3294860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8pPr>
      <a:lvl9pPr marL="3707254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../Lesson%202%20Translation%20and%20RNA/answers%20to%20synthesis%20summary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epshee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5840" y="3573016"/>
            <a:ext cx="32766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econdary_structu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3392" y="3501008"/>
            <a:ext cx="38100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myo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764704"/>
            <a:ext cx="3240087" cy="243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quaternary_structur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764704"/>
            <a:ext cx="4464050" cy="243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411760" y="188640"/>
            <a:ext cx="43620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Put the pictures in the right order!</a:t>
            </a:r>
            <a:endParaRPr lang="en-GB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836712"/>
            <a:ext cx="3722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292080" y="764704"/>
            <a:ext cx="3722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23392" y="3501008"/>
            <a:ext cx="3882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5840" y="3573016"/>
            <a:ext cx="3882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</a:t>
            </a:r>
            <a:endParaRPr lang="en-GB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7704" y="6165304"/>
            <a:ext cx="64015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They are the stages of protein folding – D, C, A, B</a:t>
            </a:r>
            <a:endParaRPr lang="en-GB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Neutral Mutations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result in other </a:t>
            </a:r>
            <a:r>
              <a:rPr lang="en-GB" b="1" u="sng" dirty="0" smtClean="0"/>
              <a:t>alleles</a:t>
            </a:r>
            <a:r>
              <a:rPr lang="en-GB" dirty="0" smtClean="0"/>
              <a:t> of the gene</a:t>
            </a:r>
          </a:p>
          <a:p>
            <a:r>
              <a:rPr lang="en-GB" dirty="0" smtClean="0"/>
              <a:t>No effect if –</a:t>
            </a:r>
          </a:p>
          <a:p>
            <a:pPr lvl="1"/>
            <a:r>
              <a:rPr lang="en-GB" dirty="0" smtClean="0"/>
              <a:t>in a non-coding region of the DNA (</a:t>
            </a:r>
            <a:r>
              <a:rPr lang="en-GB" dirty="0" err="1" smtClean="0"/>
              <a:t>intron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A silent mutation</a:t>
            </a:r>
          </a:p>
          <a:p>
            <a:r>
              <a:rPr lang="en-GB" dirty="0" smtClean="0"/>
              <a:t>Examples:	</a:t>
            </a:r>
          </a:p>
          <a:p>
            <a:pPr lvl="1"/>
            <a:r>
              <a:rPr lang="en-GB" dirty="0" smtClean="0"/>
              <a:t>Ability to smell honeysuckle flowers</a:t>
            </a:r>
          </a:p>
          <a:p>
            <a:pPr lvl="1"/>
            <a:r>
              <a:rPr lang="en-GB" dirty="0" smtClean="0"/>
              <a:t>Tongue rolling</a:t>
            </a:r>
          </a:p>
          <a:p>
            <a:pPr lvl="1"/>
            <a:r>
              <a:rPr lang="en-GB" dirty="0" smtClean="0"/>
              <a:t>Attached earlobes</a:t>
            </a:r>
          </a:p>
          <a:p>
            <a:r>
              <a:rPr lang="en-GB" dirty="0" smtClean="0"/>
              <a:t>No advantage or disadvantage to these characteristics – so neutral.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Harmful Mutations - </a:t>
            </a:r>
            <a:r>
              <a:rPr lang="en-GB" sz="2000" dirty="0" smtClean="0"/>
              <a:t>most harmful mutations have been removed from populations over millions of years of evolution.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dirty="0" smtClean="0"/>
              <a:t>C</a:t>
            </a:r>
            <a:r>
              <a:rPr lang="en-GB" altLang="en-US" b="1" dirty="0" smtClean="0"/>
              <a:t>ystic fibrosis</a:t>
            </a:r>
            <a:r>
              <a:rPr lang="en-GB" altLang="en-US" dirty="0" smtClean="0"/>
              <a:t> - the mutation is a </a:t>
            </a:r>
            <a:r>
              <a:rPr lang="en-GB" altLang="en-US" b="1" u="sng" dirty="0" smtClean="0"/>
              <a:t>deletion</a:t>
            </a:r>
            <a:r>
              <a:rPr lang="en-GB" altLang="en-US" dirty="0" smtClean="0"/>
              <a:t> of a triplet of base pairs (70% of cases)</a:t>
            </a:r>
          </a:p>
          <a:p>
            <a:pPr>
              <a:lnSpc>
                <a:spcPct val="90000"/>
              </a:lnSpc>
            </a:pPr>
            <a:endParaRPr lang="en-GB" altLang="en-US" dirty="0" smtClean="0"/>
          </a:p>
          <a:p>
            <a:pPr>
              <a:lnSpc>
                <a:spcPct val="90000"/>
              </a:lnSpc>
            </a:pPr>
            <a:r>
              <a:rPr lang="en-GB" altLang="en-US" b="1" dirty="0" smtClean="0"/>
              <a:t>Proto-</a:t>
            </a:r>
            <a:r>
              <a:rPr lang="en-GB" altLang="en-US" b="1" dirty="0" err="1" smtClean="0"/>
              <a:t>oncogenes</a:t>
            </a:r>
            <a:r>
              <a:rPr lang="en-GB" altLang="en-US" dirty="0" smtClean="0"/>
              <a:t> can be changed into </a:t>
            </a:r>
            <a:r>
              <a:rPr lang="en-GB" altLang="en-US" b="1" dirty="0" err="1" smtClean="0"/>
              <a:t>oncogenes</a:t>
            </a:r>
            <a:r>
              <a:rPr lang="en-GB" altLang="en-US" dirty="0" smtClean="0"/>
              <a:t> by a </a:t>
            </a:r>
            <a:r>
              <a:rPr lang="en-GB" altLang="en-US" b="1" u="sng" dirty="0" smtClean="0"/>
              <a:t>point mutation</a:t>
            </a:r>
            <a:r>
              <a:rPr lang="en-GB" altLang="en-US" dirty="0" smtClean="0"/>
              <a:t>. These can promote uncontrolled cell division</a:t>
            </a:r>
          </a:p>
          <a:p>
            <a:pPr>
              <a:lnSpc>
                <a:spcPct val="90000"/>
              </a:lnSpc>
            </a:pPr>
            <a:endParaRPr lang="en-GB" altLang="en-US" dirty="0" smtClean="0"/>
          </a:p>
          <a:p>
            <a:pPr>
              <a:lnSpc>
                <a:spcPct val="90000"/>
              </a:lnSpc>
            </a:pPr>
            <a:r>
              <a:rPr lang="en-GB" altLang="en-US" b="1" dirty="0" smtClean="0"/>
              <a:t>Huntington disease</a:t>
            </a:r>
            <a:r>
              <a:rPr lang="en-GB" altLang="en-US" dirty="0" smtClean="0"/>
              <a:t> is caused by a ‘stutter’ – this is repeating sections of CAG sequences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 marL="341313" lvl="1" indent="-341313">
              <a:buFontTx/>
              <a:buChar char="•"/>
            </a:pPr>
            <a:r>
              <a:rPr lang="en-GB" altLang="en-US" b="1" dirty="0" smtClean="0"/>
              <a:t>Sickle cell anaemia – </a:t>
            </a:r>
            <a:r>
              <a:rPr lang="en-GB" altLang="en-US" dirty="0" smtClean="0"/>
              <a:t>Result of a mutation in the gene coding for the </a:t>
            </a:r>
            <a:r>
              <a:rPr lang="el-GR" altLang="en-US" dirty="0" smtClean="0">
                <a:latin typeface="Tempus Sans ITC" pitchFamily="82" charset="0"/>
              </a:rPr>
              <a:t>β</a:t>
            </a:r>
            <a:r>
              <a:rPr lang="en-GB" altLang="en-US" dirty="0" smtClean="0">
                <a:latin typeface="Tempus Sans ITC" pitchFamily="82" charset="0"/>
              </a:rPr>
              <a:t> </a:t>
            </a:r>
            <a:r>
              <a:rPr lang="en-GB" altLang="en-US" dirty="0" smtClean="0"/>
              <a:t>chain of </a:t>
            </a:r>
            <a:r>
              <a:rPr lang="en-GB" alt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haemoglobin (link to AS)</a:t>
            </a:r>
            <a:endParaRPr lang="el-GR" altLang="en-US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en-GB" altLang="en-US" b="1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 – What type of mutation is shown in each example?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14400" y="141277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  <a:noAutofit/>
          </a:bodyPr>
          <a:lstStyle/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3600" b="0" i="0" u="sng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RED HEN ATE THE EGG </a:t>
            </a: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3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RED MEN	ATE</a:t>
            </a:r>
            <a:r>
              <a:rPr kumimoji="0" lang="en-GB" sz="36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EGG</a:t>
            </a: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3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RED HEN ATE THE EG</a:t>
            </a: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3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 EDH ENA TET HEE GG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2836" y="6237312"/>
            <a:ext cx="4721164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Which is the most harmful and why?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groups – study a disease resulting from mutation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584325"/>
            <a:ext cx="7743205" cy="4956175"/>
          </a:xfrm>
        </p:spPr>
        <p:txBody>
          <a:bodyPr/>
          <a:lstStyle/>
          <a:p>
            <a:r>
              <a:rPr lang="en-GB" dirty="0" smtClean="0"/>
              <a:t>You will present the key facts to the others in the class via an information card that you will prepare.</a:t>
            </a:r>
          </a:p>
          <a:p>
            <a:endParaRPr lang="en-GB" dirty="0" smtClean="0"/>
          </a:p>
          <a:p>
            <a:r>
              <a:rPr lang="en-GB" dirty="0" smtClean="0"/>
              <a:t>Cystic Fibrosis</a:t>
            </a:r>
          </a:p>
          <a:p>
            <a:r>
              <a:rPr lang="en-GB" dirty="0" smtClean="0"/>
              <a:t>Sickle Cell Anaemia</a:t>
            </a:r>
          </a:p>
          <a:p>
            <a:r>
              <a:rPr lang="en-GB" dirty="0" smtClean="0"/>
              <a:t>Haemophilia</a:t>
            </a:r>
          </a:p>
          <a:p>
            <a:r>
              <a:rPr lang="en-GB" dirty="0" err="1" smtClean="0"/>
              <a:t>Duchenne</a:t>
            </a:r>
            <a:r>
              <a:rPr lang="en-GB" dirty="0" smtClean="0"/>
              <a:t> Muscular Dystrophy</a:t>
            </a:r>
          </a:p>
          <a:p>
            <a:r>
              <a:rPr lang="en-GB" dirty="0" err="1" smtClean="0"/>
              <a:t>Phenylketonuria</a:t>
            </a:r>
            <a:endParaRPr lang="en-GB" dirty="0" smtClean="0"/>
          </a:p>
          <a:p>
            <a:r>
              <a:rPr lang="en-GB" dirty="0" smtClean="0"/>
              <a:t>Breast Cancer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331721" y="2636912"/>
            <a:ext cx="4812279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What mutation type is it?</a:t>
            </a:r>
          </a:p>
          <a:p>
            <a:r>
              <a:rPr lang="en-GB" dirty="0" smtClean="0"/>
              <a:t>Which gene is affected?</a:t>
            </a:r>
          </a:p>
          <a:p>
            <a:r>
              <a:rPr lang="en-GB" dirty="0" smtClean="0"/>
              <a:t>What are the effects of the mutation?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Sickle Cell Anaemia</a:t>
            </a:r>
            <a:endParaRPr lang="en-US" smtClean="0"/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Haemoglobin</a:t>
            </a:r>
          </a:p>
          <a:p>
            <a:pPr lvl="1"/>
            <a:r>
              <a:rPr lang="en-GB" altLang="en-US" dirty="0" smtClean="0"/>
              <a:t>Globular protein</a:t>
            </a:r>
          </a:p>
          <a:p>
            <a:pPr lvl="2"/>
            <a:r>
              <a:rPr lang="en-GB" altLang="en-US" dirty="0" smtClean="0"/>
              <a:t>Two </a:t>
            </a:r>
            <a:r>
              <a:rPr lang="el-GR" altLang="en-US" dirty="0" smtClean="0">
                <a:latin typeface="Tempus Sans ITC" pitchFamily="82" charset="0"/>
              </a:rPr>
              <a:t>α</a:t>
            </a:r>
            <a:r>
              <a:rPr lang="en-GB" altLang="en-US" dirty="0" smtClean="0"/>
              <a:t> polypeptide chains</a:t>
            </a:r>
          </a:p>
          <a:p>
            <a:pPr lvl="2"/>
            <a:r>
              <a:rPr lang="en-GB" altLang="en-US" dirty="0" smtClean="0"/>
              <a:t>Two </a:t>
            </a:r>
            <a:r>
              <a:rPr lang="el-GR" altLang="en-US" dirty="0" smtClean="0">
                <a:latin typeface="Tempus Sans ITC" pitchFamily="82" charset="0"/>
              </a:rPr>
              <a:t>β</a:t>
            </a:r>
            <a:r>
              <a:rPr lang="en-GB" altLang="en-US" dirty="0" smtClean="0"/>
              <a:t> polypeptide chains</a:t>
            </a:r>
          </a:p>
          <a:p>
            <a:pPr lvl="1"/>
            <a:r>
              <a:rPr lang="en-GB" altLang="en-US" dirty="0" smtClean="0"/>
              <a:t>A mutation in the gene coding for the </a:t>
            </a:r>
            <a:r>
              <a:rPr lang="el-GR" altLang="en-US" dirty="0" smtClean="0">
                <a:latin typeface="Tempus Sans ITC" pitchFamily="82" charset="0"/>
              </a:rPr>
              <a:t>β</a:t>
            </a:r>
            <a:r>
              <a:rPr lang="en-GB" altLang="en-US" dirty="0" smtClean="0">
                <a:latin typeface="Tempus Sans ITC" pitchFamily="82" charset="0"/>
              </a:rPr>
              <a:t> </a:t>
            </a:r>
            <a:r>
              <a:rPr lang="en-GB" altLang="en-US" dirty="0" smtClean="0"/>
              <a:t>chain causes sickle cell anaemia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80" name="Rectangle 4"/>
          <p:cNvSpPr>
            <a:spLocks noGrp="1"/>
          </p:cNvSpPr>
          <p:nvPr>
            <p:ph type="title"/>
          </p:nvPr>
        </p:nvSpPr>
        <p:spPr bwMode="auto"/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mtClean="0"/>
              <a:t>Sickle Cell Anaemia</a:t>
            </a:r>
            <a:endParaRPr lang="en-US" smtClean="0"/>
          </a:p>
        </p:txBody>
      </p:sp>
      <p:pic>
        <p:nvPicPr>
          <p:cNvPr id="23555" name="Picture 8" descr="sick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700213"/>
            <a:ext cx="6624637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sz="3200" dirty="0" smtClean="0"/>
              <a:t>Sickle Cell Anaemia</a:t>
            </a:r>
            <a:endParaRPr lang="en-US" sz="3200" dirty="0" smtClean="0"/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800" dirty="0" smtClean="0"/>
              <a:t>When the four polypeptide chains curl up they form a specific 3-D shape</a:t>
            </a:r>
          </a:p>
          <a:p>
            <a:pPr lvl="1">
              <a:lnSpc>
                <a:spcPct val="80000"/>
              </a:lnSpc>
            </a:pPr>
            <a:r>
              <a:rPr lang="en-GB" altLang="en-US" sz="2400" dirty="0" smtClean="0"/>
              <a:t>Some amino acids have hydrophobic side chains e.g. </a:t>
            </a:r>
            <a:r>
              <a:rPr lang="en-GB" altLang="en-US" sz="2400" dirty="0" err="1" smtClean="0"/>
              <a:t>valine</a:t>
            </a:r>
            <a:endParaRPr lang="en-GB" altLang="en-US" sz="2400" dirty="0" smtClean="0"/>
          </a:p>
          <a:p>
            <a:pPr lvl="1">
              <a:lnSpc>
                <a:spcPct val="80000"/>
              </a:lnSpc>
            </a:pPr>
            <a:r>
              <a:rPr lang="en-GB" altLang="en-US" sz="2400" dirty="0" smtClean="0"/>
              <a:t>Some amino acids have </a:t>
            </a:r>
            <a:r>
              <a:rPr lang="en-GB" altLang="en-US" sz="2400" dirty="0" err="1" smtClean="0"/>
              <a:t>hydrophillic</a:t>
            </a:r>
            <a:r>
              <a:rPr lang="en-GB" altLang="en-US" sz="2400" dirty="0" smtClean="0"/>
              <a:t> side chains e.g. Glutamate</a:t>
            </a:r>
          </a:p>
          <a:p>
            <a:pPr lvl="1">
              <a:lnSpc>
                <a:spcPct val="80000"/>
              </a:lnSpc>
            </a:pPr>
            <a:endParaRPr lang="en-GB" altLang="en-US" sz="2400" dirty="0" smtClean="0"/>
          </a:p>
          <a:p>
            <a:pPr>
              <a:lnSpc>
                <a:spcPct val="80000"/>
              </a:lnSpc>
            </a:pPr>
            <a:r>
              <a:rPr lang="en-GB" altLang="en-US" sz="2800" dirty="0" smtClean="0"/>
              <a:t>If the O</a:t>
            </a:r>
            <a:r>
              <a:rPr lang="en-GB" altLang="en-US" sz="2800" baseline="-25000" dirty="0" smtClean="0"/>
              <a:t>2</a:t>
            </a:r>
            <a:r>
              <a:rPr lang="en-GB" altLang="en-US" sz="2800" dirty="0" smtClean="0"/>
              <a:t> level in blood falls, </a:t>
            </a:r>
            <a:r>
              <a:rPr lang="en-GB" altLang="en-US" sz="2800" dirty="0" err="1" smtClean="0"/>
              <a:t>valines</a:t>
            </a:r>
            <a:r>
              <a:rPr lang="en-GB" altLang="en-US" sz="2800" dirty="0" smtClean="0"/>
              <a:t> form bonds with themselves that stick haemoglobin molecules together, producing long chains of stuck-together haemoglobin molecules, the RBC is pulled out of its usual biconcave shape.</a:t>
            </a:r>
            <a:endParaRPr lang="en-US" alt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749848" y="0"/>
            <a:ext cx="4394152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Important to remember to discuss</a:t>
            </a:r>
          </a:p>
          <a:p>
            <a:r>
              <a:rPr lang="en-GB" dirty="0" smtClean="0"/>
              <a:t> the effect of the code change </a:t>
            </a:r>
          </a:p>
          <a:p>
            <a:r>
              <a:rPr lang="en-GB" dirty="0" smtClean="0"/>
              <a:t>on the protein!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Mutation Exam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052736"/>
            <a:ext cx="7551738" cy="4956175"/>
          </a:xfrm>
        </p:spPr>
        <p:txBody>
          <a:bodyPr/>
          <a:lstStyle/>
          <a:p>
            <a:r>
              <a:rPr lang="en-GB" sz="2200" dirty="0" smtClean="0"/>
              <a:t>The diagram represents part of the primary and tertiary structure of the newly-discovered enzyme, including its active site. The amino acids are represented by circles, which are numbered to show their position in the primary structure.</a:t>
            </a:r>
          </a:p>
          <a:p>
            <a:endParaRPr lang="en-GB" sz="22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492896"/>
            <a:ext cx="4572000" cy="3569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2924944"/>
            <a:ext cx="4572000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en-GB" dirty="0" smtClean="0"/>
              <a:t>A research </a:t>
            </a:r>
            <a:r>
              <a:rPr lang="en-GB" dirty="0"/>
              <a:t>team wanted to change the structure of the enzyme so that it would function at higher </a:t>
            </a:r>
            <a:r>
              <a:rPr lang="en-GB" dirty="0" smtClean="0"/>
              <a:t>temperatures. </a:t>
            </a:r>
            <a:r>
              <a:rPr lang="en-GB" dirty="0"/>
              <a:t>They used a technique called </a:t>
            </a:r>
            <a:r>
              <a:rPr lang="en-GB" b="1" dirty="0"/>
              <a:t>site directed mutagenesis</a:t>
            </a:r>
            <a:r>
              <a:rPr lang="en-GB" dirty="0"/>
              <a:t>. In this </a:t>
            </a:r>
            <a:r>
              <a:rPr lang="en-GB" dirty="0" smtClean="0"/>
              <a:t>technique single </a:t>
            </a:r>
            <a:r>
              <a:rPr lang="en-GB" dirty="0"/>
              <a:t>changes to the amino acid sequence of the enzyme are planned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165304"/>
            <a:ext cx="9144000" cy="76944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66CC"/>
                </a:solidFill>
              </a:rPr>
              <a:t>Suggest why it would be important that this procedure did </a:t>
            </a:r>
            <a:r>
              <a:rPr lang="en-GB" b="1" dirty="0">
                <a:solidFill>
                  <a:srgbClr val="FF66CC"/>
                </a:solidFill>
              </a:rPr>
              <a:t>not</a:t>
            </a:r>
            <a:r>
              <a:rPr lang="en-GB" dirty="0">
                <a:solidFill>
                  <a:srgbClr val="FF66CC"/>
                </a:solidFill>
              </a:rPr>
              <a:t> change any of the amino acids shaded </a:t>
            </a:r>
            <a:r>
              <a:rPr lang="en-GB" dirty="0" smtClean="0">
                <a:solidFill>
                  <a:srgbClr val="FF66CC"/>
                </a:solidFill>
              </a:rPr>
              <a:t>grey. (1 mark)</a:t>
            </a:r>
            <a:endParaRPr lang="en-GB" dirty="0">
              <a:solidFill>
                <a:srgbClr val="FF66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3501008"/>
            <a:ext cx="6815905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The (shaded </a:t>
            </a:r>
            <a:r>
              <a:rPr lang="en-GB" dirty="0"/>
              <a:t>amino acids) form the active site ;</a:t>
            </a:r>
          </a:p>
          <a:p>
            <a:r>
              <a:rPr lang="en-GB" dirty="0"/>
              <a:t>substrate may not attach to the active site ;</a:t>
            </a:r>
          </a:p>
          <a:p>
            <a:r>
              <a:rPr lang="en-GB" dirty="0"/>
              <a:t>enzyme-substrate complex may not be formed / AW 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Inherited Metabolic disorders sheet</a:t>
            </a:r>
          </a:p>
          <a:p>
            <a:endParaRPr lang="en-GB" dirty="0" smtClean="0"/>
          </a:p>
          <a:p>
            <a:r>
              <a:rPr lang="en-GB" dirty="0" smtClean="0"/>
              <a:t>Q p109, 111 PB</a:t>
            </a:r>
          </a:p>
          <a:p>
            <a:r>
              <a:rPr lang="en-GB" dirty="0" smtClean="0"/>
              <a:t>Q p108 GB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Control, Genomes and Environment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Cellular Control – Mutations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– Code breaker – what’s happened to the original message?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Mark homework - </a:t>
            </a:r>
            <a:r>
              <a:rPr lang="en-GB" dirty="0" smtClean="0">
                <a:hlinkClick r:id="rId2" action="ppaction://hlinkfile"/>
              </a:rPr>
              <a:t>answers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14400" y="141277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  <a:noAutofit/>
          </a:bodyPr>
          <a:lstStyle/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3600" b="0" i="0" u="sng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RED HEN ATE THE EGG </a:t>
            </a: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3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RED MEN	ATE</a:t>
            </a:r>
            <a:r>
              <a:rPr kumimoji="0" lang="en-GB" sz="36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EGG</a:t>
            </a: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3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RED HEN ATE THE EG</a:t>
            </a: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3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 EDH ENA TET HEE GG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state that mutations cause changes to the sequence of nucleotides in DNA molecules; </a:t>
            </a:r>
          </a:p>
          <a:p>
            <a:endParaRPr lang="en-GB" dirty="0" smtClean="0"/>
          </a:p>
          <a:p>
            <a:r>
              <a:rPr lang="en-US" altLang="en-US" dirty="0" smtClean="0"/>
              <a:t>explain how mutations can have beneficial, neutral or harmful effects on the way a protein functions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025" y="-243408"/>
            <a:ext cx="7826375" cy="1376362"/>
          </a:xfrm>
        </p:spPr>
        <p:txBody>
          <a:bodyPr/>
          <a:lstStyle/>
          <a:p>
            <a:r>
              <a:rPr lang="en-GB" dirty="0" smtClean="0"/>
              <a:t>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764704"/>
            <a:ext cx="7551738" cy="4956175"/>
          </a:xfrm>
        </p:spPr>
        <p:txBody>
          <a:bodyPr/>
          <a:lstStyle/>
          <a:p>
            <a:pPr lvl="1"/>
            <a:r>
              <a:rPr lang="en-GB" altLang="en-US" sz="2400" dirty="0" smtClean="0"/>
              <a:t>Mutation</a:t>
            </a:r>
          </a:p>
          <a:p>
            <a:pPr lvl="2"/>
            <a:r>
              <a:rPr lang="en-GB" altLang="en-US" sz="2400" dirty="0" smtClean="0"/>
              <a:t>A change in gene or chromosome structure</a:t>
            </a:r>
          </a:p>
          <a:p>
            <a:pPr lvl="1"/>
            <a:r>
              <a:rPr lang="en-GB" altLang="en-US" sz="2400" dirty="0" smtClean="0"/>
              <a:t>Mutant</a:t>
            </a:r>
          </a:p>
          <a:p>
            <a:pPr lvl="2"/>
            <a:r>
              <a:rPr lang="en-GB" altLang="en-US" sz="2400" dirty="0" smtClean="0"/>
              <a:t>An individual showing or carrying a mutation</a:t>
            </a:r>
          </a:p>
          <a:p>
            <a:pPr lvl="1"/>
            <a:r>
              <a:rPr lang="en-GB" altLang="en-US" sz="2400" dirty="0" smtClean="0"/>
              <a:t>Mutagen</a:t>
            </a:r>
          </a:p>
          <a:p>
            <a:pPr lvl="2"/>
            <a:r>
              <a:rPr lang="en-GB" altLang="en-US" sz="2400" dirty="0" smtClean="0"/>
              <a:t>A chemical or physical agents causing a </a:t>
            </a:r>
            <a:r>
              <a:rPr lang="en-GB" altLang="en-US" sz="2400" dirty="0" smtClean="0"/>
              <a:t>mutation (</a:t>
            </a:r>
            <a:r>
              <a:rPr lang="en-GB" altLang="en-US" sz="2000" dirty="0" smtClean="0">
                <a:solidFill>
                  <a:srgbClr val="FF6699"/>
                </a:solidFill>
              </a:rPr>
              <a:t>UV light, chemicals </a:t>
            </a:r>
            <a:r>
              <a:rPr lang="en-GB" altLang="en-US" sz="2000" dirty="0" err="1" smtClean="0">
                <a:solidFill>
                  <a:srgbClr val="FF6699"/>
                </a:solidFill>
              </a:rPr>
              <a:t>eg</a:t>
            </a:r>
            <a:r>
              <a:rPr lang="en-GB" altLang="en-US" sz="2000" dirty="0" smtClean="0">
                <a:solidFill>
                  <a:srgbClr val="FF6699"/>
                </a:solidFill>
              </a:rPr>
              <a:t> Benzene</a:t>
            </a:r>
            <a:r>
              <a:rPr lang="en-GB" altLang="en-US" sz="2400" dirty="0" smtClean="0"/>
              <a:t>)</a:t>
            </a:r>
            <a:endParaRPr lang="en-GB" altLang="en-US" sz="2400" dirty="0" smtClean="0"/>
          </a:p>
          <a:p>
            <a:r>
              <a:rPr lang="en-GB" altLang="en-US" sz="2800" dirty="0" smtClean="0"/>
              <a:t>Types of mutations:</a:t>
            </a:r>
          </a:p>
          <a:p>
            <a:pPr lvl="1"/>
            <a:r>
              <a:rPr lang="en-GB" altLang="en-US" dirty="0" smtClean="0"/>
              <a:t>Gene mutation</a:t>
            </a:r>
          </a:p>
          <a:p>
            <a:pPr lvl="2"/>
            <a:r>
              <a:rPr lang="en-GB" altLang="en-US" dirty="0" smtClean="0"/>
              <a:t>Affects a single gene – results from change in base sequence</a:t>
            </a:r>
          </a:p>
          <a:p>
            <a:pPr lvl="1"/>
            <a:r>
              <a:rPr lang="en-GB" altLang="en-US" dirty="0" smtClean="0"/>
              <a:t>A chromosome mutation</a:t>
            </a:r>
          </a:p>
          <a:p>
            <a:pPr lvl="2"/>
            <a:r>
              <a:rPr lang="en-GB" altLang="en-US" dirty="0" smtClean="0"/>
              <a:t>Affects a single chromosome or set of chromosomes – removal/addition of parts</a:t>
            </a:r>
          </a:p>
          <a:p>
            <a:endParaRPr lang="en-GB" altLang="en-US" sz="2800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656111">
            <a:off x="5940152" y="404664"/>
            <a:ext cx="18020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spontaneous</a:t>
            </a:r>
            <a:endParaRPr lang="en-GB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935787">
            <a:off x="8028384" y="836712"/>
            <a:ext cx="6880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rare</a:t>
            </a:r>
            <a:endParaRPr lang="en-GB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1283460">
            <a:off x="3707904" y="188640"/>
            <a:ext cx="18806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Increased by </a:t>
            </a:r>
          </a:p>
          <a:p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chemicals </a:t>
            </a:r>
          </a:p>
          <a:p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or radiation</a:t>
            </a:r>
            <a:endParaRPr lang="en-GB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935787">
            <a:off x="7475685" y="250684"/>
            <a:ext cx="11432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random</a:t>
            </a:r>
            <a:endParaRPr lang="en-GB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noFill/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Chromosome mutations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xfrm>
            <a:off x="683568" y="980728"/>
            <a:ext cx="4475163" cy="4625975"/>
          </a:xfrm>
        </p:spPr>
        <p:txBody>
          <a:bodyPr/>
          <a:lstStyle/>
          <a:p>
            <a:r>
              <a:rPr lang="en-GB" sz="2400" dirty="0" smtClean="0"/>
              <a:t>An entire chromosome is lost or repeated during cell division.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Example:</a:t>
            </a:r>
            <a:br>
              <a:rPr lang="en-GB" sz="2400" dirty="0" smtClean="0"/>
            </a:br>
            <a:r>
              <a:rPr lang="en-GB" sz="2400" dirty="0" smtClean="0"/>
              <a:t>Downs syndrome is caused by having an extra chromosome 21.</a:t>
            </a:r>
          </a:p>
          <a:p>
            <a:endParaRPr lang="en-GB" sz="2400" dirty="0" smtClean="0"/>
          </a:p>
          <a:p>
            <a:r>
              <a:rPr lang="en-GB" sz="2400" dirty="0" smtClean="0"/>
              <a:t>A part of a chromosome is </a:t>
            </a:r>
            <a:r>
              <a:rPr lang="en-GB" sz="2400" dirty="0" err="1" smtClean="0"/>
              <a:t>translocated</a:t>
            </a:r>
            <a:r>
              <a:rPr lang="en-GB" sz="2400" dirty="0" smtClean="0"/>
              <a:t> to another or lost entirely.</a:t>
            </a:r>
          </a:p>
          <a:p>
            <a:r>
              <a:rPr lang="en-GB" sz="2400" dirty="0" smtClean="0"/>
              <a:t>Example:</a:t>
            </a:r>
          </a:p>
          <a:p>
            <a:r>
              <a:rPr lang="en-GB" sz="2400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Philadelphia chromosome associated with CML</a:t>
            </a:r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-1"/>
            <a:ext cx="3600400" cy="3871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6444208" y="2924944"/>
            <a:ext cx="647700" cy="7921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026" name="Picture 2" descr="C:\Users\seranb\Dropbox\Photo 12-08-2014 15 21 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933056"/>
            <a:ext cx="4207540" cy="2924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1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Types of Gene Mutations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8904" y="7747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altLang="en-US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200" b="1" dirty="0" smtClean="0"/>
              <a:t>Substitution – </a:t>
            </a:r>
            <a:r>
              <a:rPr lang="en-GB" altLang="en-US" sz="2200" dirty="0" smtClean="0"/>
              <a:t>swapping one base for another. Can have no effect because DNA code is degenerate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200" b="1" dirty="0" smtClean="0"/>
              <a:t>Deletion – </a:t>
            </a:r>
            <a:r>
              <a:rPr lang="en-GB" altLang="en-US" sz="2200" dirty="0" smtClean="0"/>
              <a:t>Loss of one base pair. Causes a </a:t>
            </a:r>
            <a:r>
              <a:rPr lang="en-GB" altLang="en-US" sz="2200" u="sng" dirty="0" smtClean="0"/>
              <a:t>frame shift</a:t>
            </a:r>
            <a:r>
              <a:rPr lang="en-GB" altLang="en-US" sz="2200" dirty="0" smtClean="0"/>
              <a:t>, so all the following base triplets are disrupted.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200" b="1" dirty="0" smtClean="0"/>
              <a:t>Insertion – </a:t>
            </a:r>
            <a:r>
              <a:rPr lang="en-GB" altLang="en-US" sz="2200" dirty="0" smtClean="0"/>
              <a:t>The addition of a new pair of bases. Also causes a </a:t>
            </a:r>
            <a:r>
              <a:rPr lang="en-GB" altLang="en-US" sz="2200" u="sng" dirty="0" smtClean="0"/>
              <a:t>frame shift</a:t>
            </a:r>
            <a:r>
              <a:rPr lang="en-GB" altLang="en-US" sz="22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200" b="1" dirty="0" smtClean="0"/>
              <a:t>Duplication</a:t>
            </a:r>
            <a:r>
              <a:rPr lang="en-GB" altLang="en-US" sz="2200" dirty="0" smtClean="0"/>
              <a:t> – one or more bases repeated.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200" b="1" dirty="0" smtClean="0"/>
              <a:t>Inversion</a:t>
            </a:r>
            <a:r>
              <a:rPr lang="en-GB" altLang="en-US" sz="2200" dirty="0" smtClean="0"/>
              <a:t> – a sequence of bases is reversed.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200" u="sng" dirty="0" err="1" smtClean="0"/>
              <a:t>Germline</a:t>
            </a:r>
            <a:r>
              <a:rPr lang="en-GB" altLang="en-US" sz="2200" u="sng" dirty="0" smtClean="0"/>
              <a:t> mutations – </a:t>
            </a:r>
            <a:r>
              <a:rPr lang="en-GB" altLang="en-US" sz="2200" dirty="0" smtClean="0"/>
              <a:t>Mutation in gamete, so can cause genetic diseases and are passed 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200" u="sng" dirty="0" smtClean="0"/>
              <a:t>Somatic mutations – </a:t>
            </a:r>
            <a:r>
              <a:rPr lang="en-GB" altLang="en-US" sz="2200" dirty="0" smtClean="0"/>
              <a:t>Not inherited but can cause ageing and cancer. They are as a result of mutations in normal diploid cells.</a:t>
            </a:r>
            <a:endParaRPr lang="en-GB" altLang="en-US" sz="2200" u="sng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227817" y="0"/>
            <a:ext cx="2916183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800" dirty="0" smtClean="0"/>
              <a:t>99% of mutations have no </a:t>
            </a:r>
          </a:p>
          <a:p>
            <a:r>
              <a:rPr lang="en-GB" sz="1800" dirty="0" smtClean="0"/>
              <a:t>phenotypic effect on the </a:t>
            </a:r>
          </a:p>
          <a:p>
            <a:r>
              <a:rPr lang="en-GB" sz="1800" dirty="0" smtClean="0"/>
              <a:t>organism!</a:t>
            </a:r>
            <a:endParaRPr lang="en-GB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496442" y="1588730"/>
            <a:ext cx="2424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FF66CC"/>
                </a:solidFill>
              </a:rPr>
              <a:t>AT</a:t>
            </a:r>
            <a:r>
              <a:rPr lang="en-GB" sz="1800" u="sng" dirty="0" smtClean="0">
                <a:solidFill>
                  <a:srgbClr val="FF66CC"/>
                </a:solidFill>
              </a:rPr>
              <a:t>G </a:t>
            </a:r>
            <a:r>
              <a:rPr lang="en-GB" sz="1800" dirty="0" smtClean="0">
                <a:solidFill>
                  <a:srgbClr val="FF66CC"/>
                </a:solidFill>
              </a:rPr>
              <a:t>CCT →AT</a:t>
            </a:r>
            <a:r>
              <a:rPr lang="en-GB" sz="1800" u="sng" dirty="0" smtClean="0">
                <a:solidFill>
                  <a:srgbClr val="FF66CC"/>
                </a:solidFill>
              </a:rPr>
              <a:t>T </a:t>
            </a:r>
            <a:r>
              <a:rPr lang="en-GB" sz="1800" dirty="0" smtClean="0">
                <a:solidFill>
                  <a:srgbClr val="FF66CC"/>
                </a:solidFill>
              </a:rPr>
              <a:t>CCT</a:t>
            </a:r>
            <a:endParaRPr lang="en-GB" sz="1800" dirty="0">
              <a:solidFill>
                <a:srgbClr val="FF66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8184" y="2636912"/>
            <a:ext cx="2287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FF66CC"/>
                </a:solidFill>
              </a:rPr>
              <a:t>AT</a:t>
            </a:r>
            <a:r>
              <a:rPr lang="en-GB" sz="1800" u="sng" dirty="0" smtClean="0">
                <a:solidFill>
                  <a:srgbClr val="FF66CC"/>
                </a:solidFill>
              </a:rPr>
              <a:t>G </a:t>
            </a:r>
            <a:r>
              <a:rPr lang="en-GB" sz="1800" dirty="0" smtClean="0">
                <a:solidFill>
                  <a:srgbClr val="FF66CC"/>
                </a:solidFill>
              </a:rPr>
              <a:t>CCT →ATC CT</a:t>
            </a:r>
            <a:endParaRPr lang="en-GB" sz="1800" dirty="0">
              <a:solidFill>
                <a:srgbClr val="FF66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0192" y="3501008"/>
            <a:ext cx="2668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FF66CC"/>
                </a:solidFill>
              </a:rPr>
              <a:t>ATG CCT →ATG </a:t>
            </a:r>
            <a:r>
              <a:rPr lang="en-GB" sz="1800" u="sng" dirty="0" smtClean="0">
                <a:solidFill>
                  <a:srgbClr val="FF66CC"/>
                </a:solidFill>
              </a:rPr>
              <a:t>A</a:t>
            </a:r>
            <a:r>
              <a:rPr lang="en-GB" sz="1800" dirty="0" smtClean="0">
                <a:solidFill>
                  <a:srgbClr val="FF66CC"/>
                </a:solidFill>
              </a:rPr>
              <a:t>CC T</a:t>
            </a:r>
            <a:endParaRPr lang="en-GB" sz="1800" dirty="0">
              <a:solidFill>
                <a:srgbClr val="FF66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68561" y="3933056"/>
            <a:ext cx="2864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FF66CC"/>
                </a:solidFill>
              </a:rPr>
              <a:t>ATG CCT →ATG CC</a:t>
            </a:r>
            <a:r>
              <a:rPr lang="en-GB" sz="1800" u="sng" dirty="0" smtClean="0">
                <a:solidFill>
                  <a:srgbClr val="FF66CC"/>
                </a:solidFill>
              </a:rPr>
              <a:t>C C</a:t>
            </a:r>
            <a:r>
              <a:rPr lang="en-GB" sz="1800" dirty="0" smtClean="0">
                <a:solidFill>
                  <a:srgbClr val="FF66CC"/>
                </a:solidFill>
              </a:rPr>
              <a:t>T</a:t>
            </a:r>
            <a:endParaRPr lang="en-GB" sz="1800" dirty="0">
              <a:solidFill>
                <a:srgbClr val="FF66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03946" y="4365104"/>
            <a:ext cx="2463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solidFill>
                  <a:srgbClr val="FF66CC"/>
                </a:solidFill>
              </a:rPr>
              <a:t>ATG </a:t>
            </a:r>
            <a:r>
              <a:rPr lang="en-GB" sz="1800" u="sng" dirty="0" smtClean="0">
                <a:solidFill>
                  <a:srgbClr val="FF66CC"/>
                </a:solidFill>
              </a:rPr>
              <a:t>CCT</a:t>
            </a:r>
            <a:r>
              <a:rPr lang="en-GB" sz="1800" dirty="0" smtClean="0">
                <a:solidFill>
                  <a:srgbClr val="FF66CC"/>
                </a:solidFill>
              </a:rPr>
              <a:t> →ATG </a:t>
            </a:r>
            <a:r>
              <a:rPr lang="en-GB" sz="1800" u="sng" dirty="0" smtClean="0">
                <a:solidFill>
                  <a:srgbClr val="FF66CC"/>
                </a:solidFill>
              </a:rPr>
              <a:t>TCC</a:t>
            </a:r>
            <a:endParaRPr lang="en-GB" sz="1800" u="sng" dirty="0">
              <a:solidFill>
                <a:srgbClr val="FF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Mutation Activity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Visualising the effects of mutations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Beneficial Mutations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124744"/>
            <a:ext cx="7551738" cy="4956175"/>
          </a:xfrm>
        </p:spPr>
        <p:txBody>
          <a:bodyPr/>
          <a:lstStyle/>
          <a:p>
            <a:r>
              <a:rPr lang="en-GB" altLang="en-US" dirty="0" smtClean="0"/>
              <a:t>These are mutation which offer a selective advantage to an individual.</a:t>
            </a:r>
          </a:p>
          <a:p>
            <a:pPr lvl="1"/>
            <a:r>
              <a:rPr lang="en-GB" altLang="en-US" dirty="0" smtClean="0"/>
              <a:t>Well-adapted organisms can out-compete those in the population without the advantageous characteristic</a:t>
            </a:r>
          </a:p>
          <a:p>
            <a:pPr lvl="1"/>
            <a:endParaRPr lang="en-GB" altLang="en-US" dirty="0" smtClean="0"/>
          </a:p>
          <a:p>
            <a:pPr lvl="1"/>
            <a:r>
              <a:rPr lang="en-GB" altLang="en-US" dirty="0" smtClean="0"/>
              <a:t>This is the driving force behind natural selection</a:t>
            </a:r>
          </a:p>
          <a:p>
            <a:pPr lvl="1"/>
            <a:endParaRPr lang="en-GB" altLang="en-US" dirty="0" smtClean="0"/>
          </a:p>
          <a:p>
            <a:pPr lvl="1"/>
            <a:r>
              <a:rPr lang="en-GB" altLang="en-US" dirty="0" smtClean="0"/>
              <a:t>Rare events, but of paramount importance in the evolutionary process</a:t>
            </a:r>
          </a:p>
          <a:p>
            <a:pPr lvl="1"/>
            <a:endParaRPr lang="en-US" altLang="en-US" dirty="0" smtClean="0"/>
          </a:p>
          <a:p>
            <a:r>
              <a:rPr lang="en-GB" altLang="en-US" sz="2400" dirty="0" smtClean="0"/>
              <a:t>The environment plays a role in determining the likelihood of this characteristic being maintained through natural selection.</a:t>
            </a:r>
            <a:endParaRPr lang="en-US" altLang="en-US" sz="2400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372200" y="67271"/>
            <a:ext cx="2694969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Antibiotic resistance</a:t>
            </a:r>
          </a:p>
          <a:p>
            <a:r>
              <a:rPr lang="en-GB" dirty="0" smtClean="0"/>
              <a:t>Rats and </a:t>
            </a:r>
            <a:r>
              <a:rPr lang="en-GB" dirty="0" err="1" smtClean="0"/>
              <a:t>Warfarin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NA structure design template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DNA structure design template</Template>
  <TotalTime>1320</TotalTime>
  <Words>945</Words>
  <Application>Microsoft Office PowerPoint</Application>
  <PresentationFormat>On-screen Show (4:3)</PresentationFormat>
  <Paragraphs>173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DNA structure design template</vt:lpstr>
      <vt:lpstr>Slide 1</vt:lpstr>
      <vt:lpstr>Control, Genomes and Environment</vt:lpstr>
      <vt:lpstr>Starter – Code breaker – what’s happened to the original message?</vt:lpstr>
      <vt:lpstr>Learning Outcomes</vt:lpstr>
      <vt:lpstr>Definitions</vt:lpstr>
      <vt:lpstr>Chromosome mutations</vt:lpstr>
      <vt:lpstr>Types of Gene Mutations </vt:lpstr>
      <vt:lpstr>Mutation Activity</vt:lpstr>
      <vt:lpstr>Beneficial Mutations</vt:lpstr>
      <vt:lpstr>Neutral Mutations</vt:lpstr>
      <vt:lpstr>Harmful Mutations - most harmful mutations have been removed from populations over millions of years of evolution.</vt:lpstr>
      <vt:lpstr>Plenary – What type of mutation is shown in each example?</vt:lpstr>
      <vt:lpstr>In groups – study a disease resulting from mutation</vt:lpstr>
      <vt:lpstr>Sickle Cell Anaemia</vt:lpstr>
      <vt:lpstr>Sickle Cell Anaemia</vt:lpstr>
      <vt:lpstr>Sickle Cell Anaemia</vt:lpstr>
      <vt:lpstr>Mutation Exam Question</vt:lpstr>
      <vt:lpstr>Homework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Control, Genomes and Environment</dc:title>
  <dc:creator>seranb</dc:creator>
  <cp:lastModifiedBy>seranb</cp:lastModifiedBy>
  <cp:revision>16</cp:revision>
  <dcterms:created xsi:type="dcterms:W3CDTF">2014-08-11T16:27:18Z</dcterms:created>
  <dcterms:modified xsi:type="dcterms:W3CDTF">2014-08-12T14:33:45Z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TC102862081033</vt:lpwstr>
  </property>
</Properties>
</file>