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0"/>
  </p:notesMasterIdLst>
  <p:sldIdLst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7" r:id="rId12"/>
    <p:sldId id="268" r:id="rId13"/>
    <p:sldId id="269" r:id="rId14"/>
    <p:sldId id="299" r:id="rId15"/>
    <p:sldId id="275" r:id="rId16"/>
    <p:sldId id="270" r:id="rId17"/>
    <p:sldId id="271" r:id="rId18"/>
    <p:sldId id="272" r:id="rId19"/>
    <p:sldId id="273" r:id="rId20"/>
    <p:sldId id="276" r:id="rId21"/>
    <p:sldId id="277" r:id="rId22"/>
    <p:sldId id="278" r:id="rId23"/>
    <p:sldId id="266" r:id="rId24"/>
    <p:sldId id="280" r:id="rId25"/>
    <p:sldId id="281" r:id="rId26"/>
    <p:sldId id="282" r:id="rId27"/>
    <p:sldId id="283" r:id="rId28"/>
    <p:sldId id="294" r:id="rId29"/>
    <p:sldId id="297" r:id="rId30"/>
    <p:sldId id="298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0431F-6222-4432-A9E5-C2E1C7098907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4B5F8-E748-4A14-9B55-14B43E8BB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61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7A09B-7157-4D9B-BDE2-8BE6B0A109B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4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7A09B-7157-4D9B-BDE2-8BE6B0A109B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200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7A09B-7157-4D9B-BDE2-8BE6B0A109B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65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7A09B-7157-4D9B-BDE2-8BE6B0A109BA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14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7A09B-7157-4D9B-BDE2-8BE6B0A109B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8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7A09B-7157-4D9B-BDE2-8BE6B0A109B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7A09B-7157-4D9B-BDE2-8BE6B0A109B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04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7A09B-7157-4D9B-BDE2-8BE6B0A109B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44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7A09B-7157-4D9B-BDE2-8BE6B0A109B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118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7A09B-7157-4D9B-BDE2-8BE6B0A109B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09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7A09B-7157-4D9B-BDE2-8BE6B0A109B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78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7A09B-7157-4D9B-BDE2-8BE6B0A109B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59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7A09B-7157-4D9B-BDE2-8BE6B0A109B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7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181-567C-4AB8-9085-5CB99B26D4BD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B19-BB02-4DCE-920D-25CA26DB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68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181-567C-4AB8-9085-5CB99B26D4BD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B19-BB02-4DCE-920D-25CA26DB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75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181-567C-4AB8-9085-5CB99B26D4BD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B19-BB02-4DCE-920D-25CA26DB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980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7DBC8-FB28-4CC0-BF7D-2D282A8649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5542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457-A01A-45FA-916A-6831ACB73F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F45E-6F72-430B-BAB3-01AE526DB1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03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457-A01A-45FA-916A-6831ACB73F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F45E-6F72-430B-BAB3-01AE526DB1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9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457-A01A-45FA-916A-6831ACB73F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F45E-6F72-430B-BAB3-01AE526DB1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6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457-A01A-45FA-916A-6831ACB73F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F45E-6F72-430B-BAB3-01AE526DB1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84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457-A01A-45FA-916A-6831ACB73F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F45E-6F72-430B-BAB3-01AE526DB1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15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457-A01A-45FA-916A-6831ACB73F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F45E-6F72-430B-BAB3-01AE526DB1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20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457-A01A-45FA-916A-6831ACB73F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F45E-6F72-430B-BAB3-01AE526DB1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8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181-567C-4AB8-9085-5CB99B26D4BD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B19-BB02-4DCE-920D-25CA26DB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726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457-A01A-45FA-916A-6831ACB73F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F45E-6F72-430B-BAB3-01AE526DB1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02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457-A01A-45FA-916A-6831ACB73F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F45E-6F72-430B-BAB3-01AE526DB1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69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457-A01A-45FA-916A-6831ACB73F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F45E-6F72-430B-BAB3-01AE526DB1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29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457-A01A-45FA-916A-6831ACB73F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F45E-6F72-430B-BAB3-01AE526DB1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6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181-567C-4AB8-9085-5CB99B26D4BD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B19-BB02-4DCE-920D-25CA26DB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13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181-567C-4AB8-9085-5CB99B26D4BD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B19-BB02-4DCE-920D-25CA26DB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5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181-567C-4AB8-9085-5CB99B26D4BD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B19-BB02-4DCE-920D-25CA26DB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181-567C-4AB8-9085-5CB99B26D4BD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B19-BB02-4DCE-920D-25CA26DB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26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181-567C-4AB8-9085-5CB99B26D4BD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B19-BB02-4DCE-920D-25CA26DB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18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181-567C-4AB8-9085-5CB99B26D4BD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B19-BB02-4DCE-920D-25CA26DB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4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C181-567C-4AB8-9085-5CB99B26D4BD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CB19-BB02-4DCE-920D-25CA26DB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34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C181-567C-4AB8-9085-5CB99B26D4BD}" type="datetimeFigureOut">
              <a:rPr lang="en-GB" smtClean="0"/>
              <a:t>08/06/2017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9CB19-BB02-4DCE-920D-25CA26DBD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5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3457-A01A-45FA-916A-6831ACB73F5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F45E-6F72-430B-BAB3-01AE526DB1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8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Revision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Loop of </a:t>
            </a:r>
            <a:r>
              <a:rPr lang="en-GB" dirty="0" err="1" smtClean="0"/>
              <a:t>henle</a:t>
            </a:r>
            <a:r>
              <a:rPr lang="en-GB" dirty="0" smtClean="0"/>
              <a:t>, animal responses, nerve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5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Roles of sensory receptors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Convert different form of energy in to nerve impulses (transducer)</a:t>
            </a:r>
          </a:p>
          <a:p>
            <a:r>
              <a:rPr lang="en-GB" dirty="0" smtClean="0"/>
              <a:t>For Example</a:t>
            </a:r>
          </a:p>
          <a:p>
            <a:pPr lvl="1"/>
            <a:r>
              <a:rPr lang="en-GB" dirty="0" err="1" smtClean="0"/>
              <a:t>Pacinian</a:t>
            </a:r>
            <a:r>
              <a:rPr lang="en-GB" dirty="0" smtClean="0"/>
              <a:t> corpuscle</a:t>
            </a:r>
          </a:p>
          <a:p>
            <a:pPr lvl="2"/>
            <a:r>
              <a:rPr lang="en-GB" dirty="0" smtClean="0"/>
              <a:t>Pressure is stimulus</a:t>
            </a:r>
          </a:p>
          <a:p>
            <a:pPr lvl="2"/>
            <a:r>
              <a:rPr lang="en-GB" dirty="0" smtClean="0"/>
              <a:t>Stretch mediated sodium ion channels</a:t>
            </a:r>
          </a:p>
          <a:p>
            <a:pPr lvl="3"/>
            <a:r>
              <a:rPr lang="en-GB" dirty="0" smtClean="0"/>
              <a:t>Closed in resting potential</a:t>
            </a:r>
          </a:p>
          <a:p>
            <a:pPr lvl="3"/>
            <a:r>
              <a:rPr lang="en-GB" dirty="0" smtClean="0"/>
              <a:t>Pressure stretches the membrane</a:t>
            </a:r>
          </a:p>
          <a:p>
            <a:pPr lvl="3"/>
            <a:r>
              <a:rPr lang="en-GB" dirty="0" smtClean="0"/>
              <a:t>Opens the sodium ion channels</a:t>
            </a:r>
          </a:p>
          <a:p>
            <a:pPr lvl="3"/>
            <a:r>
              <a:rPr lang="en-GB" dirty="0" smtClean="0"/>
              <a:t>Depolarises the membrane</a:t>
            </a:r>
          </a:p>
          <a:p>
            <a:pPr lvl="3"/>
            <a:r>
              <a:rPr lang="en-GB" dirty="0" smtClean="0"/>
              <a:t>Generator potential</a:t>
            </a:r>
            <a:endParaRPr lang="en-GB" dirty="0"/>
          </a:p>
        </p:txBody>
      </p:sp>
      <p:pic>
        <p:nvPicPr>
          <p:cNvPr id="1026" name="Picture 2" descr="Image result for pacinian corpuscle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83" y="3454400"/>
            <a:ext cx="4857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22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Sensory Neurone: Structure &amp; Function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80775"/>
            <a:ext cx="10235412" cy="293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35560" y="1556793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Transmit from a receptor to the CNS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30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Motor Neurone: Structure &amp; Function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1628800"/>
            <a:ext cx="4052858" cy="486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62130" y="1700808"/>
            <a:ext cx="447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 Transmit impulses from CNS to </a:t>
            </a:r>
            <a:r>
              <a:rPr lang="en-GB" dirty="0" err="1"/>
              <a:t>effector</a:t>
            </a: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28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Relay Neurone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Transmits from sensory neurone to motor neurone</a:t>
            </a:r>
          </a:p>
          <a:p>
            <a:r>
              <a:rPr lang="en-GB" dirty="0" smtClean="0"/>
              <a:t>In the CNS</a:t>
            </a:r>
            <a:endParaRPr lang="en-GB" dirty="0"/>
          </a:p>
        </p:txBody>
      </p:sp>
      <p:pic>
        <p:nvPicPr>
          <p:cNvPr id="10242" name="Picture 2" descr="Image result for relay neuro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58" y="2563856"/>
            <a:ext cx="5871738" cy="39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0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Compare and contrast structure and function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246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04664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Myelinated</a:t>
                      </a:r>
                      <a:r>
                        <a:rPr lang="en-GB" baseline="0" dirty="0" smtClean="0"/>
                        <a:t> Neurones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Non-</a:t>
                      </a:r>
                      <a:r>
                        <a:rPr lang="en-GB" dirty="0" err="1" smtClean="0"/>
                        <a:t>myelinated</a:t>
                      </a:r>
                      <a:r>
                        <a:rPr lang="en-GB" dirty="0" smtClean="0"/>
                        <a:t> neurones</a:t>
                      </a:r>
                      <a:endParaRPr lang="en-GB" dirty="0"/>
                    </a:p>
                  </a:txBody>
                  <a:tcPr/>
                </a:tc>
              </a:tr>
              <a:tr h="3642301">
                <a:tc>
                  <a:txBody>
                    <a:bodyPr/>
                    <a:lstStyle/>
                    <a:p>
                      <a:r>
                        <a:rPr lang="en-GB" dirty="0" smtClean="0"/>
                        <a:t>CNS &amp; Somatic nervous</a:t>
                      </a:r>
                      <a:r>
                        <a:rPr lang="en-GB" baseline="0" dirty="0" smtClean="0"/>
                        <a:t> system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Faster due to </a:t>
                      </a:r>
                      <a:r>
                        <a:rPr lang="en-GB" baseline="0" dirty="0" err="1" smtClean="0"/>
                        <a:t>saltatory</a:t>
                      </a:r>
                      <a:r>
                        <a:rPr lang="en-GB" baseline="0" dirty="0" smtClean="0"/>
                        <a:t> conduction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Sped up by myelin sheath (Schwann Cells containing high amount of myelin wrapped around axon)</a:t>
                      </a:r>
                    </a:p>
                    <a:p>
                      <a:endParaRPr lang="en-GB" baseline="0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Autonomic nervous</a:t>
                      </a:r>
                      <a:r>
                        <a:rPr lang="en-GB" baseline="0" dirty="0" smtClean="0"/>
                        <a:t> system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Slower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Sped</a:t>
                      </a:r>
                      <a:r>
                        <a:rPr lang="en-GB" baseline="0" dirty="0" smtClean="0"/>
                        <a:t> up by increasing diameter of axon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437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Resting Potential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Potential Difference across the membrane: </a:t>
            </a:r>
          </a:p>
          <a:p>
            <a:pPr lvl="1"/>
            <a:r>
              <a:rPr lang="en-GB" dirty="0" smtClean="0"/>
              <a:t>Inside has charge of -70mV compared to outside</a:t>
            </a:r>
          </a:p>
          <a:p>
            <a:r>
              <a:rPr lang="en-GB" dirty="0" smtClean="0"/>
              <a:t>Sodium Potassium Ion Pump</a:t>
            </a:r>
          </a:p>
          <a:p>
            <a:pPr lvl="1"/>
            <a:r>
              <a:rPr lang="en-GB" dirty="0" smtClean="0"/>
              <a:t>2 K+ ions in</a:t>
            </a:r>
          </a:p>
          <a:p>
            <a:pPr lvl="1"/>
            <a:r>
              <a:rPr lang="en-GB" dirty="0" smtClean="0"/>
              <a:t>3 Na+ ions out</a:t>
            </a:r>
          </a:p>
          <a:p>
            <a:r>
              <a:rPr lang="en-GB" dirty="0" smtClean="0"/>
              <a:t>Membrane is impermeable to Na+ but some K+ ions leak out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3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Potential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4853136"/>
          </a:xfrm>
        </p:spPr>
        <p:txBody>
          <a:bodyPr>
            <a:normAutofit/>
          </a:bodyPr>
          <a:lstStyle/>
          <a:p>
            <a:r>
              <a:rPr lang="en-GB" dirty="0" smtClean="0"/>
              <a:t>When membrane is depolarised and pd across the membrane reaches -40mV (generator potential)</a:t>
            </a:r>
          </a:p>
          <a:p>
            <a:pPr lvl="1"/>
            <a:r>
              <a:rPr lang="en-GB" dirty="0" smtClean="0"/>
              <a:t>Voltage gated Na+ channels open</a:t>
            </a:r>
          </a:p>
          <a:p>
            <a:pPr lvl="1"/>
            <a:r>
              <a:rPr lang="en-GB" dirty="0" smtClean="0"/>
              <a:t>Sodium ions move in (DEPOLARISATION)</a:t>
            </a:r>
          </a:p>
          <a:p>
            <a:pPr lvl="1"/>
            <a:r>
              <a:rPr lang="en-GB" dirty="0" smtClean="0"/>
              <a:t>Changes pd to +40mV</a:t>
            </a:r>
          </a:p>
          <a:p>
            <a:pPr lvl="1"/>
            <a:r>
              <a:rPr lang="en-GB" dirty="0" smtClean="0"/>
              <a:t>Na+ channels close &amp; voltage gated K+ channels open (REPOLARISATION)</a:t>
            </a:r>
          </a:p>
          <a:p>
            <a:pPr lvl="1"/>
            <a:r>
              <a:rPr lang="en-GB" dirty="0" smtClean="0"/>
              <a:t>Changes pd to about -75 to -90mV (HYPERPOLARISATION)</a:t>
            </a:r>
          </a:p>
          <a:p>
            <a:pPr lvl="1"/>
            <a:r>
              <a:rPr lang="en-GB" dirty="0" smtClean="0"/>
              <a:t>Most of K+ channels close and Na+/K+ pump restores resting potential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62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Action Potential: Transmitted in a </a:t>
            </a:r>
            <a:r>
              <a:rPr lang="en-GB" dirty="0" err="1" smtClean="0"/>
              <a:t>Myelinated</a:t>
            </a:r>
            <a:r>
              <a:rPr lang="en-GB" dirty="0" smtClean="0"/>
              <a:t> neurone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Nerve impulse jumps from one Node of </a:t>
            </a:r>
            <a:r>
              <a:rPr lang="en-GB" dirty="0" err="1" smtClean="0"/>
              <a:t>Ranvier</a:t>
            </a:r>
            <a:r>
              <a:rPr lang="en-GB" dirty="0" smtClean="0"/>
              <a:t> to the next</a:t>
            </a:r>
          </a:p>
          <a:p>
            <a:r>
              <a:rPr lang="en-GB" dirty="0" err="1" smtClean="0"/>
              <a:t>Saltatory</a:t>
            </a:r>
            <a:r>
              <a:rPr lang="en-GB" dirty="0" smtClean="0"/>
              <a:t> Conduction</a:t>
            </a:r>
          </a:p>
          <a:p>
            <a:pPr lvl="1"/>
            <a:r>
              <a:rPr lang="en-GB" dirty="0" smtClean="0"/>
              <a:t>Presence of action potential at one node sets up depolarisation at the next (local circuit)</a:t>
            </a:r>
          </a:p>
          <a:p>
            <a:r>
              <a:rPr lang="en-GB" dirty="0" smtClean="0"/>
              <a:t>Refractory Period</a:t>
            </a:r>
          </a:p>
          <a:p>
            <a:pPr lvl="1"/>
            <a:r>
              <a:rPr lang="en-GB" dirty="0" smtClean="0"/>
              <a:t>When membrane is hyperpolarised another action potential can’t form: action potential can only go one 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39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Potential: Voltage Graph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0" y="1484784"/>
            <a:ext cx="4896544" cy="483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5045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Structure of the Cholinergic Synapse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688" y="1196752"/>
            <a:ext cx="5256584" cy="54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633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Loop of Henle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935" t="47315" r="25485" b="34199"/>
          <a:stretch/>
        </p:blipFill>
        <p:spPr>
          <a:xfrm>
            <a:off x="1030309" y="1690688"/>
            <a:ext cx="10512453" cy="21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7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Role of Neurotransmitters: How a synapse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435280" cy="49971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Action potential reaches axon terminal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Calcium ion channels open and calcium ions move in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Synaptic vesicles fuse with </a:t>
            </a:r>
            <a:r>
              <a:rPr lang="en-GB" dirty="0" err="1" smtClean="0"/>
              <a:t>presynaptic</a:t>
            </a:r>
            <a:r>
              <a:rPr lang="en-GB" dirty="0" smtClean="0"/>
              <a:t> membrane (requires ATP)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Acetylcholine (</a:t>
            </a:r>
            <a:r>
              <a:rPr lang="en-GB" dirty="0" err="1" smtClean="0"/>
              <a:t>ACh</a:t>
            </a:r>
            <a:r>
              <a:rPr lang="en-GB" dirty="0" smtClean="0"/>
              <a:t>) diffuses across gap and binds to receptors on postsynaptic membrane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Na+ channels open and action potential occurs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Acetylcholinesterase</a:t>
            </a:r>
            <a:r>
              <a:rPr lang="en-GB" dirty="0" smtClean="0"/>
              <a:t> breaks down </a:t>
            </a:r>
            <a:r>
              <a:rPr lang="en-GB" dirty="0" err="1" smtClean="0"/>
              <a:t>ACh</a:t>
            </a:r>
            <a:r>
              <a:rPr lang="en-GB" dirty="0" smtClean="0"/>
              <a:t> and </a:t>
            </a:r>
            <a:r>
              <a:rPr lang="en-GB" dirty="0" err="1" smtClean="0"/>
              <a:t>choline</a:t>
            </a:r>
            <a:r>
              <a:rPr lang="en-GB" dirty="0" smtClean="0"/>
              <a:t> is absorbed through </a:t>
            </a:r>
            <a:r>
              <a:rPr lang="en-GB" dirty="0" err="1" smtClean="0"/>
              <a:t>presynaptic</a:t>
            </a:r>
            <a:r>
              <a:rPr lang="en-GB" dirty="0" smtClean="0"/>
              <a:t> membrane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636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Roles of the Synapse in the Nervous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One direction of transmission</a:t>
            </a:r>
          </a:p>
          <a:p>
            <a:r>
              <a:rPr lang="en-GB" dirty="0" smtClean="0"/>
              <a:t>May be excitatory or inhibitory</a:t>
            </a:r>
          </a:p>
          <a:p>
            <a:r>
              <a:rPr lang="en-GB" dirty="0" smtClean="0"/>
              <a:t>Spatial summation</a:t>
            </a:r>
          </a:p>
          <a:p>
            <a:pPr lvl="1"/>
            <a:r>
              <a:rPr lang="en-GB" dirty="0" smtClean="0"/>
              <a:t>When two synapses on the same neurone get action potentials at same time depolarisation of postsynaptic membrane is greater</a:t>
            </a:r>
          </a:p>
          <a:p>
            <a:r>
              <a:rPr lang="en-GB" dirty="0" smtClean="0"/>
              <a:t>Temporal summation</a:t>
            </a:r>
          </a:p>
          <a:p>
            <a:pPr lvl="1"/>
            <a:r>
              <a:rPr lang="en-GB" dirty="0" smtClean="0"/>
              <a:t>When two action potentials arrive one after the other the depolarisation of the postsynaptic membrane is greater</a:t>
            </a:r>
          </a:p>
        </p:txBody>
      </p:sp>
    </p:spTree>
    <p:extLst>
      <p:ext uri="{BB962C8B-B14F-4D97-AF65-F5344CB8AC3E}">
        <p14:creationId xmlns:p14="http://schemas.microsoft.com/office/powerpoint/2010/main" val="197798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Animal Responses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935" t="24956" r="25485" b="61311"/>
          <a:stretch/>
        </p:blipFill>
        <p:spPr>
          <a:xfrm>
            <a:off x="1017430" y="1596980"/>
            <a:ext cx="6581105" cy="1004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935" t="19146" r="25485" b="28565"/>
          <a:stretch/>
        </p:blipFill>
        <p:spPr>
          <a:xfrm>
            <a:off x="1017430" y="2601532"/>
            <a:ext cx="6581105" cy="3825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6706" t="54885" r="26376" b="25396"/>
          <a:stretch/>
        </p:blipFill>
        <p:spPr>
          <a:xfrm>
            <a:off x="5872765" y="148105"/>
            <a:ext cx="6104587" cy="144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01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 of Nervous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03649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Central</a:t>
            </a:r>
          </a:p>
          <a:p>
            <a:pPr lvl="1"/>
            <a:r>
              <a:rPr lang="en-GB" dirty="0" smtClean="0"/>
              <a:t>Brain and spinal cord</a:t>
            </a:r>
          </a:p>
          <a:p>
            <a:pPr lvl="1"/>
            <a:r>
              <a:rPr lang="en-GB" dirty="0" smtClean="0"/>
              <a:t>Grey (non </a:t>
            </a:r>
            <a:r>
              <a:rPr lang="en-GB" dirty="0" err="1" smtClean="0"/>
              <a:t>myelinated</a:t>
            </a:r>
            <a:r>
              <a:rPr lang="en-GB" dirty="0" smtClean="0"/>
              <a:t>) and white (</a:t>
            </a:r>
            <a:r>
              <a:rPr lang="en-GB" dirty="0" err="1" smtClean="0"/>
              <a:t>myelinated</a:t>
            </a:r>
            <a:r>
              <a:rPr lang="en-GB" dirty="0" smtClean="0"/>
              <a:t>) matter</a:t>
            </a:r>
          </a:p>
          <a:p>
            <a:r>
              <a:rPr lang="en-GB" dirty="0" smtClean="0"/>
              <a:t>Peripheral</a:t>
            </a:r>
          </a:p>
          <a:p>
            <a:pPr lvl="1"/>
            <a:r>
              <a:rPr lang="en-GB" dirty="0" smtClean="0"/>
              <a:t>Neurones that carry impulses in and out of CNS</a:t>
            </a:r>
          </a:p>
          <a:p>
            <a:pPr lvl="1"/>
            <a:r>
              <a:rPr lang="en-GB" dirty="0" smtClean="0"/>
              <a:t>Sensory neurones carry impulses from receptors to CNS</a:t>
            </a:r>
          </a:p>
          <a:p>
            <a:pPr lvl="1"/>
            <a:r>
              <a:rPr lang="en-GB" dirty="0" smtClean="0"/>
              <a:t>Motor neurones carry impulses from CNS to effectors</a:t>
            </a:r>
          </a:p>
          <a:p>
            <a:pPr lvl="2"/>
            <a:r>
              <a:rPr lang="en-GB" dirty="0" smtClean="0"/>
              <a:t>Somatic: voluntary (conscious) control</a:t>
            </a:r>
          </a:p>
          <a:p>
            <a:pPr lvl="2"/>
            <a:r>
              <a:rPr lang="en-GB" dirty="0" smtClean="0"/>
              <a:t>Autonomic: not under voluntary control e.g. to heart, gut</a:t>
            </a:r>
          </a:p>
        </p:txBody>
      </p:sp>
    </p:spTree>
    <p:extLst>
      <p:ext uri="{BB962C8B-B14F-4D97-AF65-F5344CB8AC3E}">
        <p14:creationId xmlns:p14="http://schemas.microsoft.com/office/powerpoint/2010/main" val="3985974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Peripheral Nervous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Somatic Nervous System</a:t>
            </a:r>
          </a:p>
          <a:p>
            <a:pPr lvl="1"/>
            <a:r>
              <a:rPr lang="en-GB" dirty="0" err="1" smtClean="0"/>
              <a:t>Concious</a:t>
            </a:r>
            <a:r>
              <a:rPr lang="en-GB" dirty="0" smtClean="0"/>
              <a:t> control</a:t>
            </a:r>
          </a:p>
          <a:p>
            <a:pPr lvl="1"/>
            <a:r>
              <a:rPr lang="en-GB" dirty="0" smtClean="0"/>
              <a:t>Used when you decide to do something</a:t>
            </a:r>
          </a:p>
          <a:p>
            <a:r>
              <a:rPr lang="en-GB" dirty="0" smtClean="0"/>
              <a:t>Autonomic Nervous System</a:t>
            </a:r>
          </a:p>
          <a:p>
            <a:pPr lvl="1"/>
            <a:r>
              <a:rPr lang="en-GB" dirty="0" smtClean="0"/>
              <a:t>Non-</a:t>
            </a:r>
            <a:r>
              <a:rPr lang="en-GB" dirty="0" err="1" smtClean="0"/>
              <a:t>myelinated</a:t>
            </a:r>
            <a:r>
              <a:rPr lang="en-GB" dirty="0" smtClean="0"/>
              <a:t> neurones</a:t>
            </a:r>
          </a:p>
          <a:p>
            <a:pPr lvl="1"/>
            <a:r>
              <a:rPr lang="en-GB" dirty="0" smtClean="0"/>
              <a:t>Connect to the effectors with at least two neurones (which join at a ganglion)</a:t>
            </a:r>
          </a:p>
          <a:p>
            <a:pPr lvl="1"/>
            <a:r>
              <a:rPr lang="en-GB" dirty="0" smtClean="0"/>
              <a:t>Two Types antagonistic to each other</a:t>
            </a:r>
          </a:p>
          <a:p>
            <a:pPr lvl="2"/>
            <a:r>
              <a:rPr lang="en-GB" dirty="0" smtClean="0"/>
              <a:t>Sympathetic</a:t>
            </a:r>
          </a:p>
          <a:p>
            <a:pPr lvl="3"/>
            <a:r>
              <a:rPr lang="en-GB" dirty="0" smtClean="0"/>
              <a:t>Most active in times of stress</a:t>
            </a:r>
          </a:p>
          <a:p>
            <a:pPr lvl="3"/>
            <a:r>
              <a:rPr lang="en-GB" dirty="0" smtClean="0"/>
              <a:t>Neurotransmitter is </a:t>
            </a:r>
            <a:r>
              <a:rPr lang="en-GB" dirty="0" err="1" smtClean="0"/>
              <a:t>noradrenaline</a:t>
            </a:r>
            <a:endParaRPr lang="en-GB" dirty="0" smtClean="0"/>
          </a:p>
          <a:p>
            <a:pPr lvl="3"/>
            <a:r>
              <a:rPr lang="en-GB" dirty="0" smtClean="0"/>
              <a:t>Pre </a:t>
            </a:r>
            <a:r>
              <a:rPr lang="en-GB" dirty="0" err="1" smtClean="0"/>
              <a:t>ganglionic</a:t>
            </a:r>
            <a:r>
              <a:rPr lang="en-GB" dirty="0" smtClean="0"/>
              <a:t> neurones are very short as ganglion is near the CNS</a:t>
            </a:r>
          </a:p>
          <a:p>
            <a:pPr lvl="2"/>
            <a:r>
              <a:rPr lang="en-GB" dirty="0" err="1" smtClean="0"/>
              <a:t>Parasympatheric</a:t>
            </a:r>
            <a:r>
              <a:rPr lang="en-GB" dirty="0" smtClean="0"/>
              <a:t> </a:t>
            </a:r>
          </a:p>
          <a:p>
            <a:pPr lvl="3"/>
            <a:r>
              <a:rPr lang="en-GB" dirty="0" smtClean="0"/>
              <a:t>Most active in sleep and relaxation</a:t>
            </a:r>
          </a:p>
          <a:p>
            <a:pPr lvl="3"/>
            <a:r>
              <a:rPr lang="en-GB" dirty="0" smtClean="0"/>
              <a:t>Neurotransmitter is acetyl </a:t>
            </a:r>
            <a:r>
              <a:rPr lang="en-GB" dirty="0" err="1" smtClean="0"/>
              <a:t>choline</a:t>
            </a:r>
            <a:endParaRPr lang="en-GB" dirty="0" smtClean="0"/>
          </a:p>
          <a:p>
            <a:pPr lvl="3"/>
            <a:r>
              <a:rPr lang="en-GB" dirty="0" smtClean="0"/>
              <a:t>Pre </a:t>
            </a:r>
            <a:r>
              <a:rPr lang="en-GB" dirty="0" err="1" smtClean="0"/>
              <a:t>ganglionic</a:t>
            </a:r>
            <a:r>
              <a:rPr lang="en-GB" dirty="0" smtClean="0"/>
              <a:t> neurones are longer as ganglion is within target tissue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525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Gross Structure of the Brain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1628800"/>
            <a:ext cx="66593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896200" y="1844824"/>
            <a:ext cx="122413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39616" y="3212976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287688" y="4836690"/>
            <a:ext cx="1368152" cy="464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455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290"/>
            <a:ext cx="10515600" cy="531571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Cerebrum</a:t>
            </a:r>
          </a:p>
          <a:p>
            <a:pPr lvl="1"/>
            <a:r>
              <a:rPr lang="en-GB" dirty="0" smtClean="0"/>
              <a:t>Largest part, 2 hemispheres connected by corpus </a:t>
            </a:r>
            <a:r>
              <a:rPr lang="en-GB" dirty="0" err="1" smtClean="0"/>
              <a:t>callosum</a:t>
            </a:r>
            <a:r>
              <a:rPr lang="en-GB" dirty="0" smtClean="0"/>
              <a:t>, controls higher brain functions</a:t>
            </a:r>
          </a:p>
          <a:p>
            <a:pPr lvl="2"/>
            <a:r>
              <a:rPr lang="en-GB" dirty="0" smtClean="0"/>
              <a:t>Conscious thought &amp; emotions</a:t>
            </a:r>
          </a:p>
          <a:p>
            <a:pPr lvl="2"/>
            <a:r>
              <a:rPr lang="en-GB" dirty="0" smtClean="0"/>
              <a:t>Override some reflexes</a:t>
            </a:r>
          </a:p>
          <a:p>
            <a:pPr lvl="2"/>
            <a:r>
              <a:rPr lang="en-GB" dirty="0" smtClean="0"/>
              <a:t>Reasoning and judgement</a:t>
            </a:r>
          </a:p>
          <a:p>
            <a:pPr marL="342900" lvl="2" indent="-342900"/>
            <a:r>
              <a:rPr lang="en-GB" sz="3200" dirty="0"/>
              <a:t>Cerebellum</a:t>
            </a:r>
          </a:p>
          <a:p>
            <a:pPr marL="800100" lvl="3" indent="-342900"/>
            <a:r>
              <a:rPr lang="en-GB" sz="2800" dirty="0"/>
              <a:t>Coordinates motor responses</a:t>
            </a:r>
          </a:p>
          <a:p>
            <a:pPr marL="800100" lvl="3" indent="-342900"/>
            <a:r>
              <a:rPr lang="en-GB" sz="2800" dirty="0"/>
              <a:t>Processes sensory information from eye, ear, spindle fibres &amp; joints</a:t>
            </a:r>
            <a:endParaRPr lang="en-GB" dirty="0" smtClean="0"/>
          </a:p>
          <a:p>
            <a:r>
              <a:rPr lang="en-GB" dirty="0" smtClean="0"/>
              <a:t>Medulla oblongata</a:t>
            </a:r>
          </a:p>
          <a:p>
            <a:pPr lvl="1"/>
            <a:r>
              <a:rPr lang="en-GB" dirty="0" smtClean="0"/>
              <a:t>Controls non-skeletal muscles (e.g. heart and lung)</a:t>
            </a:r>
          </a:p>
          <a:p>
            <a:pPr lvl="2"/>
            <a:r>
              <a:rPr lang="en-GB" dirty="0" smtClean="0"/>
              <a:t>Controls autonomic nervous system</a:t>
            </a:r>
          </a:p>
          <a:p>
            <a:r>
              <a:rPr lang="en-GB" dirty="0" smtClean="0"/>
              <a:t>Hypothalamus</a:t>
            </a:r>
          </a:p>
          <a:p>
            <a:pPr lvl="1"/>
            <a:r>
              <a:rPr lang="en-GB" dirty="0" smtClean="0"/>
              <a:t>Controls homeostatic mechanisms e.g. </a:t>
            </a:r>
            <a:r>
              <a:rPr lang="en-GB" dirty="0" err="1" smtClean="0"/>
              <a:t>Osmoregulation</a:t>
            </a:r>
            <a:endParaRPr lang="en-GB" dirty="0" smtClean="0"/>
          </a:p>
          <a:p>
            <a:pPr lvl="1"/>
            <a:r>
              <a:rPr lang="en-GB" dirty="0" smtClean="0"/>
              <a:t>Regulates pituitary gland (so controls endocrine function)</a:t>
            </a:r>
          </a:p>
          <a:p>
            <a:r>
              <a:rPr lang="en-GB" dirty="0" smtClean="0"/>
              <a:t>Pituitary Gland</a:t>
            </a:r>
          </a:p>
          <a:p>
            <a:pPr lvl="1"/>
            <a:r>
              <a:rPr lang="en-GB" dirty="0" smtClean="0"/>
              <a:t>Controls most glands in the body</a:t>
            </a:r>
          </a:p>
          <a:p>
            <a:pPr lvl="1"/>
            <a:r>
              <a:rPr lang="en-GB" dirty="0" smtClean="0"/>
              <a:t>Anterior makes hormones</a:t>
            </a:r>
          </a:p>
          <a:p>
            <a:pPr lvl="1"/>
            <a:r>
              <a:rPr lang="en-GB" dirty="0" smtClean="0"/>
              <a:t>Posterior stores and releases hormones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62560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Reflex Arcs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Reflex arc</a:t>
            </a:r>
          </a:p>
          <a:p>
            <a:pPr lvl="1"/>
            <a:r>
              <a:rPr lang="en-GB" dirty="0" smtClean="0"/>
              <a:t>Receptor</a:t>
            </a:r>
            <a:r>
              <a:rPr lang="en-GB" dirty="0" smtClean="0">
                <a:sym typeface="Wingdings" panose="05000000000000000000" pitchFamily="2" charset="2"/>
              </a:rPr>
              <a:t> Sensory neurone  Relay neurone  Motor neurone  Effector</a:t>
            </a:r>
            <a:endParaRPr lang="en-GB" dirty="0" smtClean="0"/>
          </a:p>
          <a:p>
            <a:r>
              <a:rPr lang="en-GB" dirty="0" smtClean="0"/>
              <a:t>Knee Jerk</a:t>
            </a:r>
          </a:p>
          <a:p>
            <a:pPr lvl="1"/>
            <a:r>
              <a:rPr lang="en-GB" dirty="0" smtClean="0"/>
              <a:t>Stretching of the patella tendon causes the extensor muscle to contract and the hamstring muscle to relax, causing the leg to kick</a:t>
            </a:r>
          </a:p>
          <a:p>
            <a:pPr lvl="1"/>
            <a:r>
              <a:rPr lang="en-GB" dirty="0" smtClean="0"/>
              <a:t>Spinal reflex</a:t>
            </a:r>
          </a:p>
          <a:p>
            <a:r>
              <a:rPr lang="en-GB" dirty="0" smtClean="0"/>
              <a:t>Blinking</a:t>
            </a:r>
          </a:p>
          <a:p>
            <a:pPr lvl="1"/>
            <a:r>
              <a:rPr lang="en-GB" dirty="0" smtClean="0"/>
              <a:t>Corneal stimulus causes the eye lids to close </a:t>
            </a:r>
          </a:p>
          <a:p>
            <a:r>
              <a:rPr lang="en-GB" dirty="0" smtClean="0"/>
              <a:t>Enables survival</a:t>
            </a:r>
          </a:p>
          <a:p>
            <a:pPr lvl="1"/>
            <a:r>
              <a:rPr lang="en-GB" dirty="0" smtClean="0"/>
              <a:t>Born with, involuntary, very fast</a:t>
            </a:r>
          </a:p>
          <a:p>
            <a:pPr lvl="1"/>
            <a:r>
              <a:rPr lang="en-GB" dirty="0" smtClean="0"/>
              <a:t>Avoid hurt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008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First and Second Messengers: adrenaline &amp; </a:t>
            </a:r>
            <a:r>
              <a:rPr lang="en-GB" dirty="0" err="1" smtClean="0"/>
              <a:t>cAMP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Adrenaline doesn’t enter the target tissue</a:t>
            </a:r>
          </a:p>
          <a:p>
            <a:r>
              <a:rPr lang="en-GB" dirty="0" smtClean="0"/>
              <a:t>Adrenaline is the first messenger</a:t>
            </a:r>
          </a:p>
          <a:p>
            <a:r>
              <a:rPr lang="en-GB" dirty="0" smtClean="0"/>
              <a:t>Adrenaline binds to receptor on cell surface, activating </a:t>
            </a:r>
            <a:r>
              <a:rPr lang="en-GB" dirty="0" err="1" smtClean="0"/>
              <a:t>adenyl</a:t>
            </a:r>
            <a:r>
              <a:rPr lang="en-GB" dirty="0" smtClean="0"/>
              <a:t> </a:t>
            </a:r>
            <a:r>
              <a:rPr lang="en-GB" dirty="0" err="1" smtClean="0"/>
              <a:t>cyclase</a:t>
            </a:r>
            <a:r>
              <a:rPr lang="en-GB" dirty="0" smtClean="0"/>
              <a:t> inside the cell</a:t>
            </a:r>
          </a:p>
          <a:p>
            <a:r>
              <a:rPr lang="en-GB" dirty="0" err="1" smtClean="0"/>
              <a:t>Adenyl</a:t>
            </a:r>
            <a:r>
              <a:rPr lang="en-GB" dirty="0" smtClean="0"/>
              <a:t> </a:t>
            </a:r>
            <a:r>
              <a:rPr lang="en-GB" dirty="0" err="1" smtClean="0"/>
              <a:t>cyclase</a:t>
            </a:r>
            <a:r>
              <a:rPr lang="en-GB" dirty="0" smtClean="0"/>
              <a:t> increases concentration of </a:t>
            </a:r>
            <a:r>
              <a:rPr lang="en-GB" dirty="0" err="1" smtClean="0"/>
              <a:t>cAMP</a:t>
            </a:r>
            <a:endParaRPr lang="en-GB" dirty="0" smtClean="0"/>
          </a:p>
          <a:p>
            <a:r>
              <a:rPr lang="en-GB" dirty="0" err="1" smtClean="0"/>
              <a:t>cAMP</a:t>
            </a:r>
            <a:r>
              <a:rPr lang="en-GB" dirty="0" smtClean="0"/>
              <a:t> is the second messenger</a:t>
            </a:r>
          </a:p>
          <a:p>
            <a:r>
              <a:rPr lang="en-GB" dirty="0" err="1" smtClean="0"/>
              <a:t>cAMP</a:t>
            </a:r>
            <a:r>
              <a:rPr lang="en-GB" dirty="0" smtClean="0"/>
              <a:t> activates cascade of enzymes</a:t>
            </a:r>
          </a:p>
        </p:txBody>
      </p:sp>
    </p:spTree>
    <p:extLst>
      <p:ext uri="{BB962C8B-B14F-4D97-AF65-F5344CB8AC3E}">
        <p14:creationId xmlns:p14="http://schemas.microsoft.com/office/powerpoint/2010/main" val="673438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of Heart Rate in Humans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338297"/>
              </p:ext>
            </p:extLst>
          </p:nvPr>
        </p:nvGraphicFramePr>
        <p:xfrm>
          <a:off x="1981200" y="1600200"/>
          <a:ext cx="8229600" cy="2546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85416">
                <a:tc>
                  <a:txBody>
                    <a:bodyPr/>
                    <a:lstStyle/>
                    <a:p>
                      <a:r>
                        <a:rPr lang="en-GB" dirty="0" smtClean="0"/>
                        <a:t>Hormonal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Nervous</a:t>
                      </a:r>
                      <a:endParaRPr lang="en-GB" dirty="0"/>
                    </a:p>
                  </a:txBody>
                  <a:tcPr/>
                </a:tc>
              </a:tr>
              <a:tr h="2161381">
                <a:tc>
                  <a:txBody>
                    <a:bodyPr/>
                    <a:lstStyle/>
                    <a:p>
                      <a:r>
                        <a:rPr lang="en-GB" dirty="0" smtClean="0"/>
                        <a:t>Adrenaline (increase)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Accelerator Nerve (increase)</a:t>
                      </a:r>
                    </a:p>
                    <a:p>
                      <a:r>
                        <a:rPr lang="en-GB" dirty="0" smtClean="0"/>
                        <a:t>    - Stretch</a:t>
                      </a:r>
                      <a:r>
                        <a:rPr lang="en-GB" baseline="0" dirty="0" smtClean="0"/>
                        <a:t> receptors in muscles</a:t>
                      </a:r>
                    </a:p>
                    <a:p>
                      <a:r>
                        <a:rPr lang="en-GB" baseline="0" dirty="0" smtClean="0"/>
                        <a:t>    - Low blood pH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err="1" smtClean="0"/>
                        <a:t>Vagus</a:t>
                      </a:r>
                      <a:r>
                        <a:rPr lang="en-GB" baseline="0" dirty="0" smtClean="0"/>
                        <a:t> Nerve (decrease)</a:t>
                      </a:r>
                    </a:p>
                    <a:p>
                      <a:r>
                        <a:rPr lang="en-GB" baseline="0" dirty="0" smtClean="0"/>
                        <a:t>    - High </a:t>
                      </a:r>
                      <a:r>
                        <a:rPr lang="en-GB" baseline="0" dirty="0" err="1" smtClean="0"/>
                        <a:t>bp</a:t>
                      </a:r>
                      <a:r>
                        <a:rPr lang="en-GB" baseline="0" dirty="0" smtClean="0"/>
                        <a:t> detected by carotid sinus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40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1739" y="195263"/>
            <a:ext cx="4321175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ahoma" panose="020B0604030504040204" pitchFamily="34" charset="0"/>
              </a:rPr>
              <a:t>Loop Of Henle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11300" y="1885950"/>
            <a:ext cx="3810000" cy="4114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400" b="1" i="1" u="sng">
                <a:latin typeface="Tahoma" panose="020B0604030504040204" pitchFamily="34" charset="0"/>
              </a:rPr>
              <a:t>Important Facts</a:t>
            </a:r>
            <a:r>
              <a:rPr lang="en-GB" altLang="en-US" sz="2400" b="1">
                <a:latin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>
                <a:latin typeface="Tahoma" panose="020B0604030504040204" pitchFamily="34" charset="0"/>
              </a:rPr>
              <a:t>In the descending limb the water potential of the fluid is decreased by the addition of mineral ions and the removal of water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>
                <a:latin typeface="Tahoma" panose="020B0604030504040204" pitchFamily="34" charset="0"/>
              </a:rPr>
              <a:t>In the ascending limb the water potential is increased as mineral ions are removed by active transport</a:t>
            </a:r>
          </a:p>
        </p:txBody>
      </p:sp>
      <p:pic>
        <p:nvPicPr>
          <p:cNvPr id="5124" name="Picture 4" descr="http://www.mamashealth.com/images/kidney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owensboro.kctcs.edu/gcaplan/anat2/notes/Image67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/>
          <a:stretch>
            <a:fillRect/>
          </a:stretch>
        </p:blipFill>
        <p:spPr>
          <a:xfrm>
            <a:off x="5410200" y="1798638"/>
            <a:ext cx="5257800" cy="4718050"/>
          </a:xfrm>
          <a:noFill/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7391400" y="2895600"/>
            <a:ext cx="0" cy="2743200"/>
          </a:xfrm>
          <a:prstGeom prst="line">
            <a:avLst/>
          </a:prstGeom>
          <a:noFill/>
          <a:ln w="666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 flipV="1">
            <a:off x="8686800" y="2971800"/>
            <a:ext cx="0" cy="259080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5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Sliding Filament Model of Muscle Contraction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2013732"/>
            <a:ext cx="4248472" cy="322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28800"/>
            <a:ext cx="5354960" cy="433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384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Sliding Filament Model of Muscle Contraction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types of protein involved</a:t>
            </a:r>
          </a:p>
          <a:p>
            <a:pPr lvl="1"/>
            <a:r>
              <a:rPr lang="en-GB" dirty="0" smtClean="0"/>
              <a:t>Thick filament </a:t>
            </a:r>
          </a:p>
          <a:p>
            <a:pPr lvl="2"/>
            <a:r>
              <a:rPr lang="en-GB" dirty="0" smtClean="0"/>
              <a:t>Bundles of myosin</a:t>
            </a:r>
          </a:p>
          <a:p>
            <a:pPr lvl="2"/>
            <a:r>
              <a:rPr lang="en-GB" dirty="0" smtClean="0"/>
              <a:t>One tail, two heads</a:t>
            </a:r>
          </a:p>
          <a:p>
            <a:pPr lvl="1"/>
            <a:r>
              <a:rPr lang="en-GB" dirty="0" smtClean="0"/>
              <a:t>Thin filament	</a:t>
            </a:r>
          </a:p>
          <a:p>
            <a:pPr lvl="2"/>
            <a:r>
              <a:rPr lang="en-GB" dirty="0" smtClean="0"/>
              <a:t>2 strands of </a:t>
            </a:r>
            <a:r>
              <a:rPr lang="en-GB" dirty="0" err="1" smtClean="0"/>
              <a:t>actin</a:t>
            </a:r>
            <a:r>
              <a:rPr lang="en-GB" dirty="0" smtClean="0"/>
              <a:t> coiled round each other</a:t>
            </a:r>
          </a:p>
          <a:p>
            <a:pPr lvl="2"/>
            <a:r>
              <a:rPr lang="en-GB" dirty="0" err="1" smtClean="0"/>
              <a:t>Tropomyosin</a:t>
            </a:r>
            <a:r>
              <a:rPr lang="en-GB" dirty="0" smtClean="0"/>
              <a:t> coiled round the </a:t>
            </a:r>
            <a:r>
              <a:rPr lang="en-GB" dirty="0" err="1" smtClean="0"/>
              <a:t>actin</a:t>
            </a:r>
            <a:endParaRPr lang="en-GB" dirty="0" smtClean="0"/>
          </a:p>
          <a:p>
            <a:pPr lvl="2"/>
            <a:r>
              <a:rPr lang="en-GB" dirty="0" err="1" smtClean="0"/>
              <a:t>Troponin</a:t>
            </a:r>
            <a:r>
              <a:rPr lang="en-GB" dirty="0" smtClean="0"/>
              <a:t> has 3 binding sites: binds to </a:t>
            </a:r>
            <a:r>
              <a:rPr lang="en-GB" dirty="0" err="1" smtClean="0"/>
              <a:t>tropomyosin</a:t>
            </a:r>
            <a:r>
              <a:rPr lang="en-GB" dirty="0" smtClean="0"/>
              <a:t>, </a:t>
            </a:r>
            <a:r>
              <a:rPr lang="en-GB" dirty="0" err="1" smtClean="0"/>
              <a:t>actin</a:t>
            </a:r>
            <a:r>
              <a:rPr lang="en-GB" dirty="0" smtClean="0"/>
              <a:t> and a free one for calcium ions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185" y="5517232"/>
            <a:ext cx="269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1988840"/>
            <a:ext cx="723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4981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Sliding Filament Model of Muscle Contraction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600201"/>
            <a:ext cx="8856984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Calcium ions bind to </a:t>
            </a:r>
            <a:r>
              <a:rPr lang="en-GB" dirty="0" err="1" smtClean="0"/>
              <a:t>troponin</a:t>
            </a:r>
            <a:r>
              <a:rPr lang="en-GB" dirty="0" smtClean="0"/>
              <a:t> changing its shape so myosin can bind to the </a:t>
            </a:r>
            <a:r>
              <a:rPr lang="en-GB" dirty="0" err="1" smtClean="0"/>
              <a:t>actin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Myosin head attaches to </a:t>
            </a:r>
            <a:r>
              <a:rPr lang="en-GB" dirty="0" err="1" smtClean="0"/>
              <a:t>actin</a:t>
            </a:r>
            <a:r>
              <a:rPr lang="en-GB" dirty="0" smtClean="0"/>
              <a:t> (forming a cross bridge)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Myosin head bends pulling thin filament along (more overlap)</a:t>
            </a:r>
          </a:p>
          <a:p>
            <a:pPr marL="1314450" lvl="2" indent="-514350"/>
            <a:r>
              <a:rPr lang="en-GB" dirty="0" smtClean="0"/>
              <a:t>Uses ATP, so making ADP and inorganic 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Cross bridge broken as ATP binds to myosin head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Head group moves back as ATP is broken down and then forms new </a:t>
            </a:r>
            <a:r>
              <a:rPr lang="en-GB" dirty="0" err="1" smtClean="0"/>
              <a:t>crossbridge</a:t>
            </a:r>
            <a:r>
              <a:rPr lang="en-GB" dirty="0" smtClean="0"/>
              <a:t> with </a:t>
            </a:r>
            <a:r>
              <a:rPr lang="en-GB" dirty="0" err="1" smtClean="0"/>
              <a:t>actin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23662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ATP in muscle contraction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Energy required to break </a:t>
            </a:r>
            <a:r>
              <a:rPr lang="en-GB" dirty="0" err="1" smtClean="0"/>
              <a:t>crossbridge</a:t>
            </a:r>
            <a:endParaRPr lang="en-GB" dirty="0" smtClean="0"/>
          </a:p>
          <a:p>
            <a:r>
              <a:rPr lang="en-GB" dirty="0" smtClean="0"/>
              <a:t>Supply only sufficient for 1-2 </a:t>
            </a:r>
            <a:r>
              <a:rPr lang="en-GB" dirty="0" err="1" smtClean="0"/>
              <a:t>secs</a:t>
            </a:r>
            <a:r>
              <a:rPr lang="en-GB" dirty="0" smtClean="0"/>
              <a:t> contraction</a:t>
            </a:r>
          </a:p>
          <a:p>
            <a:r>
              <a:rPr lang="en-GB" dirty="0" smtClean="0"/>
              <a:t>ATP supply maintained by</a:t>
            </a:r>
          </a:p>
          <a:p>
            <a:pPr lvl="1"/>
            <a:r>
              <a:rPr lang="en-GB" dirty="0" smtClean="0"/>
              <a:t>Aerobic respiration</a:t>
            </a:r>
          </a:p>
          <a:p>
            <a:pPr lvl="1"/>
            <a:r>
              <a:rPr lang="en-GB" dirty="0" smtClean="0"/>
              <a:t>Anaerobic respiration</a:t>
            </a:r>
          </a:p>
          <a:p>
            <a:pPr lvl="1"/>
            <a:r>
              <a:rPr lang="en-GB" dirty="0" smtClean="0"/>
              <a:t>Phosphate group from </a:t>
            </a:r>
            <a:r>
              <a:rPr lang="en-GB" dirty="0" err="1" smtClean="0"/>
              <a:t>creatnine</a:t>
            </a:r>
            <a:r>
              <a:rPr lang="en-GB" dirty="0" smtClean="0"/>
              <a:t> phosphate used to turn ADP into ATP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254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Compare &amp; contrast synapses and neuromuscular junctions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15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057400"/>
                <a:gridCol w="2057400"/>
              </a:tblGrid>
              <a:tr h="676672">
                <a:tc>
                  <a:txBody>
                    <a:bodyPr/>
                    <a:lstStyle/>
                    <a:p>
                      <a:r>
                        <a:rPr lang="en-GB" dirty="0" smtClean="0"/>
                        <a:t>Compare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Contrast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67664">
                <a:tc row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 Neurotransmitter in vesicles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 Action potential causes neurotransmitter</a:t>
                      </a:r>
                      <a:r>
                        <a:rPr lang="en-GB" baseline="0" dirty="0" smtClean="0"/>
                        <a:t> to be released into cleft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Neurotransmitter diffuses across gap and binds to receptors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Binding of neurotransmitter results in depolarisation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Enzymes degrade neurotransmitter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Synapse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Neuromuscular</a:t>
                      </a:r>
                      <a:r>
                        <a:rPr lang="en-GB" baseline="0" dirty="0" smtClean="0"/>
                        <a:t> junction</a:t>
                      </a:r>
                      <a:endParaRPr lang="en-GB" dirty="0"/>
                    </a:p>
                  </a:txBody>
                  <a:tcPr/>
                </a:tc>
              </a:tr>
              <a:tr h="28062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 Neurone to neurone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 Action</a:t>
                      </a:r>
                      <a:r>
                        <a:rPr lang="en-GB" baseline="0" dirty="0" smtClean="0"/>
                        <a:t> potential caused in post synaptic neurone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Synaptic knob is smooth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 Neurone to </a:t>
                      </a:r>
                      <a:r>
                        <a:rPr lang="en-GB" dirty="0" err="1" smtClean="0"/>
                        <a:t>sarcomere</a:t>
                      </a:r>
                      <a:endParaRPr lang="en-GB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 Depolarisation in </a:t>
                      </a:r>
                      <a:r>
                        <a:rPr lang="en-GB" dirty="0" err="1" smtClean="0"/>
                        <a:t>sarcolemma</a:t>
                      </a:r>
                      <a:r>
                        <a:rPr lang="en-GB" dirty="0" smtClean="0"/>
                        <a:t> caused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End plate has </a:t>
                      </a:r>
                      <a:r>
                        <a:rPr lang="en-GB" baseline="0" dirty="0" err="1" smtClean="0"/>
                        <a:t>microvilli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516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274638"/>
            <a:ext cx="8147248" cy="18582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Outline structural and functional differences between voluntary, involuntary and cardiac muscle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2349500"/>
          <a:ext cx="8435280" cy="3814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60"/>
                <a:gridCol w="2811760"/>
                <a:gridCol w="2811760"/>
              </a:tblGrid>
              <a:tr h="431428">
                <a:tc>
                  <a:txBody>
                    <a:bodyPr/>
                    <a:lstStyle/>
                    <a:p>
                      <a:r>
                        <a:rPr lang="en-GB" dirty="0" smtClean="0"/>
                        <a:t>Voluntary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Involuntary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Cardiac</a:t>
                      </a:r>
                      <a:endParaRPr lang="en-GB" dirty="0"/>
                    </a:p>
                  </a:txBody>
                  <a:tcPr/>
                </a:tc>
              </a:tr>
              <a:tr h="179989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 Cells form long fibres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Contracts and fatigues quickly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Under voluntary nervous control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Involved in voluntary movements of bones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Striated appearance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 Short spindle shaped</a:t>
                      </a:r>
                      <a:r>
                        <a:rPr lang="en-GB" baseline="0" dirty="0" smtClean="0"/>
                        <a:t> cells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Contracts and fatigues slowly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Under autonomic nervous control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Involved in involuntary movement of tubes </a:t>
                      </a:r>
                      <a:r>
                        <a:rPr lang="en-GB" baseline="0" dirty="0" err="1" smtClean="0"/>
                        <a:t>e.g</a:t>
                      </a:r>
                      <a:r>
                        <a:rPr lang="en-GB" baseline="0" dirty="0" smtClean="0"/>
                        <a:t> gut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Un-striated appearance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 Cells form</a:t>
                      </a:r>
                      <a:r>
                        <a:rPr lang="en-GB" baseline="0" dirty="0" smtClean="0"/>
                        <a:t> branched fibres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Contracts quickly and doesn’t fatigue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Contraction in </a:t>
                      </a:r>
                      <a:r>
                        <a:rPr lang="en-GB" baseline="0" dirty="0" err="1" smtClean="0"/>
                        <a:t>myogenic</a:t>
                      </a:r>
                      <a:r>
                        <a:rPr lang="en-GB" baseline="0" dirty="0" smtClean="0"/>
                        <a:t> but autonomic controls rate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Involved in pumping blood around body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 Striated appearance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267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Mammals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Responses to environmental stimuli are coordinated by nervous and endocrine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244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‘Fight or Flight’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600200"/>
            <a:ext cx="8291264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Balance between sympathetic and </a:t>
            </a:r>
            <a:r>
              <a:rPr lang="en-GB" dirty="0" err="1" smtClean="0"/>
              <a:t>parasympathtic</a:t>
            </a:r>
            <a:r>
              <a:rPr lang="en-GB" dirty="0" smtClean="0"/>
              <a:t> nervous system being changed</a:t>
            </a:r>
          </a:p>
          <a:p>
            <a:r>
              <a:rPr lang="en-GB" dirty="0" smtClean="0"/>
              <a:t>Hypothalamus stimulates both nervous system and endocrine system</a:t>
            </a:r>
          </a:p>
          <a:p>
            <a:pPr lvl="1"/>
            <a:r>
              <a:rPr lang="en-GB" dirty="0" smtClean="0"/>
              <a:t>Nervous system</a:t>
            </a:r>
          </a:p>
          <a:p>
            <a:pPr lvl="2"/>
            <a:r>
              <a:rPr lang="en-GB" dirty="0" smtClean="0"/>
              <a:t>Activates glands in smooth muscle</a:t>
            </a:r>
          </a:p>
          <a:p>
            <a:pPr lvl="2"/>
            <a:r>
              <a:rPr lang="en-GB" dirty="0" smtClean="0"/>
              <a:t>Activates adrenal medulla </a:t>
            </a:r>
          </a:p>
          <a:p>
            <a:pPr lvl="3"/>
            <a:r>
              <a:rPr lang="en-GB" dirty="0" smtClean="0"/>
              <a:t>Releasing both </a:t>
            </a:r>
            <a:r>
              <a:rPr lang="en-GB" dirty="0" err="1" smtClean="0"/>
              <a:t>noradrenaline</a:t>
            </a:r>
            <a:r>
              <a:rPr lang="en-GB" dirty="0" smtClean="0"/>
              <a:t> and adrenaline </a:t>
            </a:r>
          </a:p>
          <a:p>
            <a:pPr lvl="1"/>
            <a:r>
              <a:rPr lang="en-GB" dirty="0" smtClean="0"/>
              <a:t>Endocrine system</a:t>
            </a:r>
          </a:p>
          <a:p>
            <a:pPr lvl="2"/>
            <a:r>
              <a:rPr lang="en-GB" dirty="0" smtClean="0"/>
              <a:t>Anterior pituitary releases Corticosteroid Releasing Factor</a:t>
            </a:r>
          </a:p>
          <a:p>
            <a:pPr lvl="3"/>
            <a:r>
              <a:rPr lang="en-GB" dirty="0" smtClean="0"/>
              <a:t>Pituitary gland secretes ACTH</a:t>
            </a:r>
          </a:p>
          <a:p>
            <a:pPr lvl="3"/>
            <a:r>
              <a:rPr lang="en-GB" dirty="0" smtClean="0"/>
              <a:t>ACTH causes release of many hormones from adrenal cortex</a:t>
            </a:r>
          </a:p>
          <a:p>
            <a:pPr lvl="1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36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Tahoma" panose="020B0604030504040204" pitchFamily="34" charset="0"/>
              </a:rPr>
              <a:t>Stage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2"/>
                </a:solidFill>
                <a:latin typeface="Tahoma" panose="020B0604030504040204" pitchFamily="34" charset="0"/>
              </a:rPr>
              <a:t>Na</a:t>
            </a:r>
            <a:r>
              <a:rPr lang="en-GB" altLang="en-US" b="1" baseline="30000">
                <a:solidFill>
                  <a:schemeClr val="accent2"/>
                </a:solidFill>
                <a:latin typeface="Tahoma" panose="020B0604030504040204" pitchFamily="34" charset="0"/>
              </a:rPr>
              <a:t>+</a:t>
            </a:r>
            <a:r>
              <a:rPr lang="en-GB" altLang="en-US">
                <a:latin typeface="Tahoma" panose="020B0604030504040204" pitchFamily="34" charset="0"/>
              </a:rPr>
              <a:t> and </a:t>
            </a:r>
            <a:r>
              <a:rPr lang="en-GB" altLang="en-US" b="1">
                <a:solidFill>
                  <a:schemeClr val="accent2"/>
                </a:solidFill>
                <a:latin typeface="Tahoma" panose="020B0604030504040204" pitchFamily="34" charset="0"/>
              </a:rPr>
              <a:t>Cl</a:t>
            </a:r>
            <a:r>
              <a:rPr lang="en-GB" altLang="en-US" b="1" baseline="30000">
                <a:solidFill>
                  <a:schemeClr val="accent2"/>
                </a:solidFill>
                <a:latin typeface="Tahoma" panose="020B0604030504040204" pitchFamily="34" charset="0"/>
              </a:rPr>
              <a:t>-</a:t>
            </a:r>
            <a:r>
              <a:rPr lang="en-GB" altLang="en-US">
                <a:latin typeface="Tahoma" panose="020B0604030504040204" pitchFamily="34" charset="0"/>
              </a:rPr>
              <a:t> are actively transported out of the ascending limb</a:t>
            </a:r>
          </a:p>
        </p:txBody>
      </p:sp>
      <p:pic>
        <p:nvPicPr>
          <p:cNvPr id="6148" name="Picture 4" descr="http://www.mamashealth.com/images/kidney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http://owensboro.kctcs.edu/gcaplan/anat2/notes/Image67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22"/>
          <a:stretch>
            <a:fillRect/>
          </a:stretch>
        </p:blipFill>
        <p:spPr>
          <a:xfrm>
            <a:off x="5562600" y="1828801"/>
            <a:ext cx="4572000" cy="4240213"/>
          </a:xfrm>
          <a:noFill/>
        </p:spPr>
      </p:pic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7848600" y="3124200"/>
            <a:ext cx="914400" cy="137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1482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Tahoma" panose="020B0604030504040204" pitchFamily="34" charset="0"/>
              </a:rPr>
              <a:t>Stage 2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This raises the Na+ and Cl- concentration in the tissue fluid</a:t>
            </a:r>
          </a:p>
          <a:p>
            <a:pPr eaLnBrk="1" hangingPunct="1"/>
            <a:r>
              <a:rPr lang="en-GB" altLang="en-US">
                <a:solidFill>
                  <a:srgbClr val="FF0000"/>
                </a:solidFill>
                <a:latin typeface="Tahoma" panose="020B0604030504040204" pitchFamily="34" charset="0"/>
              </a:rPr>
              <a:t>(lowering the water potential)</a:t>
            </a:r>
          </a:p>
        </p:txBody>
      </p:sp>
      <p:pic>
        <p:nvPicPr>
          <p:cNvPr id="7172" name="Picture 4" descr="http://www.mamashealth.com/images/kidney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http://owensboro.kctcs.edu/gcaplan/anat2/notes/Image67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22"/>
          <a:stretch>
            <a:fillRect/>
          </a:stretch>
        </p:blipFill>
        <p:spPr>
          <a:xfrm>
            <a:off x="6172200" y="2271714"/>
            <a:ext cx="4191000" cy="3887787"/>
          </a:xfrm>
          <a:noFill/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8229600" y="3429000"/>
            <a:ext cx="533400" cy="1143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0335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Tahoma" panose="020B0604030504040204" pitchFamily="34" charset="0"/>
              </a:rPr>
              <a:t>Stage 3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Water is drawn out of the descending limb by </a:t>
            </a:r>
            <a:r>
              <a:rPr lang="en-GB" altLang="en-US">
                <a:solidFill>
                  <a:schemeClr val="accent2"/>
                </a:solidFill>
                <a:latin typeface="Tahoma" panose="020B0604030504040204" pitchFamily="34" charset="0"/>
              </a:rPr>
              <a:t>OSMOSIS</a:t>
            </a:r>
            <a:r>
              <a:rPr lang="en-GB" altLang="en-US">
                <a:latin typeface="Tahoma" panose="020B0604030504040204" pitchFamily="34" charset="0"/>
              </a:rPr>
              <a:t>………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And </a:t>
            </a:r>
            <a:r>
              <a:rPr lang="en-GB" altLang="en-US" b="1">
                <a:solidFill>
                  <a:schemeClr val="accent2"/>
                </a:solidFill>
                <a:latin typeface="Tahoma" panose="020B0604030504040204" pitchFamily="34" charset="0"/>
              </a:rPr>
              <a:t>Na</a:t>
            </a:r>
            <a:r>
              <a:rPr lang="en-GB" altLang="en-US" b="1" baseline="30000">
                <a:solidFill>
                  <a:schemeClr val="accent2"/>
                </a:solidFill>
                <a:latin typeface="Tahoma" panose="020B0604030504040204" pitchFamily="34" charset="0"/>
              </a:rPr>
              <a:t>+</a:t>
            </a:r>
            <a:r>
              <a:rPr lang="en-GB" altLang="en-US">
                <a:latin typeface="Tahoma" panose="020B0604030504040204" pitchFamily="34" charset="0"/>
              </a:rPr>
              <a:t> and </a:t>
            </a:r>
            <a:r>
              <a:rPr lang="en-GB" altLang="en-US" b="1">
                <a:solidFill>
                  <a:schemeClr val="accent2"/>
                </a:solidFill>
                <a:latin typeface="Tahoma" panose="020B0604030504040204" pitchFamily="34" charset="0"/>
              </a:rPr>
              <a:t>Cl</a:t>
            </a:r>
            <a:r>
              <a:rPr lang="en-GB" altLang="en-US" b="1" baseline="30000">
                <a:solidFill>
                  <a:schemeClr val="accent2"/>
                </a:solidFill>
                <a:latin typeface="Tahoma" panose="020B0604030504040204" pitchFamily="34" charset="0"/>
              </a:rPr>
              <a:t>-</a:t>
            </a:r>
            <a:r>
              <a:rPr lang="en-GB" altLang="en-US">
                <a:latin typeface="Tahoma" panose="020B0604030504040204" pitchFamily="34" charset="0"/>
              </a:rPr>
              <a:t> diffuse </a:t>
            </a:r>
            <a:r>
              <a:rPr lang="en-GB" altLang="en-US">
                <a:solidFill>
                  <a:srgbClr val="FF0000"/>
                </a:solidFill>
                <a:latin typeface="Tahoma" panose="020B0604030504040204" pitchFamily="34" charset="0"/>
              </a:rPr>
              <a:t>in</a:t>
            </a:r>
            <a:r>
              <a:rPr lang="en-GB" altLang="en-US">
                <a:latin typeface="Tahoma" panose="020B0604030504040204" pitchFamily="34" charset="0"/>
              </a:rPr>
              <a:t> down a concentration gradient</a:t>
            </a:r>
          </a:p>
        </p:txBody>
      </p:sp>
      <p:pic>
        <p:nvPicPr>
          <p:cNvPr id="8196" name="Picture 4" descr="http://www.mamashealth.com/images/kidney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://owensboro.kctcs.edu/gcaplan/anat2/notes/Image67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22"/>
          <a:stretch>
            <a:fillRect/>
          </a:stretch>
        </p:blipFill>
        <p:spPr>
          <a:xfrm>
            <a:off x="6019800" y="1905001"/>
            <a:ext cx="4495800" cy="4170363"/>
          </a:xfrm>
          <a:noFill/>
        </p:spPr>
      </p:pic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7543800" y="3124200"/>
            <a:ext cx="609600" cy="236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8001000" y="37338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9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Tahoma" panose="020B0604030504040204" pitchFamily="34" charset="0"/>
              </a:rPr>
              <a:t>Stage 4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Removing Water from the limb concentrates the </a:t>
            </a:r>
            <a:r>
              <a:rPr lang="en-GB" altLang="en-US" b="1">
                <a:solidFill>
                  <a:schemeClr val="accent2"/>
                </a:solidFill>
                <a:latin typeface="Tahoma" panose="020B0604030504040204" pitchFamily="34" charset="0"/>
              </a:rPr>
              <a:t>Na</a:t>
            </a:r>
            <a:r>
              <a:rPr lang="en-GB" altLang="en-US" b="1" baseline="30000">
                <a:solidFill>
                  <a:schemeClr val="accent2"/>
                </a:solidFill>
                <a:latin typeface="Tahoma" panose="020B0604030504040204" pitchFamily="34" charset="0"/>
              </a:rPr>
              <a:t>+</a:t>
            </a:r>
            <a:r>
              <a:rPr lang="en-GB" altLang="en-US">
                <a:latin typeface="Tahoma" panose="020B0604030504040204" pitchFamily="34" charset="0"/>
              </a:rPr>
              <a:t> and </a:t>
            </a:r>
            <a:r>
              <a:rPr lang="en-GB" altLang="en-US" b="1">
                <a:solidFill>
                  <a:schemeClr val="accent2"/>
                </a:solidFill>
                <a:latin typeface="Tahoma" panose="020B0604030504040204" pitchFamily="34" charset="0"/>
              </a:rPr>
              <a:t>Cl</a:t>
            </a:r>
            <a:r>
              <a:rPr lang="en-GB" altLang="en-US" b="1" baseline="30000">
                <a:solidFill>
                  <a:schemeClr val="accent2"/>
                </a:solidFill>
                <a:latin typeface="Tahoma" panose="020B0604030504040204" pitchFamily="34" charset="0"/>
              </a:rPr>
              <a:t>-</a:t>
            </a:r>
            <a:r>
              <a:rPr lang="en-GB" altLang="en-US">
                <a:latin typeface="Tahoma" panose="020B0604030504040204" pitchFamily="34" charset="0"/>
              </a:rPr>
              <a:t> in the descending limb…..</a:t>
            </a:r>
          </a:p>
        </p:txBody>
      </p:sp>
      <p:pic>
        <p:nvPicPr>
          <p:cNvPr id="9220" name="Picture 4" descr="http://www.mamashealth.com/images/kidney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ttp://owensboro.kctcs.edu/gcaplan/anat2/notes/Image67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22"/>
          <a:stretch>
            <a:fillRect/>
          </a:stretch>
        </p:blipFill>
        <p:spPr>
          <a:xfrm>
            <a:off x="5715000" y="1847850"/>
            <a:ext cx="4724400" cy="4381500"/>
          </a:xfrm>
          <a:noFill/>
        </p:spPr>
      </p:pic>
    </p:spTree>
    <p:extLst>
      <p:ext uri="{BB962C8B-B14F-4D97-AF65-F5344CB8AC3E}">
        <p14:creationId xmlns:p14="http://schemas.microsoft.com/office/powerpoint/2010/main" val="4034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Tahoma" panose="020B0604030504040204" pitchFamily="34" charset="0"/>
              </a:rPr>
              <a:t>Stage 5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81200"/>
            <a:ext cx="44958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So as you go down the limb - </a:t>
            </a:r>
            <a:r>
              <a:rPr lang="en-GB" altLang="en-US" b="1">
                <a:solidFill>
                  <a:schemeClr val="accent2"/>
                </a:solidFill>
                <a:latin typeface="Tahoma" panose="020B0604030504040204" pitchFamily="34" charset="0"/>
              </a:rPr>
              <a:t>Na</a:t>
            </a:r>
            <a:r>
              <a:rPr lang="en-GB" altLang="en-US" b="1" baseline="30000">
                <a:solidFill>
                  <a:schemeClr val="accent2"/>
                </a:solidFill>
                <a:latin typeface="Tahoma" panose="020B0604030504040204" pitchFamily="34" charset="0"/>
              </a:rPr>
              <a:t>+</a:t>
            </a:r>
            <a:r>
              <a:rPr lang="en-GB" altLang="en-US">
                <a:latin typeface="Tahoma" panose="020B0604030504040204" pitchFamily="34" charset="0"/>
              </a:rPr>
              <a:t> and </a:t>
            </a:r>
            <a:r>
              <a:rPr lang="en-GB" altLang="en-US" b="1">
                <a:solidFill>
                  <a:schemeClr val="accent2"/>
                </a:solidFill>
                <a:latin typeface="Tahoma" panose="020B0604030504040204" pitchFamily="34" charset="0"/>
              </a:rPr>
              <a:t>Cl</a:t>
            </a:r>
            <a:r>
              <a:rPr lang="en-GB" altLang="en-US" b="1" baseline="30000">
                <a:solidFill>
                  <a:schemeClr val="accent2"/>
                </a:solidFill>
                <a:latin typeface="Tahoma" panose="020B0604030504040204" pitchFamily="34" charset="0"/>
              </a:rPr>
              <a:t>-</a:t>
            </a:r>
            <a:r>
              <a:rPr lang="en-GB" altLang="en-US">
                <a:latin typeface="Tahoma" panose="020B0604030504040204" pitchFamily="34" charset="0"/>
              </a:rPr>
              <a:t> diffuses out into the </a:t>
            </a:r>
            <a:r>
              <a:rPr lang="en-GB" altLang="en-US">
                <a:solidFill>
                  <a:srgbClr val="FF0000"/>
                </a:solidFill>
                <a:latin typeface="Tahoma" panose="020B0604030504040204" pitchFamily="34" charset="0"/>
              </a:rPr>
              <a:t>medulla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This concentration of the salt in the medulla is called the “</a:t>
            </a:r>
            <a:r>
              <a:rPr lang="en-GB" altLang="en-US">
                <a:solidFill>
                  <a:srgbClr val="00CC00"/>
                </a:solidFill>
                <a:latin typeface="Tahoma" panose="020B0604030504040204" pitchFamily="34" charset="0"/>
              </a:rPr>
              <a:t>Counter-Current Multiplier</a:t>
            </a:r>
            <a:r>
              <a:rPr lang="en-GB" altLang="en-US">
                <a:latin typeface="Tahoma" panose="020B0604030504040204" pitchFamily="34" charset="0"/>
              </a:rPr>
              <a:t>”</a:t>
            </a:r>
          </a:p>
          <a:p>
            <a:pPr eaLnBrk="1" hangingPunct="1"/>
            <a:r>
              <a:rPr lang="en-GB" altLang="en-US">
                <a:solidFill>
                  <a:srgbClr val="FF0000"/>
                </a:solidFill>
                <a:latin typeface="Tahoma" panose="020B0604030504040204" pitchFamily="34" charset="0"/>
              </a:rPr>
              <a:t>Decrease the water potential in the medulla</a:t>
            </a:r>
          </a:p>
        </p:txBody>
      </p:sp>
      <p:pic>
        <p:nvPicPr>
          <p:cNvPr id="10244" name="Picture 4" descr="http://www.mamashealth.com/images/kidney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14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owensboro.kctcs.edu/gcaplan/anat2/notes/Image67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22"/>
          <a:stretch>
            <a:fillRect/>
          </a:stretch>
        </p:blipFill>
        <p:spPr>
          <a:xfrm>
            <a:off x="5943600" y="1905001"/>
            <a:ext cx="4495800" cy="4168775"/>
          </a:xfrm>
          <a:noFill/>
        </p:spPr>
      </p:pic>
    </p:spTree>
    <p:extLst>
      <p:ext uri="{BB962C8B-B14F-4D97-AF65-F5344CB8AC3E}">
        <p14:creationId xmlns:p14="http://schemas.microsoft.com/office/powerpoint/2010/main" val="1086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Nerves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132" t="22666" r="25980" b="25045"/>
          <a:stretch/>
        </p:blipFill>
        <p:spPr>
          <a:xfrm>
            <a:off x="838200" y="1365160"/>
            <a:ext cx="8925059" cy="52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63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1419</Words>
  <Application>Microsoft Office PowerPoint</Application>
  <PresentationFormat>Widescreen</PresentationFormat>
  <Paragraphs>263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1_Office Theme</vt:lpstr>
      <vt:lpstr>Revision</vt:lpstr>
      <vt:lpstr>Loop of Henle</vt:lpstr>
      <vt:lpstr>Loop Of Henle</vt:lpstr>
      <vt:lpstr>Stage 1</vt:lpstr>
      <vt:lpstr>Stage 2</vt:lpstr>
      <vt:lpstr>Stage 3</vt:lpstr>
      <vt:lpstr>Stage 4</vt:lpstr>
      <vt:lpstr>Stage 5</vt:lpstr>
      <vt:lpstr>Nerves</vt:lpstr>
      <vt:lpstr>Roles of sensory receptors</vt:lpstr>
      <vt:lpstr>Sensory Neurone: Structure &amp; Function</vt:lpstr>
      <vt:lpstr>Motor Neurone: Structure &amp; Function</vt:lpstr>
      <vt:lpstr>Relay Neurone</vt:lpstr>
      <vt:lpstr>Compare and contrast structure and function</vt:lpstr>
      <vt:lpstr>Resting Potential</vt:lpstr>
      <vt:lpstr>Action Potential</vt:lpstr>
      <vt:lpstr>Action Potential: Transmitted in a Myelinated neurone</vt:lpstr>
      <vt:lpstr>Action Potential: Voltage Graph</vt:lpstr>
      <vt:lpstr>Structure of the Cholinergic Synapse</vt:lpstr>
      <vt:lpstr>Role of Neurotransmitters: How a synapse works</vt:lpstr>
      <vt:lpstr>Roles of the Synapse in the Nervous System</vt:lpstr>
      <vt:lpstr>Animal Responses</vt:lpstr>
      <vt:lpstr>Organisation of Nervous System</vt:lpstr>
      <vt:lpstr>Peripheral Nervous System</vt:lpstr>
      <vt:lpstr>Gross Structure of the Brain</vt:lpstr>
      <vt:lpstr>Functions</vt:lpstr>
      <vt:lpstr>Reflex Arcs</vt:lpstr>
      <vt:lpstr>First and Second Messengers: adrenaline &amp; cAMP</vt:lpstr>
      <vt:lpstr>Control of Heart Rate in Humans</vt:lpstr>
      <vt:lpstr>Sliding Filament Model of Muscle Contraction</vt:lpstr>
      <vt:lpstr>Sliding Filament Model of Muscle Contraction</vt:lpstr>
      <vt:lpstr>Sliding Filament Model of Muscle Contraction</vt:lpstr>
      <vt:lpstr>Role of ATP in muscle contraction</vt:lpstr>
      <vt:lpstr>Compare &amp; contrast synapses and neuromuscular junctions</vt:lpstr>
      <vt:lpstr>Outline structural and functional differences between voluntary, involuntary and cardiac muscle</vt:lpstr>
      <vt:lpstr>Mammals</vt:lpstr>
      <vt:lpstr>‘Fight or Flight’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Louise Wilson</dc:creator>
  <cp:lastModifiedBy>Louise Wilson</cp:lastModifiedBy>
  <cp:revision>9</cp:revision>
  <dcterms:created xsi:type="dcterms:W3CDTF">2017-06-08T10:26:06Z</dcterms:created>
  <dcterms:modified xsi:type="dcterms:W3CDTF">2017-06-08T10:58:22Z</dcterms:modified>
</cp:coreProperties>
</file>