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6" r:id="rId3"/>
    <p:sldId id="277" r:id="rId4"/>
    <p:sldId id="257" r:id="rId5"/>
    <p:sldId id="258" r:id="rId6"/>
    <p:sldId id="261" r:id="rId7"/>
    <p:sldId id="263" r:id="rId8"/>
    <p:sldId id="264" r:id="rId9"/>
    <p:sldId id="265" r:id="rId10"/>
    <p:sldId id="266" r:id="rId11"/>
    <p:sldId id="275" r:id="rId12"/>
    <p:sldId id="271" r:id="rId13"/>
    <p:sldId id="272" r:id="rId14"/>
    <p:sldId id="273" r:id="rId15"/>
    <p:sldId id="274" r:id="rId16"/>
    <p:sldId id="26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2E87C4-23F8-40BA-A00A-2820208D8C8A}" type="datetimeFigureOut">
              <a:rPr lang="en-GB"/>
              <a:pPr>
                <a:defRPr/>
              </a:pPr>
              <a:t>01/02/2017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28E76B4-857D-4483-8944-514BDF34C5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5778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AC8638D-93ED-43A7-81B9-94767CC919AC}" type="slidenum">
              <a:rPr lang="en-GB" altLang="en-US" smtClean="0">
                <a:latin typeface="Calibri" panose="020F0502020204030204" pitchFamily="34" charset="0"/>
              </a:rPr>
              <a:pPr/>
              <a:t>1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051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STARTER ACTIVITY – need card and scissors and rulers and pencils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mtClean="0"/>
              <a:t>	         - could be done using plasticine models and rough guide to measurements?</a:t>
            </a:r>
          </a:p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5019A7-AB78-478D-828B-1977DB917647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875824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63DD31-DB16-47A2-9A92-423E76339633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801806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FA6D94-9AB7-4ED3-A4BD-CA0693323085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1841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When </a:t>
            </a:r>
            <a:r>
              <a:rPr lang="en-GB" altLang="en-US" smtClean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𝜋=3.14</a:t>
            </a:r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9059D92-231B-4488-B302-78567E41F67E}" type="slidenum">
              <a:rPr lang="en-GB" altLang="en-US" smtClean="0">
                <a:latin typeface="Calibri" panose="020F0502020204030204" pitchFamily="34" charset="0"/>
              </a:rPr>
              <a:pPr/>
              <a:t>9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421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Students to discuss in pairs and feedback why each of the following require specialised exchange surfaces</a:t>
            </a:r>
          </a:p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5C5A07-2398-403D-8FDF-0F47134815B5}" type="slidenum">
              <a:rPr lang="en-GB" altLang="en-US" smtClean="0"/>
              <a:pPr>
                <a:spcBef>
                  <a:spcPct val="0"/>
                </a:spcBef>
              </a:pPr>
              <a:t>12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7669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DF580-7D27-400E-97D0-73DF555A0A74}" type="datetimeFigureOut">
              <a:rPr lang="en-GB"/>
              <a:pPr>
                <a:defRPr/>
              </a:pPr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716EC-EEB3-4566-9DB5-3F82DE0F7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478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6D5A-217B-40EC-8E89-14DE3AB57416}" type="datetimeFigureOut">
              <a:rPr lang="en-GB"/>
              <a:pPr>
                <a:defRPr/>
              </a:pPr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0504A-9AD4-477D-A47A-4853571D2B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903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8DACE-F9C7-4A1F-9865-E3A4064B5EAA}" type="datetimeFigureOut">
              <a:rPr lang="en-GB"/>
              <a:pPr>
                <a:defRPr/>
              </a:pPr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3E738-2BA0-4A0C-A567-523045D2E8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671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EF42F-8DA6-4549-B0DD-81EEFDB3B997}" type="datetimeFigureOut">
              <a:rPr lang="en-GB"/>
              <a:pPr>
                <a:defRPr/>
              </a:pPr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7040A-CBDB-49A8-BEDA-F21AF29BFF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849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79576-A957-4368-8B21-6EB9548E7EC8}" type="datetimeFigureOut">
              <a:rPr lang="en-GB"/>
              <a:pPr>
                <a:defRPr/>
              </a:pPr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2DF22-AC61-4E40-97FF-4475147637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333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D6CF4-7600-4F25-9A3C-F79FD9220D6A}" type="datetimeFigureOut">
              <a:rPr lang="en-GB"/>
              <a:pPr>
                <a:defRPr/>
              </a:pPr>
              <a:t>01/02/2017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7DCD3-2795-42B9-B12D-741BCEE7EB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934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0A3EA-3529-40BB-923D-361C13CF5D45}" type="datetimeFigureOut">
              <a:rPr lang="en-GB"/>
              <a:pPr>
                <a:defRPr/>
              </a:pPr>
              <a:t>01/02/2017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1221D-A4A6-434A-AD4F-F644C2B634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887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4D158-B45A-46C9-97CB-EBE242F386A0}" type="datetimeFigureOut">
              <a:rPr lang="en-GB"/>
              <a:pPr>
                <a:defRPr/>
              </a:pPr>
              <a:t>01/02/2017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B8128-005C-49CE-913C-048EF97F9B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305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FB583-590F-4107-B27C-2E6106E7B145}" type="datetimeFigureOut">
              <a:rPr lang="en-GB"/>
              <a:pPr>
                <a:defRPr/>
              </a:pPr>
              <a:t>01/02/2017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6C305-E710-43F1-BD0E-976848E4D4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50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73D9F-00C2-4B9C-A366-1D8A484A6CC7}" type="datetimeFigureOut">
              <a:rPr lang="en-GB"/>
              <a:pPr>
                <a:defRPr/>
              </a:pPr>
              <a:t>01/02/2017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94EC3-F4CC-45AD-B95E-90CB24FFD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753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F32B7-9C2D-4D92-AD13-5756D989CBDC}" type="datetimeFigureOut">
              <a:rPr lang="en-GB"/>
              <a:pPr>
                <a:defRPr/>
              </a:pPr>
              <a:t>01/02/2017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AF335-FDE0-4E48-973F-6CBFAEFA5F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886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7CDB6B-4A00-4C84-98AE-6C6B8A0B6E86}" type="datetimeFigureOut">
              <a:rPr lang="en-GB"/>
              <a:pPr>
                <a:defRPr/>
              </a:pPr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2DDA8A6-AACC-4E1A-9EDC-43DDAAD227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uG4ZZ1Gbz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www.fs.fed.us/r8/caribbean/wildlife-facts/2008/wildlife-facts_images_2008/1-house_mouse.jpg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Module 3</a:t>
            </a:r>
            <a:br>
              <a:rPr lang="en-GB" altLang="en-US" smtClean="0"/>
            </a:br>
            <a:r>
              <a:rPr lang="en-GB" altLang="en-US" smtClean="0"/>
              <a:t>Exchange Surfaces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7.1  Special surfaces for exchange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4525962"/>
          </a:xfrm>
        </p:spPr>
        <p:txBody>
          <a:bodyPr/>
          <a:lstStyle/>
          <a:p>
            <a:pPr eaLnBrk="1" hangingPunct="1"/>
            <a:r>
              <a:rPr lang="en-GB" altLang="en-US" smtClean="0"/>
              <a:t>3) Multicellular organisms are often very active which means a lot of cells are respiring very quickly </a:t>
            </a:r>
            <a:r>
              <a:rPr lang="en-GB" altLang="en-US" smtClean="0">
                <a:sym typeface="Wingdings" panose="05000000000000000000" pitchFamily="2" charset="2"/>
              </a:rPr>
              <a:t> need a constant, rapid supply of glucose and O</a:t>
            </a:r>
            <a:r>
              <a:rPr lang="en-GB" altLang="en-US" baseline="-25000" smtClean="0">
                <a:sym typeface="Wingdings" panose="05000000000000000000" pitchFamily="2" charset="2"/>
              </a:rPr>
              <a:t>2</a:t>
            </a:r>
          </a:p>
          <a:p>
            <a:pPr eaLnBrk="1" hangingPunct="1"/>
            <a:endParaRPr lang="en-GB" altLang="en-US" baseline="-25000" smtClean="0">
              <a:sym typeface="Wingdings" panose="05000000000000000000" pitchFamily="2" charset="2"/>
            </a:endParaRPr>
          </a:p>
          <a:p>
            <a:pPr eaLnBrk="1" hangingPunct="1"/>
            <a:endParaRPr lang="en-GB" altLang="en-US" baseline="-25000" smtClean="0">
              <a:sym typeface="Wingdings" panose="05000000000000000000" pitchFamily="2" charset="2"/>
            </a:endParaRPr>
          </a:p>
          <a:p>
            <a:pPr eaLnBrk="1" hangingPunct="1"/>
            <a:endParaRPr lang="en-GB" altLang="en-US" baseline="-25000" smtClean="0">
              <a:sym typeface="Wingdings" panose="05000000000000000000" pitchFamily="2" charset="2"/>
            </a:endParaRPr>
          </a:p>
          <a:p>
            <a:pPr eaLnBrk="1" hangingPunct="1"/>
            <a:r>
              <a:rPr lang="en-GB" altLang="en-US" sz="2800" smtClean="0">
                <a:sym typeface="Wingdings" panose="05000000000000000000" pitchFamily="2" charset="2"/>
              </a:rPr>
              <a:t>Molecules such as hormones or enzymes are made in one place but needed in another</a:t>
            </a:r>
          </a:p>
          <a:p>
            <a:pPr eaLnBrk="1" hangingPunct="1"/>
            <a:r>
              <a:rPr lang="en-GB" altLang="en-US" sz="2800" smtClean="0">
                <a:sym typeface="Wingdings" panose="05000000000000000000" pitchFamily="2" charset="2"/>
              </a:rPr>
              <a:t>Food will be digested in one organ system and need to be transported to every cell for use in respiration and other aspects of cell metabolism</a:t>
            </a:r>
          </a:p>
          <a:p>
            <a:pPr eaLnBrk="1" hangingPunct="1"/>
            <a:r>
              <a:rPr lang="en-GB" altLang="en-US" sz="2800" smtClean="0">
                <a:sym typeface="Wingdings" panose="05000000000000000000" pitchFamily="2" charset="2"/>
              </a:rPr>
              <a:t>Waste products of metabolism need to be removed and transported to excretory systems</a:t>
            </a:r>
            <a:endParaRPr lang="en-GB" altLang="en-US" sz="2800" baseline="-25000" smtClean="0">
              <a:sym typeface="Wingdings" panose="05000000000000000000" pitchFamily="2" charset="2"/>
            </a:endParaRPr>
          </a:p>
          <a:p>
            <a:pPr eaLnBrk="1" hangingPunct="1"/>
            <a:endParaRPr lang="en-GB" altLang="en-US" baseline="-25000" smtClean="0">
              <a:sym typeface="Wingdings" panose="05000000000000000000" pitchFamily="2" charset="2"/>
            </a:endParaRPr>
          </a:p>
          <a:p>
            <a:pPr eaLnBrk="1" hangingPunct="1"/>
            <a:endParaRPr lang="en-GB" altLang="en-US" baseline="-25000" smtClean="0"/>
          </a:p>
        </p:txBody>
      </p:sp>
      <p:pic>
        <p:nvPicPr>
          <p:cNvPr id="17411" name="Picture 5" descr="exerci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075" y="1916113"/>
            <a:ext cx="1874838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Job Advert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Create a job advert for an exchange surface. Include all the feature necessary to make a good exchange surface.</a:t>
            </a:r>
          </a:p>
        </p:txBody>
      </p:sp>
      <p:pic>
        <p:nvPicPr>
          <p:cNvPr id="18436" name="Picture 5" descr="Job Adve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500438"/>
            <a:ext cx="338455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0" y="5934075"/>
            <a:ext cx="4572000" cy="9239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>
                <a:latin typeface="Arial" panose="020B0604020202020204" pitchFamily="34" charset="0"/>
              </a:rPr>
              <a:t>Describe and explain the features that make an exchange surface efficient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</a:rPr>
              <a:t>	(Grade C –B)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smtClean="0"/>
              <a:t>Examples of specialised exchange surfaces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Alveoli of the lungs</a:t>
            </a:r>
          </a:p>
        </p:txBody>
      </p:sp>
      <p:pic>
        <p:nvPicPr>
          <p:cNvPr id="19460" name="Picture 5" descr="humrespsys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420938"/>
            <a:ext cx="47625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smtClean="0"/>
              <a:t>Examples of specialised exchange surfaces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Small intestine</a:t>
            </a:r>
          </a:p>
        </p:txBody>
      </p:sp>
      <p:pic>
        <p:nvPicPr>
          <p:cNvPr id="21508" name="Picture 5" descr="vil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565400"/>
            <a:ext cx="6286500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smtClean="0"/>
              <a:t>Examples of specialised exchange surfaces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Liver- blood sugar</a:t>
            </a:r>
          </a:p>
        </p:txBody>
      </p:sp>
      <p:pic>
        <p:nvPicPr>
          <p:cNvPr id="22532" name="Picture 5" descr="livlobul-schem.gif (162258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412875"/>
            <a:ext cx="4886325" cy="568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smtClean="0"/>
              <a:t>Examples of specialised exchange surfaces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Root Hair Cells in Plants</a:t>
            </a:r>
          </a:p>
        </p:txBody>
      </p:sp>
      <p:pic>
        <p:nvPicPr>
          <p:cNvPr id="23556" name="Picture 5" descr="roothai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700213"/>
            <a:ext cx="3167062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Explain why large, active organisms need specialised surfaces </a:t>
            </a:r>
            <a:r>
              <a:rPr lang="en-GB" smtClean="0"/>
              <a:t>for exchange.</a:t>
            </a:r>
            <a:r>
              <a:rPr lang="en-GB" dirty="0" smtClean="0"/>
              <a:t>				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 smtClean="0"/>
              <a:t>(3 marks)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Large mammals have a high demand for oxygen  for respiration, which can’t be met by diffusion alone as their surface area : volume ratio is too low. A specialised exchange surface gives a greater area, so more oxygen can be absorbed and more carbon dioxide can be removed.</a:t>
            </a:r>
            <a:endParaRPr lang="en-GB" dirty="0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2124075" y="5934075"/>
            <a:ext cx="7019925" cy="9239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>
                <a:latin typeface="Arial" panose="020B0604020202020204" pitchFamily="34" charset="0"/>
              </a:rPr>
              <a:t>Explain in terms of surface area to volume ratio how multicellular organisms are different to unicellular organisms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</a:rPr>
              <a:t>	(Grade B – 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 smtClean="0"/>
          </a:p>
        </p:txBody>
      </p:sp>
      <p:pic>
        <p:nvPicPr>
          <p:cNvPr id="512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04788"/>
            <a:ext cx="8631238" cy="63198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 smtClean="0"/>
          </a:p>
        </p:txBody>
      </p:sp>
      <p:pic>
        <p:nvPicPr>
          <p:cNvPr id="614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31" t="14951" r="8852" b="11864"/>
          <a:stretch>
            <a:fillRect/>
          </a:stretch>
        </p:blipFill>
        <p:spPr>
          <a:xfrm>
            <a:off x="131763" y="549275"/>
            <a:ext cx="8880475" cy="5975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900113" y="260350"/>
            <a:ext cx="2428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tx2"/>
                </a:solidFill>
              </a:rPr>
              <a:t>Amoeba</a:t>
            </a: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5435600" y="260350"/>
            <a:ext cx="1643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tx2"/>
                </a:solidFill>
              </a:rPr>
              <a:t>Mouse</a:t>
            </a: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611188" y="2708275"/>
            <a:ext cx="3071812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/>
              <a:t>Build a amoeba!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/>
              <a:t>e.g. A cube measuring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/>
              <a:t>1cm x 1cm x 1cm</a:t>
            </a:r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5219700" y="2636838"/>
            <a:ext cx="3429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/>
              <a:t>Build a mouse!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/>
              <a:t>e.g. A block measuring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/>
              <a:t>3cm x 3cm x 3cm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9388" y="3749675"/>
            <a:ext cx="8569325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2800">
                <a:solidFill>
                  <a:schemeClr val="tx2"/>
                </a:solidFill>
              </a:rPr>
              <a:t> What is the surface area of each ‘organism’?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800">
                <a:solidFill>
                  <a:schemeClr val="tx2"/>
                </a:solidFill>
              </a:rPr>
              <a:t>  What is the volume of each ‘organism’?</a:t>
            </a:r>
            <a:endParaRPr lang="en-GB" altLang="en-US" sz="2800"/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GB" altLang="en-US" sz="2400" b="1">
                <a:solidFill>
                  <a:schemeClr val="accent2"/>
                </a:solidFill>
              </a:rPr>
              <a:t> Calculate and compare the surface area to volume ratio for the ‘amoeba’ and ‘mouse’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GB" altLang="en-US" sz="2400" b="1">
                <a:solidFill>
                  <a:schemeClr val="accent2"/>
                </a:solidFill>
              </a:rPr>
              <a:t>What do you notice about the relationship between the size of the organism and it’s surface-area-to-volume-ratio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GB" altLang="en-US" sz="2400" b="1">
                <a:solidFill>
                  <a:schemeClr val="accent2"/>
                </a:solidFill>
                <a:hlinkClick r:id="rId3"/>
              </a:rPr>
              <a:t>https://www.youtube.com/watch?v=xuG4ZZ1GbzI</a:t>
            </a:r>
            <a:endParaRPr lang="en-GB" altLang="en-US" sz="24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en-US" sz="2400" b="1">
              <a:solidFill>
                <a:schemeClr val="accent2"/>
              </a:solidFill>
            </a:endParaRPr>
          </a:p>
        </p:txBody>
      </p:sp>
      <p:pic>
        <p:nvPicPr>
          <p:cNvPr id="7175" name="Picture 9" descr="13486-004-89AFA93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836613"/>
            <a:ext cx="2798762" cy="183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4" descr="See full 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836613"/>
            <a:ext cx="2435225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2"/>
          <p:cNvSpPr>
            <a:spLocks noGrp="1"/>
          </p:cNvSpPr>
          <p:nvPr>
            <p:ph type="body" idx="1"/>
          </p:nvPr>
        </p:nvSpPr>
        <p:spPr>
          <a:xfrm>
            <a:off x="457200" y="714375"/>
            <a:ext cx="4040188" cy="65881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Learning Objectives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773113"/>
            <a:ext cx="4041775" cy="655637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Success Criteria</a:t>
            </a:r>
          </a:p>
        </p:txBody>
      </p:sp>
      <p:sp>
        <p:nvSpPr>
          <p:cNvPr id="9220" name="Content Placeholder 4"/>
          <p:cNvSpPr>
            <a:spLocks noGrp="1"/>
          </p:cNvSpPr>
          <p:nvPr>
            <p:ph sz="quarter" idx="2"/>
          </p:nvPr>
        </p:nvSpPr>
        <p:spPr>
          <a:xfrm>
            <a:off x="323850" y="1628775"/>
            <a:ext cx="4040188" cy="3846513"/>
          </a:xfrm>
        </p:spPr>
        <p:txBody>
          <a:bodyPr/>
          <a:lstStyle/>
          <a:p>
            <a:pPr eaLnBrk="1" hangingPunct="1"/>
            <a:r>
              <a:rPr lang="en-GB" altLang="en-US" smtClean="0"/>
              <a:t>Explain in terms of surface-area-to-volume-ratio, why multicellular organisms have specialised exchange surfaces and single celled organisms do not</a:t>
            </a:r>
          </a:p>
          <a:p>
            <a:pPr eaLnBrk="1" hangingPunct="1"/>
            <a:endParaRPr lang="en-GB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27538" y="1628775"/>
            <a:ext cx="4357687" cy="48958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List why organisms need special exchange surfaces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dirty="0" smtClean="0"/>
              <a:t>	(Grade E - D)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Describe and explain the features that make an exchange surface efficient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dirty="0" smtClean="0"/>
              <a:t>	(Grade C –B)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Explain in terms of surface area to volume ratio how </a:t>
            </a:r>
            <a:r>
              <a:rPr lang="en-GB" dirty="0" err="1" smtClean="0"/>
              <a:t>multicellular</a:t>
            </a:r>
            <a:r>
              <a:rPr lang="en-GB" dirty="0" smtClean="0"/>
              <a:t> organisms are different to unicellular organisms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dirty="0" smtClean="0"/>
              <a:t>	(Grade B – 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/>
              <a:t>Why organisms need special </a:t>
            </a:r>
            <a:r>
              <a:rPr lang="en-GB" sz="4000" dirty="0" smtClean="0">
                <a:solidFill>
                  <a:srgbClr val="FF0000"/>
                </a:solidFill>
              </a:rPr>
              <a:t>exchange surfaces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434387" cy="4525963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11200" dirty="0" smtClean="0"/>
              <a:t>Living cells must be able to take up simple substances from their environment.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11200" dirty="0" smtClean="0"/>
              <a:t>They also need to remove waste products from </a:t>
            </a:r>
            <a:r>
              <a:rPr lang="en-GB" sz="11200" dirty="0" smtClean="0">
                <a:solidFill>
                  <a:srgbClr val="FF0000"/>
                </a:solidFill>
              </a:rPr>
              <a:t>metabolic activities.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11200" dirty="0" smtClean="0"/>
              <a:t>Task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11200" dirty="0" smtClean="0"/>
              <a:t> 	- On your post it write down one of these substances /products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11200" dirty="0" smtClean="0"/>
              <a:t>	- Stick your post it on the board and explain why it is important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11200" dirty="0" smtClean="0"/>
              <a:t>Looking at your model of a single-celled and </a:t>
            </a:r>
            <a:r>
              <a:rPr lang="en-GB" sz="11200" dirty="0" err="1" smtClean="0"/>
              <a:t>multicellular</a:t>
            </a:r>
            <a:r>
              <a:rPr lang="en-GB" sz="11200" dirty="0" smtClean="0"/>
              <a:t> organism describe how they exchange these important substances/products use keyword </a:t>
            </a:r>
            <a:r>
              <a:rPr lang="en-GB" sz="11200" dirty="0" smtClean="0">
                <a:solidFill>
                  <a:srgbClr val="FF0000"/>
                </a:solidFill>
              </a:rPr>
              <a:t>surface-area-volume-ratio</a:t>
            </a:r>
            <a:endParaRPr lang="en-GB" sz="112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dirty="0" smtClean="0"/>
              <a:t>	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4356100" y="5934075"/>
            <a:ext cx="4572000" cy="9239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>
                <a:latin typeface="Arial" panose="020B0604020202020204" pitchFamily="34" charset="0"/>
              </a:rPr>
              <a:t>List why organisms need special exchange surfaces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</a:rPr>
              <a:t>	(Grade D – 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Single Celled Organisms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Exchange gases, nutrients and wastes can diffuse directly in and out of the cell across the cell surface membrane. They have a large surface-area-volume-ratio.</a:t>
            </a:r>
          </a:p>
          <a:p>
            <a:pPr eaLnBrk="1" hangingPunct="1"/>
            <a:r>
              <a:rPr lang="en-GB" altLang="en-US" smtClean="0"/>
              <a:t>Diffusion rate is quick as substances only have to travel small distances</a:t>
            </a:r>
          </a:p>
        </p:txBody>
      </p:sp>
      <p:pic>
        <p:nvPicPr>
          <p:cNvPr id="13316" name="Picture 6" descr="Paramecium_stained_origi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511675"/>
            <a:ext cx="3200400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 smtClean="0"/>
              <a:t>Multicellular</a:t>
            </a:r>
            <a:r>
              <a:rPr lang="en-GB" dirty="0" smtClean="0"/>
              <a:t> Organisms need special exchange surfaces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Diffusion across the outer membrane is too slow for 3 reasons</a:t>
            </a:r>
          </a:p>
          <a:p>
            <a:pPr eaLnBrk="1" hangingPunct="1"/>
            <a:r>
              <a:rPr lang="en-GB" altLang="en-US" smtClean="0"/>
              <a:t>1) some cells are deep within the body</a:t>
            </a:r>
            <a:r>
              <a:rPr lang="en-GB" altLang="en-US" smtClean="0">
                <a:sym typeface="Wingdings" panose="05000000000000000000" pitchFamily="2" charset="2"/>
              </a:rPr>
              <a:t> there is a big distance between them and the outside environment</a:t>
            </a:r>
            <a:endParaRPr lang="en-GB" altLang="en-US" smtClean="0"/>
          </a:p>
        </p:txBody>
      </p:sp>
      <p:pic>
        <p:nvPicPr>
          <p:cNvPr id="14340" name="Picture 5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114800"/>
            <a:ext cx="52578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4114800" y="49530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2) low surface area to volume ratio</a:t>
            </a:r>
          </a:p>
          <a:p>
            <a:pPr lvl="1" eaLnBrk="1" hangingPunct="1"/>
            <a:r>
              <a:rPr lang="en-GB" altLang="en-US" smtClean="0"/>
              <a:t>It is difficult to exchange enough substances to supply a large volume of oxygen through a small outer surface </a:t>
            </a:r>
          </a:p>
        </p:txBody>
      </p:sp>
      <p:pic>
        <p:nvPicPr>
          <p:cNvPr id="15363" name="Picture 5" descr="S324_1_009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8" y="2492375"/>
            <a:ext cx="4886325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63" y="4735513"/>
            <a:ext cx="3455987" cy="232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5" y="5373688"/>
            <a:ext cx="1100138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75" y="5516563"/>
            <a:ext cx="121602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491</Words>
  <Application>Microsoft Office PowerPoint</Application>
  <PresentationFormat>On-screen Show (4:3)</PresentationFormat>
  <Paragraphs>84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Wingdings</vt:lpstr>
      <vt:lpstr>Cambria Math</vt:lpstr>
      <vt:lpstr>Office Theme</vt:lpstr>
      <vt:lpstr>Module 3 Exchange Surfaces</vt:lpstr>
      <vt:lpstr>PowerPoint Presentation</vt:lpstr>
      <vt:lpstr>PowerPoint Presentation</vt:lpstr>
      <vt:lpstr>PowerPoint Presentation</vt:lpstr>
      <vt:lpstr>PowerPoint Presentation</vt:lpstr>
      <vt:lpstr>Why organisms need special exchange surfaces</vt:lpstr>
      <vt:lpstr>Single Celled Organisms</vt:lpstr>
      <vt:lpstr>Multicellular Organisms need special exchange surfaces</vt:lpstr>
      <vt:lpstr>PowerPoint Presentation</vt:lpstr>
      <vt:lpstr>PowerPoint Presentation</vt:lpstr>
      <vt:lpstr>Job Advert</vt:lpstr>
      <vt:lpstr>Examples of specialised exchange surfaces</vt:lpstr>
      <vt:lpstr>Examples of specialised exchange surfaces</vt:lpstr>
      <vt:lpstr>Examples of specialised exchange surfaces</vt:lpstr>
      <vt:lpstr>Examples of specialised exchange surfaces</vt:lpstr>
      <vt:lpstr>Plenary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saraht</dc:creator>
  <cp:lastModifiedBy>Seran Bradley</cp:lastModifiedBy>
  <cp:revision>23</cp:revision>
  <dcterms:created xsi:type="dcterms:W3CDTF">2013-08-20T21:08:44Z</dcterms:created>
  <dcterms:modified xsi:type="dcterms:W3CDTF">2017-02-01T12:42:17Z</dcterms:modified>
</cp:coreProperties>
</file>