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9" r:id="rId4"/>
    <p:sldId id="264" r:id="rId5"/>
    <p:sldId id="262" r:id="rId6"/>
    <p:sldId id="263" r:id="rId7"/>
    <p:sldId id="256" r:id="rId8"/>
    <p:sldId id="257" r:id="rId9"/>
    <p:sldId id="281" r:id="rId10"/>
    <p:sldId id="280" r:id="rId11"/>
    <p:sldId id="279" r:id="rId12"/>
    <p:sldId id="282" r:id="rId13"/>
    <p:sldId id="258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3" r:id="rId26"/>
    <p:sldId id="265" r:id="rId27"/>
    <p:sldId id="266" r:id="rId28"/>
    <p:sldId id="267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34C30-BB01-4C1A-94DF-0B12699959DE}" type="datetimeFigureOut">
              <a:rPr lang="en-US" smtClean="0"/>
              <a:pPr/>
              <a:t>3/23/2014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D600-198F-4C47-821F-91E1D5FDC7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/>
              <a:t>Synoptic Assessment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dirty="0" smtClean="0"/>
              <a:t>Essay question</a:t>
            </a:r>
            <a:endParaRPr lang="en-GB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372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/>
              <a:t>An exceptional essay </a:t>
            </a:r>
          </a:p>
          <a:p>
            <a:r>
              <a:rPr lang="en-GB" dirty="0" smtClean="0"/>
              <a:t>reflects the detail that could be expected from a comprehensive knowledge and understanding of relevant parts of the specification </a:t>
            </a:r>
          </a:p>
          <a:p>
            <a:r>
              <a:rPr lang="en-GB" dirty="0" smtClean="0"/>
              <a:t>is free from fundamental errors </a:t>
            </a:r>
          </a:p>
          <a:p>
            <a:r>
              <a:rPr lang="en-GB" dirty="0" smtClean="0"/>
              <a:t>maintains appropriate depth and accuracy throughout </a:t>
            </a:r>
          </a:p>
          <a:p>
            <a:r>
              <a:rPr lang="en-GB" dirty="0" smtClean="0"/>
              <a:t>includes two or more paragraphs of material that indicates greater depth or breadth of study </a:t>
            </a:r>
          </a:p>
          <a:p>
            <a:endParaRPr lang="en-GB" sz="800" dirty="0" smtClean="0"/>
          </a:p>
          <a:p>
            <a:r>
              <a:rPr lang="en-GB" u="sng" dirty="0" smtClean="0"/>
              <a:t>A good essay </a:t>
            </a:r>
          </a:p>
          <a:p>
            <a:r>
              <a:rPr lang="en-GB" dirty="0" smtClean="0"/>
              <a:t>reflects the detail that could be expected from a comprehensive knowledge and understanding of relevant parts of the specification </a:t>
            </a:r>
          </a:p>
          <a:p>
            <a:r>
              <a:rPr lang="en-GB" dirty="0" smtClean="0"/>
              <a:t>is free from fundamental errors </a:t>
            </a:r>
          </a:p>
          <a:p>
            <a:r>
              <a:rPr lang="en-GB" dirty="0" smtClean="0"/>
              <a:t>maintains appropriate depth and accuracy throughout </a:t>
            </a:r>
          </a:p>
          <a:p>
            <a:endParaRPr lang="en-GB" sz="800" dirty="0" smtClean="0"/>
          </a:p>
          <a:p>
            <a:r>
              <a:rPr lang="en-GB" u="sng" dirty="0" smtClean="0"/>
              <a:t>An average essay </a:t>
            </a:r>
          </a:p>
          <a:p>
            <a:r>
              <a:rPr lang="en-GB" dirty="0" smtClean="0"/>
              <a:t>contains a significant amount of material that reflects the detail that could be expected from a knowledge and understanding of relevant parts of the specification. In practice this will amount to about half the essay. </a:t>
            </a:r>
          </a:p>
          <a:p>
            <a:r>
              <a:rPr lang="en-GB" dirty="0" smtClean="0"/>
              <a:t>is likely to reflect limited knowledge of some areas and to be patchy in quality </a:t>
            </a:r>
          </a:p>
          <a:p>
            <a:r>
              <a:rPr lang="en-GB" dirty="0" smtClean="0"/>
              <a:t>demonstrates a good understanding of basic principles but will contain some errors and evidence of misunderstanding </a:t>
            </a:r>
          </a:p>
          <a:p>
            <a:endParaRPr lang="en-GB" sz="800" dirty="0" smtClean="0"/>
          </a:p>
          <a:p>
            <a:r>
              <a:rPr lang="en-GB" u="sng" dirty="0" smtClean="0"/>
              <a:t>A poor essay </a:t>
            </a:r>
          </a:p>
          <a:p>
            <a:r>
              <a:rPr lang="en-GB" dirty="0" smtClean="0"/>
              <a:t>contains much material which is below the level expected of a candidate who has completed an A-level Biology course although there will be occasional valid points </a:t>
            </a:r>
          </a:p>
          <a:p>
            <a:r>
              <a:rPr lang="en-GB" dirty="0" smtClean="0"/>
              <a:t>Contains fundamental errors reflecting a poor grasp of basic principles and concepts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Break it down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Content : at least 5 areas, two key points and an example</a:t>
            </a:r>
          </a:p>
          <a:p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sz="2400" i="1" dirty="0" smtClean="0"/>
              <a:t>“hydrolysis of ATP by </a:t>
            </a:r>
            <a:r>
              <a:rPr lang="en-GB" sz="2400" i="1" dirty="0" err="1" smtClean="0"/>
              <a:t>ATPase</a:t>
            </a:r>
            <a:r>
              <a:rPr lang="en-GB" sz="2400" i="1" dirty="0" smtClean="0"/>
              <a:t> releases energy than can be used for specific processes, for example, energy for active transport of mineral ions against a concentration gradient in root hair cells of a plant”</a:t>
            </a:r>
          </a:p>
          <a:p>
            <a:r>
              <a:rPr lang="en-GB" dirty="0" smtClean="0"/>
              <a:t>Or </a:t>
            </a:r>
            <a:r>
              <a:rPr lang="en-GB" sz="2400" b="1" dirty="0" smtClean="0">
                <a:latin typeface="Bradley Hand ITC" pitchFamily="66" charset="0"/>
              </a:rPr>
              <a:t>“ATP is used for the active transport of ions in a plant”</a:t>
            </a:r>
          </a:p>
          <a:p>
            <a:r>
              <a:rPr lang="en-GB" sz="2400" b="1" dirty="0" smtClean="0"/>
              <a:t>Breadth – 3 modules or kingdoms</a:t>
            </a:r>
          </a:p>
          <a:p>
            <a:endParaRPr lang="en-GB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Structure and Function relationships of carbohydrates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Cellulose cell walls provide strength</a:t>
                      </a:r>
                      <a:r>
                        <a:rPr lang="en-GB" baseline="0" dirty="0" smtClean="0"/>
                        <a:t> and 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Long </a:t>
                      </a:r>
                      <a:r>
                        <a:rPr lang="en-GB" dirty="0" err="1" smtClean="0"/>
                        <a:t>unbranched</a:t>
                      </a:r>
                      <a:r>
                        <a:rPr lang="en-GB" dirty="0" smtClean="0"/>
                        <a:t>/polysaccharides/hydrogen</a:t>
                      </a:r>
                      <a:r>
                        <a:rPr lang="en-GB" baseline="0" dirty="0" smtClean="0"/>
                        <a:t> bonds/</a:t>
                      </a:r>
                      <a:r>
                        <a:rPr lang="en-GB" baseline="0" dirty="0" err="1" smtClean="0"/>
                        <a:t>microfibrils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the hook.....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Cycles: List some</a:t>
            </a:r>
          </a:p>
          <a:p>
            <a:r>
              <a:rPr lang="en-GB" dirty="0" smtClean="0"/>
              <a:t>Molecular (ATP etc)</a:t>
            </a:r>
          </a:p>
          <a:p>
            <a:r>
              <a:rPr lang="en-GB" dirty="0" smtClean="0"/>
              <a:t>Cellular (cell, Calvin)</a:t>
            </a:r>
          </a:p>
          <a:p>
            <a:r>
              <a:rPr lang="en-GB" dirty="0" smtClean="0"/>
              <a:t>Systems: (breathing, cardiac)</a:t>
            </a:r>
          </a:p>
          <a:p>
            <a:r>
              <a:rPr lang="en-GB" dirty="0" smtClean="0"/>
              <a:t>Organisms (life, reproductive)</a:t>
            </a:r>
          </a:p>
          <a:p>
            <a:r>
              <a:rPr lang="en-GB" dirty="0" smtClean="0"/>
              <a:t>Populations (lag, log, stationary, death, repeat)</a:t>
            </a:r>
          </a:p>
          <a:p>
            <a:r>
              <a:rPr lang="en-GB" dirty="0" smtClean="0"/>
              <a:t>Community (predator-prey)</a:t>
            </a:r>
          </a:p>
          <a:p>
            <a:r>
              <a:rPr lang="en-GB" dirty="0" smtClean="0"/>
              <a:t>Environment (nitrogen, carbon)</a:t>
            </a:r>
          </a:p>
          <a:p>
            <a:r>
              <a:rPr lang="en-GB" dirty="0" smtClean="0"/>
              <a:t>Gene Technology (PCR)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GB" dirty="0" smtClean="0"/>
              <a:t>Mutation and its consequences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357298"/>
            <a:ext cx="8229600" cy="43891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Two main aspects to the essay: mutations; consequences</a:t>
            </a:r>
          </a:p>
          <a:p>
            <a:r>
              <a:rPr lang="en-GB" sz="2400" u="sng" dirty="0" smtClean="0"/>
              <a:t>Mutations</a:t>
            </a:r>
          </a:p>
          <a:p>
            <a:r>
              <a:rPr lang="en-GB" sz="2400" dirty="0" smtClean="0"/>
              <a:t>A change in arrangement or amount of genetic material in a cell</a:t>
            </a:r>
          </a:p>
          <a:p>
            <a:r>
              <a:rPr lang="en-GB" sz="2400" dirty="0" smtClean="0"/>
              <a:t>May affect one or more genes</a:t>
            </a:r>
          </a:p>
          <a:p>
            <a:r>
              <a:rPr lang="en-GB" sz="2400" dirty="0" smtClean="0"/>
              <a:t>If in sperm or eggs, sex cells, it is inherited, hereditary mutations</a:t>
            </a:r>
          </a:p>
          <a:p>
            <a:r>
              <a:rPr lang="en-GB" sz="2400" dirty="0" smtClean="0"/>
              <a:t>If in body cell it is acquired (due to exposure to mutagen in environment or spontaneous)</a:t>
            </a:r>
          </a:p>
          <a:p>
            <a:r>
              <a:rPr lang="en-GB" sz="2400" dirty="0" smtClean="0"/>
              <a:t>Copying error during DNA replication</a:t>
            </a:r>
          </a:p>
          <a:p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643570" y="5000636"/>
            <a:ext cx="3450496" cy="1754326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u="sng" dirty="0" smtClean="0"/>
              <a:t>Mutagens</a:t>
            </a:r>
          </a:p>
          <a:p>
            <a:r>
              <a:rPr lang="en-GB" dirty="0" smtClean="0"/>
              <a:t>Ionising radiation</a:t>
            </a:r>
          </a:p>
          <a:p>
            <a:r>
              <a:rPr lang="en-GB" dirty="0" smtClean="0"/>
              <a:t>Ionises DNA</a:t>
            </a:r>
          </a:p>
          <a:p>
            <a:r>
              <a:rPr lang="en-GB" dirty="0" smtClean="0"/>
              <a:t>Chemicals</a:t>
            </a:r>
          </a:p>
          <a:p>
            <a:r>
              <a:rPr lang="en-GB" dirty="0" err="1" smtClean="0"/>
              <a:t>Alkylating</a:t>
            </a:r>
            <a:r>
              <a:rPr lang="en-GB" dirty="0" smtClean="0"/>
              <a:t> agents, transfer </a:t>
            </a:r>
          </a:p>
          <a:p>
            <a:r>
              <a:rPr lang="en-GB" dirty="0" smtClean="0"/>
              <a:t>methyl and ethyl groups to DNA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Mutations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Types of mutation:</a:t>
            </a:r>
          </a:p>
          <a:p>
            <a:r>
              <a:rPr lang="en-GB" dirty="0" smtClean="0"/>
              <a:t>Deletions</a:t>
            </a:r>
          </a:p>
          <a:p>
            <a:r>
              <a:rPr lang="en-GB" dirty="0" smtClean="0"/>
              <a:t>Insertions</a:t>
            </a:r>
          </a:p>
          <a:p>
            <a:r>
              <a:rPr lang="en-GB" dirty="0" smtClean="0"/>
              <a:t>Substitutions – nonsense, </a:t>
            </a:r>
            <a:r>
              <a:rPr lang="en-GB" dirty="0" err="1" smtClean="0"/>
              <a:t>mis</a:t>
            </a:r>
            <a:r>
              <a:rPr lang="en-GB" dirty="0" smtClean="0"/>
              <a:t>-sense, silent</a:t>
            </a:r>
          </a:p>
          <a:p>
            <a:endParaRPr lang="en-GB" dirty="0" smtClean="0"/>
          </a:p>
          <a:p>
            <a:r>
              <a:rPr lang="en-GB" dirty="0" smtClean="0"/>
              <a:t>May affects the structure and function of polypeptides and the resulting protein due to the change in hydrogen bonding between R groups of amino acids making up the polypeptide chain.</a:t>
            </a:r>
          </a:p>
          <a:p>
            <a:r>
              <a:rPr lang="en-GB" dirty="0" smtClean="0"/>
              <a:t>Affects the function of the protein, which may not function in its usual way</a:t>
            </a:r>
          </a:p>
          <a:p>
            <a:r>
              <a:rPr lang="en-GB" dirty="0" smtClean="0"/>
              <a:t>May not affect if the new </a:t>
            </a:r>
            <a:r>
              <a:rPr lang="en-GB" dirty="0" err="1" smtClean="0"/>
              <a:t>codon</a:t>
            </a:r>
            <a:r>
              <a:rPr lang="en-GB" dirty="0" smtClean="0"/>
              <a:t> codes for the same amino acid. All but two amino acids are coded by more than one </a:t>
            </a:r>
            <a:r>
              <a:rPr lang="en-GB" dirty="0" err="1" smtClean="0"/>
              <a:t>codon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Right Brace 4"/>
          <p:cNvSpPr/>
          <p:nvPr/>
        </p:nvSpPr>
        <p:spPr>
          <a:xfrm>
            <a:off x="2285984" y="2285992"/>
            <a:ext cx="71438" cy="50006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00298" y="2357430"/>
            <a:ext cx="1303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Frame shift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Consequences of mutations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Problems arising from mutations</a:t>
            </a:r>
          </a:p>
          <a:p>
            <a:r>
              <a:rPr lang="en-GB" dirty="0" smtClean="0"/>
              <a:t>Tumour – benign, malignant</a:t>
            </a:r>
          </a:p>
          <a:p>
            <a:r>
              <a:rPr lang="en-GB" dirty="0" smtClean="0"/>
              <a:t>Due to mutation in proto-</a:t>
            </a:r>
            <a:r>
              <a:rPr lang="en-GB" dirty="0" err="1" smtClean="0"/>
              <a:t>oncogenes</a:t>
            </a:r>
            <a:r>
              <a:rPr lang="en-GB" dirty="0" smtClean="0"/>
              <a:t>, (genes which encode proteins which stimulate normal growth) generates </a:t>
            </a:r>
            <a:r>
              <a:rPr lang="en-GB" dirty="0" err="1" smtClean="0"/>
              <a:t>oncogenes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Increased production of or activity of proteins: uncontrolled cell growth leads to tumour</a:t>
            </a:r>
          </a:p>
          <a:p>
            <a:r>
              <a:rPr lang="en-GB" dirty="0" smtClean="0"/>
              <a:t>Tumour suppressor genes: (genes which encode proteins that inhibit cell division, promote cell adhesion, repair damaged DNA</a:t>
            </a:r>
          </a:p>
          <a:p>
            <a:r>
              <a:rPr lang="en-GB" dirty="0" smtClean="0"/>
              <a:t>Cell division continues inappropriately: tumour develops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Disease states – cause and symptoms (brief)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Cystic Fibrosis</a:t>
            </a:r>
          </a:p>
          <a:p>
            <a:r>
              <a:rPr lang="en-GB" dirty="0" smtClean="0"/>
              <a:t>SCID</a:t>
            </a:r>
          </a:p>
          <a:p>
            <a:r>
              <a:rPr lang="en-GB" dirty="0" err="1" smtClean="0"/>
              <a:t>Huntingdons</a:t>
            </a:r>
            <a:r>
              <a:rPr lang="en-GB" dirty="0" smtClean="0"/>
              <a:t>  </a:t>
            </a:r>
          </a:p>
          <a:p>
            <a:r>
              <a:rPr lang="en-GB" u="sng" dirty="0" smtClean="0"/>
              <a:t>Benefit</a:t>
            </a:r>
            <a:r>
              <a:rPr lang="en-GB" dirty="0" smtClean="0"/>
              <a:t> of mutations: evolution, genetic diversity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1908175" y="333375"/>
            <a:ext cx="5256213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reepy"/>
              </a:rPr>
              <a:t>How to Beat the System!!!!!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11188" y="1628775"/>
            <a:ext cx="5200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EA"/>
                </a:solidFill>
              </a:rPr>
              <a:t>No.1   </a:t>
            </a:r>
            <a:r>
              <a:rPr lang="en-GB" b="1">
                <a:solidFill>
                  <a:srgbClr val="FF0000"/>
                </a:solidFill>
              </a:rPr>
              <a:t>Read the Questions</a:t>
            </a:r>
            <a:r>
              <a:rPr lang="en-GB">
                <a:solidFill>
                  <a:srgbClr val="0000EA"/>
                </a:solidFill>
              </a:rPr>
              <a:t> with Extreme Care!!!!</a:t>
            </a:r>
            <a:endParaRPr lang="en-US">
              <a:solidFill>
                <a:srgbClr val="0000EA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11188" y="2060575"/>
            <a:ext cx="680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EA"/>
                </a:solidFill>
              </a:rPr>
              <a:t>No. 2</a:t>
            </a:r>
            <a:r>
              <a:rPr lang="en-GB"/>
              <a:t>   </a:t>
            </a:r>
            <a:r>
              <a:rPr lang="en-GB" b="1">
                <a:solidFill>
                  <a:srgbClr val="FF0000"/>
                </a:solidFill>
              </a:rPr>
              <a:t>Select the one</a:t>
            </a:r>
            <a:r>
              <a:rPr lang="en-GB"/>
              <a:t> </a:t>
            </a:r>
            <a:r>
              <a:rPr lang="en-GB">
                <a:solidFill>
                  <a:srgbClr val="0000EA"/>
                </a:solidFill>
              </a:rPr>
              <a:t>which gives you</a:t>
            </a:r>
            <a:r>
              <a:rPr lang="en-GB"/>
              <a:t> </a:t>
            </a:r>
            <a:r>
              <a:rPr lang="en-GB" b="1">
                <a:solidFill>
                  <a:srgbClr val="FF0000"/>
                </a:solidFill>
              </a:rPr>
              <a:t>most SYNOPTIC</a:t>
            </a:r>
            <a:r>
              <a:rPr lang="en-GB"/>
              <a:t> </a:t>
            </a:r>
            <a:r>
              <a:rPr lang="en-GB">
                <a:solidFill>
                  <a:srgbClr val="0000EA"/>
                </a:solidFill>
              </a:rPr>
              <a:t>content</a:t>
            </a:r>
            <a:endParaRPr lang="en-US">
              <a:solidFill>
                <a:srgbClr val="0000EA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11188" y="2492375"/>
            <a:ext cx="4937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00EA"/>
                </a:solidFill>
              </a:rPr>
              <a:t>No. 3</a:t>
            </a:r>
            <a:r>
              <a:rPr lang="en-GB" dirty="0"/>
              <a:t>  </a:t>
            </a:r>
            <a:r>
              <a:rPr lang="en-GB" b="1" dirty="0">
                <a:solidFill>
                  <a:srgbClr val="FF0000"/>
                </a:solidFill>
              </a:rPr>
              <a:t> Plan</a:t>
            </a:r>
            <a:r>
              <a:rPr lang="en-GB" dirty="0"/>
              <a:t> </a:t>
            </a:r>
            <a:r>
              <a:rPr lang="en-GB" dirty="0">
                <a:solidFill>
                  <a:srgbClr val="0000EA"/>
                </a:solidFill>
              </a:rPr>
              <a:t>your essay using Spider Diagrams </a:t>
            </a:r>
            <a:r>
              <a:rPr lang="en-GB" dirty="0" smtClean="0">
                <a:solidFill>
                  <a:srgbClr val="0000EA"/>
                </a:solidFill>
              </a:rPr>
              <a:t>   </a:t>
            </a:r>
            <a:endParaRPr lang="en-US" dirty="0">
              <a:solidFill>
                <a:srgbClr val="0000EA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11188" y="2924175"/>
            <a:ext cx="6216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EA"/>
                </a:solidFill>
              </a:rPr>
              <a:t>No. 4   Select</a:t>
            </a:r>
            <a:r>
              <a:rPr lang="en-GB"/>
              <a:t> </a:t>
            </a:r>
            <a:r>
              <a:rPr lang="en-GB" b="1">
                <a:solidFill>
                  <a:srgbClr val="FF0000"/>
                </a:solidFill>
              </a:rPr>
              <a:t>approx 8 ‘aspects’</a:t>
            </a:r>
            <a:r>
              <a:rPr lang="en-GB"/>
              <a:t> </a:t>
            </a:r>
            <a:r>
              <a:rPr lang="en-GB">
                <a:solidFill>
                  <a:srgbClr val="0000EA"/>
                </a:solidFill>
              </a:rPr>
              <a:t>and</a:t>
            </a:r>
            <a:r>
              <a:rPr lang="en-GB"/>
              <a:t> </a:t>
            </a:r>
            <a:r>
              <a:rPr lang="en-GB" b="1">
                <a:solidFill>
                  <a:srgbClr val="FF0000"/>
                </a:solidFill>
              </a:rPr>
              <a:t>order</a:t>
            </a:r>
            <a:r>
              <a:rPr lang="en-GB"/>
              <a:t> </a:t>
            </a:r>
            <a:r>
              <a:rPr lang="en-GB">
                <a:solidFill>
                  <a:srgbClr val="0000EA"/>
                </a:solidFill>
              </a:rPr>
              <a:t>them logically.</a:t>
            </a:r>
            <a:endParaRPr lang="en-US">
              <a:solidFill>
                <a:srgbClr val="0000EA"/>
              </a:solidFill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11188" y="3429000"/>
            <a:ext cx="7207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0000EA"/>
                </a:solidFill>
              </a:rPr>
              <a:t>No. 5   Write a</a:t>
            </a:r>
            <a:r>
              <a:rPr lang="en-GB"/>
              <a:t> </a:t>
            </a:r>
            <a:r>
              <a:rPr lang="en-GB" b="1">
                <a:solidFill>
                  <a:srgbClr val="FF0000"/>
                </a:solidFill>
              </a:rPr>
              <a:t>paragraph for each ‘aspect’</a:t>
            </a:r>
            <a:r>
              <a:rPr lang="en-GB"/>
              <a:t> </a:t>
            </a:r>
            <a:r>
              <a:rPr lang="en-GB">
                <a:solidFill>
                  <a:srgbClr val="0000EA"/>
                </a:solidFill>
              </a:rPr>
              <a:t>in the order you decided</a:t>
            </a:r>
            <a:endParaRPr lang="en-US">
              <a:solidFill>
                <a:srgbClr val="0000EA"/>
              </a:solidFill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095375" y="4084638"/>
            <a:ext cx="2055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200">
                <a:solidFill>
                  <a:srgbClr val="FF0000"/>
                </a:solidFill>
                <a:latin typeface="Creepy" pitchFamily="82" charset="0"/>
              </a:rPr>
              <a:t>Do NOT……..</a:t>
            </a:r>
            <a:endParaRPr lang="en-US" sz="3200">
              <a:solidFill>
                <a:srgbClr val="FF0000"/>
              </a:solidFill>
              <a:latin typeface="Creepy" pitchFamily="82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492500" y="4575175"/>
            <a:ext cx="4464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>
                <a:solidFill>
                  <a:srgbClr val="0000EA"/>
                </a:solidFill>
              </a:rPr>
              <a:t>Write </a:t>
            </a:r>
            <a:r>
              <a:rPr lang="en-GB" sz="2000" b="1">
                <a:solidFill>
                  <a:srgbClr val="FF0000"/>
                </a:solidFill>
              </a:rPr>
              <a:t>waffly</a:t>
            </a:r>
            <a:r>
              <a:rPr lang="en-GB" sz="2000">
                <a:solidFill>
                  <a:srgbClr val="0000EA"/>
                </a:solidFill>
              </a:rPr>
              <a:t> introductions</a:t>
            </a:r>
            <a:endParaRPr lang="en-US" sz="2000">
              <a:solidFill>
                <a:srgbClr val="0000EA"/>
              </a:solidFill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492500" y="5006975"/>
            <a:ext cx="372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>
                <a:solidFill>
                  <a:srgbClr val="0000EA"/>
                </a:solidFill>
              </a:rPr>
              <a:t>Use </a:t>
            </a:r>
            <a:r>
              <a:rPr lang="en-GB" sz="2000" b="1">
                <a:solidFill>
                  <a:srgbClr val="FF0000"/>
                </a:solidFill>
              </a:rPr>
              <a:t>Un-scientific</a:t>
            </a:r>
            <a:r>
              <a:rPr lang="en-GB" sz="2000">
                <a:solidFill>
                  <a:srgbClr val="0000EA"/>
                </a:solidFill>
              </a:rPr>
              <a:t> terminology</a:t>
            </a:r>
            <a:r>
              <a:rPr lang="en-GB"/>
              <a:t> </a:t>
            </a:r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3494088" y="5440363"/>
            <a:ext cx="4221184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0000EA"/>
                </a:solidFill>
              </a:rPr>
              <a:t>Include </a:t>
            </a:r>
            <a:r>
              <a:rPr lang="en-GB" sz="2000" b="1" dirty="0">
                <a:solidFill>
                  <a:srgbClr val="FF0000"/>
                </a:solidFill>
              </a:rPr>
              <a:t>irrelevant</a:t>
            </a:r>
            <a:r>
              <a:rPr lang="en-GB" sz="2000" dirty="0">
                <a:solidFill>
                  <a:srgbClr val="0000EA"/>
                </a:solidFill>
              </a:rPr>
              <a:t> information</a:t>
            </a:r>
            <a:r>
              <a:rPr lang="en-GB" dirty="0"/>
              <a:t> </a:t>
            </a:r>
            <a:endParaRPr lang="en-US" dirty="0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492500" y="5876925"/>
            <a:ext cx="30813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>
                <a:solidFill>
                  <a:srgbClr val="0000EA"/>
                </a:solidFill>
              </a:rPr>
              <a:t>Write </a:t>
            </a:r>
            <a:r>
              <a:rPr lang="en-GB" sz="2000" b="1">
                <a:solidFill>
                  <a:srgbClr val="FF0000"/>
                </a:solidFill>
              </a:rPr>
              <a:t>waffly</a:t>
            </a:r>
            <a:r>
              <a:rPr lang="en-GB" sz="2000">
                <a:solidFill>
                  <a:srgbClr val="0000EA"/>
                </a:solidFill>
              </a:rPr>
              <a:t> conclusions</a:t>
            </a:r>
            <a:endParaRPr lang="en-US" sz="2000">
              <a:solidFill>
                <a:srgbClr val="0000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0" dur="500" fill="hold"/>
                                        <p:tgtEl>
                                          <p:spTgt spid="1844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/>
      <p:bldP spid="18436" grpId="0"/>
      <p:bldP spid="18437" grpId="0"/>
      <p:bldP spid="18438" grpId="0"/>
      <p:bldP spid="18439" grpId="0"/>
      <p:bldP spid="18440" grpId="0"/>
      <p:bldP spid="18440" grpId="1"/>
      <p:bldP spid="18441" grpId="0"/>
      <p:bldP spid="18442" grpId="0"/>
      <p:bldP spid="18443" grpId="0"/>
      <p:bldP spid="184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68313" y="4437063"/>
            <a:ext cx="244792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156325" y="4005263"/>
            <a:ext cx="2447925" cy="18716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059113" y="3860800"/>
            <a:ext cx="3168650" cy="25209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258888" y="4005263"/>
            <a:ext cx="144145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50825" y="1844675"/>
            <a:ext cx="8713788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>
                <a:solidFill>
                  <a:srgbClr val="0000EA"/>
                </a:solidFill>
              </a:rPr>
              <a:t>Plan an ESSAY </a:t>
            </a:r>
            <a:r>
              <a:rPr lang="en-GB" sz="2000">
                <a:solidFill>
                  <a:srgbClr val="0000EA"/>
                </a:solidFill>
              </a:rPr>
              <a:t>on</a:t>
            </a:r>
            <a:r>
              <a:rPr lang="en-GB" sz="3200">
                <a:solidFill>
                  <a:srgbClr val="FF0000"/>
                </a:solidFill>
              </a:rPr>
              <a:t> ‘Molecular Shape in Biology’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516688" y="4076700"/>
            <a:ext cx="10795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92138" y="563563"/>
            <a:ext cx="5267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0000EA"/>
                </a:solidFill>
                <a:latin typeface="Arial Rounded MT Bold" pitchFamily="34" charset="0"/>
              </a:rPr>
              <a:t>Lets give it a try………………………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Synoptic Assessment -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45 minutes of exam time for the essay</a:t>
            </a:r>
          </a:p>
          <a:p>
            <a:r>
              <a:rPr lang="en-GB" sz="2800" dirty="0" smtClean="0">
                <a:latin typeface="Comic Sans MS" pitchFamily="66" charset="0"/>
              </a:rPr>
              <a:t>Using knowledge and understanding from AS and A2</a:t>
            </a:r>
          </a:p>
          <a:p>
            <a:pPr>
              <a:buNone/>
            </a:pPr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Show a understanding of the broad principles of experimental investigation.</a:t>
            </a:r>
          </a:p>
          <a:p>
            <a:endParaRPr lang="en-GB" sz="2800" dirty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Breadth, not depth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060575"/>
            <a:ext cx="10414000" cy="405447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8313" y="4437063"/>
            <a:ext cx="244792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156325" y="4005263"/>
            <a:ext cx="2447925" cy="18716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059113" y="3860800"/>
            <a:ext cx="3168650" cy="25209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58888" y="4005263"/>
            <a:ext cx="1441450" cy="503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50825" y="1844675"/>
            <a:ext cx="8713788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516688" y="4076700"/>
            <a:ext cx="107950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060575"/>
            <a:ext cx="10414000" cy="398145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68313" y="4437063"/>
            <a:ext cx="244792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156325" y="4365625"/>
            <a:ext cx="2447925" cy="151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987675" y="4365625"/>
            <a:ext cx="3313113" cy="18716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060575"/>
            <a:ext cx="10414000" cy="398145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8313" y="4437063"/>
            <a:ext cx="2447925" cy="1079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156325" y="4365625"/>
            <a:ext cx="2447925" cy="151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060575"/>
            <a:ext cx="10414000" cy="3981450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11150"/>
            <a:ext cx="1058545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Essay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You should write your essay in continuous prose.</a:t>
            </a:r>
          </a:p>
          <a:p>
            <a:r>
              <a:rPr lang="en-GB" dirty="0" smtClean="0"/>
              <a:t>Your essay will be marked for its scientific accuracy.</a:t>
            </a:r>
          </a:p>
          <a:p>
            <a:r>
              <a:rPr lang="en-GB" dirty="0" smtClean="0"/>
              <a:t>It will also be marked for your selection of relevant material from different parts of the specification and for the quality of your written communication.</a:t>
            </a:r>
          </a:p>
          <a:p>
            <a:r>
              <a:rPr lang="en-GB" dirty="0" smtClean="0"/>
              <a:t>The maximum number of marks that can be awarded is</a:t>
            </a:r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Scientific 				16</a:t>
            </a:r>
          </a:p>
          <a:p>
            <a:r>
              <a:rPr lang="en-GB" dirty="0" smtClean="0"/>
              <a:t>Breadth of knowledge			3</a:t>
            </a:r>
          </a:p>
          <a:p>
            <a:r>
              <a:rPr lang="en-GB" dirty="0" smtClean="0"/>
              <a:t>Relevance				3</a:t>
            </a:r>
          </a:p>
          <a:p>
            <a:r>
              <a:rPr lang="en-GB" dirty="0" smtClean="0"/>
              <a:t>Quality of written communication	3</a:t>
            </a:r>
          </a:p>
          <a:p>
            <a:endParaRPr lang="en-GB" dirty="0" smtClean="0"/>
          </a:p>
          <a:p>
            <a:r>
              <a:rPr lang="en-GB" b="1" u="sng" dirty="0" smtClean="0"/>
              <a:t>Write an essay on the following topic:</a:t>
            </a:r>
          </a:p>
          <a:p>
            <a:r>
              <a:rPr lang="en-GB" dirty="0" smtClean="0"/>
              <a:t>The importance of shapes fitting together in cells and organisms.</a:t>
            </a:r>
          </a:p>
          <a:p>
            <a:r>
              <a:rPr lang="en-GB" b="1" dirty="0" smtClean="0"/>
              <a:t>(Total 25 marks)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papers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June 2002</a:t>
            </a:r>
          </a:p>
          <a:p>
            <a:r>
              <a:rPr lang="en-GB" dirty="0" smtClean="0">
                <a:latin typeface="Comic Sans MS" pitchFamily="66" charset="0"/>
              </a:rPr>
              <a:t>The different ways in which organisms use ATP.</a:t>
            </a:r>
          </a:p>
          <a:p>
            <a:r>
              <a:rPr lang="en-GB" dirty="0" smtClean="0">
                <a:latin typeface="Comic Sans MS" pitchFamily="66" charset="0"/>
              </a:rPr>
              <a:t>How the structure of cells is related to their function.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January 2003</a:t>
            </a:r>
          </a:p>
          <a:p>
            <a:r>
              <a:rPr lang="en-GB" dirty="0" smtClean="0">
                <a:latin typeface="Comic Sans MS" pitchFamily="66" charset="0"/>
              </a:rPr>
              <a:t>The biological importance of water.</a:t>
            </a:r>
          </a:p>
          <a:p>
            <a:r>
              <a:rPr lang="en-GB" dirty="0" smtClean="0">
                <a:latin typeface="Comic Sans MS" pitchFamily="66" charset="0"/>
              </a:rPr>
              <a:t>The movement of substances within living organisms.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June 2003</a:t>
            </a:r>
          </a:p>
          <a:p>
            <a:r>
              <a:rPr lang="en-GB" dirty="0" smtClean="0">
                <a:latin typeface="Comic Sans MS" pitchFamily="66" charset="0"/>
              </a:rPr>
              <a:t>The structure and functions of carbohydrates.</a:t>
            </a:r>
          </a:p>
          <a:p>
            <a:r>
              <a:rPr lang="en-GB" dirty="0" smtClean="0">
                <a:latin typeface="Comic Sans MS" pitchFamily="66" charset="0"/>
              </a:rPr>
              <a:t>Cycles in biology.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papers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January 2004</a:t>
            </a:r>
          </a:p>
          <a:p>
            <a:r>
              <a:rPr lang="en-GB" dirty="0" smtClean="0">
                <a:latin typeface="Comic Sans MS" pitchFamily="66" charset="0"/>
              </a:rPr>
              <a:t>How the structure of protein is related their functions.</a:t>
            </a:r>
          </a:p>
          <a:p>
            <a:r>
              <a:rPr lang="en-GB" dirty="0" smtClean="0">
                <a:latin typeface="Comic Sans MS" pitchFamily="66" charset="0"/>
              </a:rPr>
              <a:t>The causes of variation and its biological importance.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June 2004</a:t>
            </a:r>
          </a:p>
          <a:p>
            <a:r>
              <a:rPr lang="en-GB" dirty="0" smtClean="0">
                <a:latin typeface="Comic Sans MS" pitchFamily="66" charset="0"/>
              </a:rPr>
              <a:t>The process of osmosis and its importance to living organisms.</a:t>
            </a:r>
          </a:p>
          <a:p>
            <a:r>
              <a:rPr lang="en-GB" dirty="0" smtClean="0">
                <a:latin typeface="Comic Sans MS" pitchFamily="66" charset="0"/>
              </a:rPr>
              <a:t>Energy transfers which take place inside living organisms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papers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June 2006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How is shape related to function</a:t>
            </a: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June </a:t>
            </a:r>
            <a:r>
              <a:rPr lang="en-GB" dirty="0" smtClean="0">
                <a:latin typeface="Comic Sans MS" pitchFamily="66" charset="0"/>
              </a:rPr>
              <a:t>2005</a:t>
            </a:r>
          </a:p>
          <a:p>
            <a:r>
              <a:rPr lang="en-GB" dirty="0" smtClean="0">
                <a:latin typeface="Comic Sans MS" pitchFamily="66" charset="0"/>
              </a:rPr>
              <a:t>Negative feedback in organisms.</a:t>
            </a:r>
          </a:p>
          <a:p>
            <a:r>
              <a:rPr lang="en-GB" dirty="0" smtClean="0">
                <a:latin typeface="Comic Sans MS" pitchFamily="66" charset="0"/>
              </a:rPr>
              <a:t>Mean temperatures are rising in many parts of the world. The rising temperatures mat result in physiological and ecological effects on living organisms. Describe and explain these effects.</a:t>
            </a:r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January 2005</a:t>
            </a:r>
          </a:p>
          <a:p>
            <a:r>
              <a:rPr lang="en-GB" dirty="0" smtClean="0">
                <a:latin typeface="Comic Sans MS" pitchFamily="66" charset="0"/>
              </a:rPr>
              <a:t>How microscopes have contributed to our understanding of living organisms.</a:t>
            </a:r>
          </a:p>
          <a:p>
            <a:r>
              <a:rPr lang="en-GB" dirty="0" smtClean="0">
                <a:latin typeface="Comic Sans MS" pitchFamily="66" charset="0"/>
              </a:rPr>
              <a:t>Enzymes and their importance in plants and animals.</a:t>
            </a: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Specification Essays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2013 Interactions of living organisms</a:t>
            </a:r>
          </a:p>
          <a:p>
            <a:r>
              <a:rPr lang="en-GB" dirty="0" smtClean="0"/>
              <a:t>2012 Shapes in Biology, Effects of bacteria on organisms</a:t>
            </a:r>
          </a:p>
          <a:p>
            <a:r>
              <a:rPr lang="en-GB" dirty="0" smtClean="0"/>
              <a:t>2011 Using DNA, Biological cycles</a:t>
            </a:r>
          </a:p>
          <a:p>
            <a:r>
              <a:rPr lang="en-GB" dirty="0" smtClean="0"/>
              <a:t>2010 Effect of CO2, Causes of disease</a:t>
            </a:r>
          </a:p>
          <a:p>
            <a:r>
              <a:rPr lang="en-GB" dirty="0" smtClean="0"/>
              <a:t>Specimen: Global Warming, Variation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en-GB" dirty="0" smtClean="0"/>
              <a:t>Marking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Knowledge and understanding		16 marks</a:t>
            </a: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Breadth of knowledge			 3 marks</a:t>
            </a: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Relevant and suitable examples	3 marks</a:t>
            </a: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Quality of written English		 3 marks</a:t>
            </a:r>
          </a:p>
          <a:p>
            <a:pPr>
              <a:buNone/>
            </a:pPr>
            <a:r>
              <a:rPr lang="en-GB" sz="2800" dirty="0" smtClean="0">
                <a:latin typeface="Comic Sans MS" pitchFamily="66" charset="0"/>
              </a:rPr>
              <a:t>								_______</a:t>
            </a:r>
          </a:p>
          <a:p>
            <a:r>
              <a:rPr lang="en-GB" sz="2800" dirty="0" smtClean="0">
                <a:latin typeface="Comic Sans MS" pitchFamily="66" charset="0"/>
              </a:rPr>
              <a:t>Total 						25 marks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you cover...?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At least 3 areas of the specification</a:t>
            </a:r>
          </a:p>
          <a:p>
            <a:endParaRPr lang="en-GB" dirty="0"/>
          </a:p>
          <a:p>
            <a:r>
              <a:rPr lang="en-GB" dirty="0" smtClean="0"/>
              <a:t>Stick to the point</a:t>
            </a:r>
          </a:p>
          <a:p>
            <a:endParaRPr lang="en-GB" dirty="0"/>
          </a:p>
          <a:p>
            <a:r>
              <a:rPr lang="en-GB" dirty="0" smtClean="0"/>
              <a:t>Finish each section </a:t>
            </a:r>
            <a:r>
              <a:rPr lang="en-GB" dirty="0"/>
              <a:t>b</a:t>
            </a:r>
            <a:r>
              <a:rPr lang="en-GB" dirty="0" smtClean="0"/>
              <a:t>efore you move on</a:t>
            </a:r>
          </a:p>
          <a:p>
            <a:endParaRPr lang="en-GB" dirty="0" smtClean="0"/>
          </a:p>
          <a:p>
            <a:r>
              <a:rPr lang="en-GB" dirty="0" smtClean="0"/>
              <a:t>Don’t flit!</a:t>
            </a:r>
          </a:p>
          <a:p>
            <a:endParaRPr lang="en-GB" dirty="0"/>
          </a:p>
          <a:p>
            <a:r>
              <a:rPr lang="en-GB" dirty="0" smtClean="0"/>
              <a:t>If the question asks for relationships between or comparison: make sure you pair.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700338" y="188913"/>
            <a:ext cx="3311525" cy="73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reepy"/>
              </a:rPr>
              <a:t>The Pitfalls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421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>
                <a:solidFill>
                  <a:srgbClr val="0000EA"/>
                </a:solidFill>
                <a:latin typeface="Creepy" pitchFamily="82" charset="0"/>
              </a:rPr>
              <a:t>How </a:t>
            </a:r>
            <a:r>
              <a:rPr lang="en-GB" sz="3600">
                <a:solidFill>
                  <a:srgbClr val="FF0000"/>
                </a:solidFill>
                <a:latin typeface="Creepy" pitchFamily="82" charset="0"/>
              </a:rPr>
              <a:t>not</a:t>
            </a:r>
            <a:r>
              <a:rPr lang="en-GB" sz="2400">
                <a:solidFill>
                  <a:srgbClr val="0000EA"/>
                </a:solidFill>
                <a:latin typeface="Creepy" pitchFamily="82" charset="0"/>
              </a:rPr>
              <a:t> to write a synoptic essay in biology …………………………..</a:t>
            </a:r>
            <a:endParaRPr lang="en-US" sz="2400">
              <a:solidFill>
                <a:srgbClr val="0000EA"/>
              </a:solidFill>
              <a:latin typeface="Creepy" pitchFamily="82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2420938"/>
            <a:ext cx="896461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GB" b="1">
                <a:solidFill>
                  <a:srgbClr val="0000EA"/>
                </a:solidFill>
              </a:rPr>
              <a:t>Write an essay on:</a:t>
            </a:r>
            <a:r>
              <a:rPr lang="en-GB">
                <a:solidFill>
                  <a:srgbClr val="0000EA"/>
                </a:solidFill>
              </a:rPr>
              <a:t>   </a:t>
            </a:r>
            <a:r>
              <a:rPr lang="en-GB" sz="2200" b="1">
                <a:solidFill>
                  <a:srgbClr val="E802D8"/>
                </a:solidFill>
              </a:rPr>
              <a:t>The uses made of ATP by Plants and Animals</a:t>
            </a:r>
            <a:endParaRPr lang="en-US" sz="2200" b="1">
              <a:solidFill>
                <a:srgbClr val="E802D8"/>
              </a:solidFill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50825" y="3284538"/>
            <a:ext cx="2185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b="1">
                <a:solidFill>
                  <a:srgbClr val="FF0000"/>
                </a:solidFill>
              </a:rPr>
              <a:t>What NOT to do: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843213" y="3789363"/>
            <a:ext cx="3359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EA"/>
                </a:solidFill>
              </a:rPr>
              <a:t>Talk about how ATP is MADE</a:t>
            </a:r>
            <a:endParaRPr lang="en-US" b="1">
              <a:solidFill>
                <a:srgbClr val="0000EA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854325" y="4221163"/>
            <a:ext cx="459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>
                <a:solidFill>
                  <a:srgbClr val="0000EA"/>
                </a:solidFill>
              </a:rPr>
              <a:t>Refer ONLY to Plants .. or to Animals</a:t>
            </a:r>
            <a:endParaRPr lang="en-US" b="1">
              <a:solidFill>
                <a:srgbClr val="0000EA"/>
              </a:solidFill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843213" y="4652963"/>
            <a:ext cx="4922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>
                <a:solidFill>
                  <a:srgbClr val="0000EA"/>
                </a:solidFill>
              </a:rPr>
              <a:t>Write at length ONLY about Muscles or……</a:t>
            </a:r>
            <a:endParaRPr lang="en-US" b="1">
              <a:solidFill>
                <a:srgbClr val="0000EA"/>
              </a:solidFill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838450" y="5084763"/>
            <a:ext cx="3949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>
                <a:solidFill>
                  <a:srgbClr val="0000EA"/>
                </a:solidFill>
              </a:rPr>
              <a:t>Waffle…. to fill up the time / space</a:t>
            </a:r>
            <a:endParaRPr lang="en-US" b="1">
              <a:solidFill>
                <a:srgbClr val="0000EA"/>
              </a:solidFill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827338" y="3354388"/>
            <a:ext cx="461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EA"/>
                </a:solidFill>
              </a:rPr>
              <a:t>Write an introduction…. </a:t>
            </a:r>
            <a:r>
              <a:rPr lang="en-GB" b="1">
                <a:solidFill>
                  <a:srgbClr val="E802D8"/>
                </a:solidFill>
              </a:rPr>
              <a:t>‘I am going to…’</a:t>
            </a:r>
            <a:endParaRPr lang="en-US" b="1">
              <a:solidFill>
                <a:srgbClr val="E802D8"/>
              </a:solidFill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841625" y="5516563"/>
            <a:ext cx="5213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>
                <a:solidFill>
                  <a:srgbClr val="0000EA"/>
                </a:solidFill>
              </a:rPr>
              <a:t>Write a conclusion… </a:t>
            </a:r>
            <a:r>
              <a:rPr lang="en-GB" b="1">
                <a:solidFill>
                  <a:srgbClr val="E802D8"/>
                </a:solidFill>
              </a:rPr>
              <a:t>‘I have told you about….’</a:t>
            </a:r>
            <a:endParaRPr lang="en-US" b="1">
              <a:solidFill>
                <a:srgbClr val="E802D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9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/>
      <p:bldP spid="16388" grpId="0"/>
      <p:bldP spid="16389" grpId="0"/>
      <p:bldP spid="16389" grpId="1"/>
      <p:bldP spid="16390" grpId="0"/>
      <p:bldP spid="16391" grpId="0"/>
      <p:bldP spid="16392" grpId="0"/>
      <p:bldP spid="16393" grpId="0"/>
      <p:bldP spid="16394" grpId="0"/>
      <p:bldP spid="163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2700338" y="188913"/>
            <a:ext cx="3311525" cy="73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reepy"/>
              </a:rPr>
              <a:t>The Pitfalls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4216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800" dirty="0">
                <a:solidFill>
                  <a:srgbClr val="0000EA"/>
                </a:solidFill>
                <a:latin typeface="Creepy" pitchFamily="82" charset="0"/>
              </a:rPr>
              <a:t>How the nasty people at the exam board try to catch you out…………</a:t>
            </a:r>
            <a:endParaRPr lang="en-US" sz="2800" dirty="0">
              <a:solidFill>
                <a:srgbClr val="0000EA"/>
              </a:solidFill>
              <a:latin typeface="Creepy" pitchFamily="82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28728" y="1928802"/>
            <a:ext cx="7293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0000"/>
                </a:solidFill>
                <a:latin typeface="Cooper Black" pitchFamily="18" charset="0"/>
              </a:rPr>
              <a:t>1.   If all else fails……. Read the </a:t>
            </a:r>
            <a:r>
              <a:rPr lang="en-GB" sz="2400" dirty="0" smtClean="0">
                <a:solidFill>
                  <a:srgbClr val="FF0000"/>
                </a:solidFill>
                <a:latin typeface="Cooper Black" pitchFamily="18" charset="0"/>
              </a:rPr>
              <a:t> QUESTION</a:t>
            </a:r>
            <a:r>
              <a:rPr lang="en-GB" sz="2400" dirty="0">
                <a:solidFill>
                  <a:srgbClr val="FF0000"/>
                </a:solidFill>
                <a:latin typeface="Cooper Black" pitchFamily="18" charset="0"/>
              </a:rPr>
              <a:t>!!!!!</a:t>
            </a:r>
            <a:endParaRPr lang="en-US" sz="2400" dirty="0">
              <a:solidFill>
                <a:srgbClr val="FF0000"/>
              </a:solidFill>
              <a:latin typeface="Cooper Black" pitchFamily="18" charset="0"/>
            </a:endParaRP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9388" y="2420938"/>
            <a:ext cx="87852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GB">
                <a:solidFill>
                  <a:srgbClr val="0000EA"/>
                </a:solidFill>
              </a:rPr>
              <a:t>Write an essay on:</a:t>
            </a:r>
            <a:r>
              <a:rPr lang="en-GB" sz="2000">
                <a:solidFill>
                  <a:srgbClr val="0000EA"/>
                </a:solidFill>
              </a:rPr>
              <a:t>       </a:t>
            </a:r>
            <a:r>
              <a:rPr lang="en-GB" sz="2000" b="1">
                <a:solidFill>
                  <a:srgbClr val="E802D8"/>
                </a:solidFill>
              </a:rPr>
              <a:t>The uses of ATP</a:t>
            </a:r>
          </a:p>
          <a:p>
            <a:pPr marL="342900" indent="-342900">
              <a:spcBef>
                <a:spcPct val="50000"/>
              </a:spcBef>
            </a:pPr>
            <a:r>
              <a:rPr lang="en-GB" sz="2000" b="1">
                <a:solidFill>
                  <a:srgbClr val="E802D8"/>
                </a:solidFill>
              </a:rPr>
              <a:t>			        Mutation and its consequences</a:t>
            </a:r>
          </a:p>
          <a:p>
            <a:pPr marL="342900" indent="-342900">
              <a:spcBef>
                <a:spcPct val="50000"/>
              </a:spcBef>
            </a:pPr>
            <a:r>
              <a:rPr lang="en-GB" sz="2000" b="1">
                <a:solidFill>
                  <a:srgbClr val="E802D8"/>
                </a:solidFill>
              </a:rPr>
              <a:t>		                     </a:t>
            </a:r>
            <a:r>
              <a:rPr lang="en-US" sz="2000" b="1">
                <a:solidFill>
                  <a:srgbClr val="E802D8"/>
                </a:solidFill>
              </a:rPr>
              <a:t>Photosynthesis and its importance in ecosystems.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23938" y="4384675"/>
            <a:ext cx="7219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E802D8"/>
                </a:solidFill>
              </a:rPr>
              <a:t>Not SYNOPTIC enough: how many sections of the specification?</a:t>
            </a:r>
          </a:p>
          <a:p>
            <a:r>
              <a:rPr lang="en-GB" b="1" dirty="0">
                <a:solidFill>
                  <a:srgbClr val="E802D8"/>
                </a:solidFill>
              </a:rPr>
              <a:t>Not RELEVANT enough: re-read No.1!!!!!</a:t>
            </a:r>
          </a:p>
          <a:p>
            <a:r>
              <a:rPr lang="en-GB" b="1" dirty="0" smtClean="0">
                <a:solidFill>
                  <a:srgbClr val="E802D8"/>
                </a:solidFill>
              </a:rPr>
              <a:t>Contains unscientific </a:t>
            </a:r>
            <a:r>
              <a:rPr lang="en-GB" b="1" dirty="0">
                <a:solidFill>
                  <a:srgbClr val="E802D8"/>
                </a:solidFill>
              </a:rPr>
              <a:t>Terminology: </a:t>
            </a:r>
            <a:endParaRPr lang="en-US" b="1" dirty="0">
              <a:solidFill>
                <a:srgbClr val="E802D8"/>
              </a:solidFill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700338" y="5286388"/>
            <a:ext cx="4103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Messages</a:t>
            </a:r>
            <a:r>
              <a:rPr lang="en-GB" b="1" dirty="0">
                <a:solidFill>
                  <a:srgbClr val="0000EA"/>
                </a:solidFill>
              </a:rPr>
              <a:t> passing along nerves</a:t>
            </a:r>
            <a:endParaRPr lang="en-US" b="1" dirty="0">
              <a:solidFill>
                <a:srgbClr val="0000EA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700338" y="5643578"/>
            <a:ext cx="46085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0000EA"/>
                </a:solidFill>
              </a:rPr>
              <a:t>Enzymes </a:t>
            </a:r>
            <a:r>
              <a:rPr lang="en-GB" b="1" dirty="0">
                <a:solidFill>
                  <a:srgbClr val="FF0000"/>
                </a:solidFill>
              </a:rPr>
              <a:t>killed</a:t>
            </a:r>
            <a:r>
              <a:rPr lang="en-GB" b="1" dirty="0">
                <a:solidFill>
                  <a:srgbClr val="0000EA"/>
                </a:solidFill>
              </a:rPr>
              <a:t> by high temperature</a:t>
            </a:r>
            <a:endParaRPr lang="en-US" b="1" dirty="0">
              <a:solidFill>
                <a:srgbClr val="0000EA"/>
              </a:solidFill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700338" y="5986476"/>
            <a:ext cx="34559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b="1">
                <a:solidFill>
                  <a:srgbClr val="0000EA"/>
                </a:solidFill>
              </a:rPr>
              <a:t>Antibiotics </a:t>
            </a:r>
            <a:r>
              <a:rPr lang="en-GB" b="1">
                <a:solidFill>
                  <a:srgbClr val="FF0000"/>
                </a:solidFill>
              </a:rPr>
              <a:t>fight</a:t>
            </a:r>
            <a:r>
              <a:rPr lang="en-GB" b="1">
                <a:solidFill>
                  <a:srgbClr val="0000EA"/>
                </a:solidFill>
              </a:rPr>
              <a:t> disease</a:t>
            </a:r>
            <a:endParaRPr lang="en-US" b="1">
              <a:solidFill>
                <a:srgbClr val="0000E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3929066"/>
            <a:ext cx="60365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u="sng" dirty="0" smtClean="0">
                <a:solidFill>
                  <a:srgbClr val="FF0000"/>
                </a:solidFill>
              </a:rPr>
              <a:t>You will lose marks if your essay is:</a:t>
            </a:r>
            <a:endParaRPr lang="en-GB" sz="2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600" decel="100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600" decel="100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6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/>
      <p:bldP spid="17412" grpId="0"/>
      <p:bldP spid="17413" grpId="0"/>
      <p:bldP spid="17415" grpId="0"/>
      <p:bldP spid="17416" grpId="0"/>
      <p:bldP spid="17417" grpId="0"/>
      <p:bldP spid="174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Synoptic Essay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Two main types of essays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types of essays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Structure and function</a:t>
            </a:r>
          </a:p>
          <a:p>
            <a:r>
              <a:rPr lang="en-GB" dirty="0" smtClean="0"/>
              <a:t>Causes and biological importance</a:t>
            </a:r>
          </a:p>
          <a:p>
            <a:endParaRPr lang="en-GB" dirty="0"/>
          </a:p>
          <a:p>
            <a:r>
              <a:rPr lang="en-GB" dirty="0" smtClean="0"/>
              <a:t>Cycles across biology</a:t>
            </a:r>
          </a:p>
          <a:p>
            <a:r>
              <a:rPr lang="en-GB" dirty="0" smtClean="0"/>
              <a:t>Movements within cells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r>
              <a:rPr lang="en-GB" dirty="0" smtClean="0"/>
              <a:t>Marking scheme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67236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Content						16 marks</a:t>
            </a: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Breadth of knowledge			 3 marks</a:t>
            </a: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Relevant and suitable examples	 3 marks</a:t>
            </a:r>
          </a:p>
          <a:p>
            <a:pPr>
              <a:buNone/>
            </a:pPr>
            <a:endParaRPr lang="en-GB" sz="16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Quality of written English		 3 marks</a:t>
            </a:r>
          </a:p>
          <a:p>
            <a:pPr>
              <a:buNone/>
            </a:pPr>
            <a:r>
              <a:rPr lang="en-GB" sz="2800" dirty="0" smtClean="0">
                <a:latin typeface="Comic Sans MS" pitchFamily="66" charset="0"/>
              </a:rPr>
              <a:t>								_______</a:t>
            </a:r>
          </a:p>
          <a:p>
            <a:r>
              <a:rPr lang="en-GB" sz="2800" dirty="0" smtClean="0">
                <a:latin typeface="Comic Sans MS" pitchFamily="66" charset="0"/>
              </a:rPr>
              <a:t>Total 						25 marks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1244</Words>
  <Application>Microsoft Office PowerPoint</Application>
  <PresentationFormat>On-screen Show (4:3)</PresentationFormat>
  <Paragraphs>204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Synoptic Assessment</vt:lpstr>
      <vt:lpstr>Synoptic Assessment - Essay</vt:lpstr>
      <vt:lpstr>Marking scheme</vt:lpstr>
      <vt:lpstr>What should you cover...?</vt:lpstr>
      <vt:lpstr>Slide 5</vt:lpstr>
      <vt:lpstr>Slide 6</vt:lpstr>
      <vt:lpstr>Synoptic Essay</vt:lpstr>
      <vt:lpstr>Two types of essays</vt:lpstr>
      <vt:lpstr>Marking scheme</vt:lpstr>
      <vt:lpstr>Slide 10</vt:lpstr>
      <vt:lpstr>Break it down</vt:lpstr>
      <vt:lpstr>Structure and Function relationships of carbohydrates</vt:lpstr>
      <vt:lpstr>Find the hook.....</vt:lpstr>
      <vt:lpstr>Mutation and its consequences</vt:lpstr>
      <vt:lpstr>Mutations</vt:lpstr>
      <vt:lpstr>Consequences of mutations </vt:lpstr>
      <vt:lpstr>Disease states – cause and symptoms (brief)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Essay </vt:lpstr>
      <vt:lpstr>Past papers</vt:lpstr>
      <vt:lpstr>Past papers</vt:lpstr>
      <vt:lpstr>Past papers</vt:lpstr>
      <vt:lpstr>New Specification Essays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Synoptic Assessment</dc:title>
  <dc:creator>seranb</dc:creator>
  <cp:lastModifiedBy>seranb</cp:lastModifiedBy>
  <cp:revision>6</cp:revision>
  <dcterms:created xsi:type="dcterms:W3CDTF">2012-05-13T20:27:40Z</dcterms:created>
  <dcterms:modified xsi:type="dcterms:W3CDTF">2014-03-23T20:51:05Z</dcterms:modified>
</cp:coreProperties>
</file>