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6" r:id="rId3"/>
    <p:sldId id="291" r:id="rId4"/>
    <p:sldId id="266" r:id="rId5"/>
    <p:sldId id="257" r:id="rId6"/>
    <p:sldId id="302" r:id="rId7"/>
    <p:sldId id="296" r:id="rId8"/>
    <p:sldId id="294" r:id="rId9"/>
    <p:sldId id="297" r:id="rId10"/>
    <p:sldId id="295" r:id="rId11"/>
    <p:sldId id="298" r:id="rId12"/>
    <p:sldId id="299" r:id="rId13"/>
    <p:sldId id="300" r:id="rId14"/>
    <p:sldId id="301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 autoAdjust="0"/>
    <p:restoredTop sz="88826" autoAdjust="0"/>
  </p:normalViewPr>
  <p:slideViewPr>
    <p:cSldViewPr>
      <p:cViewPr varScale="1">
        <p:scale>
          <a:sx n="66" d="100"/>
          <a:sy n="66" d="100"/>
        </p:scale>
        <p:origin x="151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E7E91-A8A1-4019-8E9C-FA1FC6FC49E9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F024B-9DE7-4D66-A57D-E20CAF3B5D8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6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Which image is from the light </a:t>
            </a:r>
            <a:r>
              <a:rPr lang="en-GB" dirty="0" err="1" smtClean="0"/>
              <a:t>microsope</a:t>
            </a:r>
            <a:r>
              <a:rPr lang="en-GB" dirty="0" smtClean="0"/>
              <a:t>? </a:t>
            </a:r>
            <a:r>
              <a:rPr lang="en-GB" smtClean="0"/>
              <a:t>How do you know?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37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Structures less than 200nm appear as one object Label Light Microscope Sheet.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Ribosomes</a:t>
            </a:r>
            <a:r>
              <a:rPr lang="en-GB" baseline="0" dirty="0" smtClean="0"/>
              <a:t> are too small to see in light microscope.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08CA4-5B23-4E27-B626-1A61A11727C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Samples are dehydrated and stained – not alive and can be damaged. Can produce artefacts.  =</a:t>
            </a:r>
            <a:r>
              <a:rPr lang="en-GB" baseline="0" dirty="0" smtClean="0"/>
              <a:t> ELECTRON MICROGRAPH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0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Table a bit out of date now – have put newer figures</a:t>
            </a:r>
            <a:r>
              <a:rPr lang="en-GB" baseline="0" dirty="0" smtClean="0"/>
              <a:t> on top.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F024B-9DE7-4D66-A57D-E20CAF3B5D89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52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D0D1B-29DD-4EC6-8FA7-C2A3D9ECD9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7F100-74BF-4E08-9805-5F5A77CD75BC}" type="datetimeFigureOut">
              <a:rPr lang="en-GB" smtClean="0"/>
              <a:pPr/>
              <a:t>07/09/2017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88414-DA9C-462D-917E-7F58981B35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Starter: Microscopes</a:t>
            </a:r>
            <a:endParaRPr lang="en-GB" dirty="0"/>
          </a:p>
        </p:txBody>
      </p:sp>
      <p:pic>
        <p:nvPicPr>
          <p:cNvPr id="1028" name="Picture 4" descr="http://tbms.wpusd.k12.ca.us/subsites/Jennifer-Hladun/pictures/elodea%20ce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4320480" cy="3024336"/>
          </a:xfrm>
          <a:prstGeom prst="rect">
            <a:avLst/>
          </a:prstGeom>
          <a:noFill/>
        </p:spPr>
      </p:pic>
      <p:pic>
        <p:nvPicPr>
          <p:cNvPr id="1030" name="Picture 6" descr="http://media.tumblr.com/tumblr_ktqokflxIh1qzb6lj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7" y="1628800"/>
            <a:ext cx="4353425" cy="2664296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xQTEhUUExQWFhUXGRsaGBgXGBsgIBshISAgHB4gHh4gIiggHx8mIRsfIjEhKCorLi4uISAzODMtNygtLisBCgoKBQUFDgUFDisZExkrKysrKysrKysrKysrKysrKysrKysrKysrKysrKysrKysrKysrKysrKysrKysrKysrK//AABEIAOMA3gMBIgACEQEDEQH/xAAbAAACAwEBAQAAAAAAAAAAAAAEBQIDBgABB//EAD0QAQACAQMDAwMDAQYFAwMFAAECESEDEjEABEEFIlETYXEygZFCBiOhscHRFFJi4fEzQ/BTcoIVFkSywv/EABQBAQAAAAAAAAAAAAAAAAAAAAD/xAAUEQEAAAAAAAAAAAAAAAAAAAAA/9oADAMBAAIRAxEAPwDaavax0kdOSUn92SoTg3XaQPtx46r7mctNk/SjKM7ZRi5m44+fNhzgronQ1oa3u/XG9thiVNVcbdoubxx1J0TbeoSjCMriVmNN7sNl3X2P36DuwhHUhbpkWjG2qTFUl4o6F7ruh0kvax9vtb2h55DivLX26Ml20Y73URJjb+lBzlvBZz889V9zoxiVHTnqRlmsNUmfC203ateaOgW9tpy+lGX/AKmEIKcXRUvxKqft8dWxixCMNyEbQiSVz97v/Tjqn0vTYR1J6lfq3TjvHZzY3n4PnjqWp3BKUDQduEqMcZ9p+arnMfOapBT3ujIltYsVPby0LYBlqj+b6N7fRYxjGTJlzGL4XAP2DL+37sOy7WvdKc2SJlUPkzRz4r7B15PR09UzcmTuKv4Pwclsbx/PQJu8Z/SlHUbWUZSG6DcDkxzWPjPQkmTxb8H/AG6f6mvGGnKMraJUIR3Ftyss25D54+ehdKQ6m7T04yxghtjl+T+rkycPQdqdr9OBAYqgObECgysT3e79nru81ZzKh7Yxxby17RAaBa8ebxXQelrQ1JsdVlsu7oqLFsKyUcW34rqUvcsZKaRKRSvuP6Q4o5P3McdAR2vcaOmrvoo2zstkWyfnFvN5WjqjW76EIH05zleRkSbuStqMQLr5/fqPdd6QIaZp0OS0k2U2281G93gH5yk7v1bTWzUvCkd0uXnJY4bq/BXHQHDqSkzIVul8lA1EK5OT9j+PbGPMacXU1D9KpQLheD/Dqj08daO6H1Jbefqfp8/pbtl9kKv730NH1vT0/wBRNI2PsPvYVLjPFfvnINVg7d2jGaBFY+y/+o82f/OOo6kCQpWmJSI+58Lcs0/5P46WafrOk5jqkKPbHUilvh30l/lP8+mfb9zpxnuZFRk3CJeZVFcOctlfLzjoCf8AhVi7JEpVcYryAYvm/wDB+3Q8dYISySiF3McN8CRfFYus8vHQ+qRi7aXTtqQWhftbM8e2vgH79aSJu0lD2sKlf5zjjDzZ0C/tOyb/ALyIIDKVlSuXsP4vL5C8dEd3rGqbQZ+8kIEtiZzteKxj7/PQOvLUlp1P/wB1GQC4iMaPKXT4/g689E7aZqEzEI370QcVX855qz8WB8u2np3LdUcXss/Vw7ap+Kq/4OpmnPWfpyTaFrRuPFUcL8/+eh/UvUolHuoy5DfLxaYoq84wHQXoXez1pThpXEy75fqXGLyuK89A99Tr26UIxZT+cgGLfsfPQnqWmwhuZ/Uj5cDGVIMUo5KrKcjjqHYa4MzVKkyw017PahQuEcde973TJ2hNKoGLt3SEguMH25bugygn1NSGmkGUtQ05u4knuSJngSlT/wCX0Po9jLVX6WC7Xmr8eC89ajUhFqKEhCrifi18uD9uitPXjGIxj7fEQr9/jPPQFdpqbdu42uzbE3kjPPuxaVnn5+erNHV1FYSgO3aSnaDd3XK+Pjnqr0rtq0wlqMndKVzrJLFIPJ/mvXnfa5CUoaasp1YK03E8/p9uf2ul5BfDQdPuWRuke2Jo7hC7trmgj8XnjF9Oe819pnMJCq+2il+c/wC2elx2e/uPqTPKFblqgBqysSu9rdYy9A+re7uIaUu1nOYDGRJ+mEVT73RX3fx0E/RtTbKUIe7est/Mcks3VtJXUPVNOMSTBnnM4FpL+mgHHCrbXx46J9K04wlNEYsvazsctsYx5vKD4roP1HU07YQYpPiMau7vMs027vtVldBXCpakTUlIk1QFApg91xB+6v48Xdv6cKyhPbGyMZxiZwN2A1mQZOfx0d2ferqbMQPbidDFD+EeLjgvx0H3nf7Y3KUSXujGINS5/S39wtrBydB2j6X771JurKCbQqPNnu5WLVfi/lOru+Ed8taMYSokbcmLSMot7nn/AONi6mrsUYTgbV2JBG8qJmha/wDj0q9R77YRdRjl9kAoBLpGgfCrgu3oL/8AidjZZSWJAYiqWPmvPzXxhH3Hrm2daf8AeWvuSi3n4kuc5+99Vdr6dq92LGUY0oRZBF/aikvn811qfR/7PGkjaaputsuRSZL/AA+fHPQZOfpetqxZziUtO3ZHh8mLx+eg9TtyOnF2Aixk3Jk+PwA1j5vnrZ9pPXJy33qEZSdkYmUie4f6bxRHi88dey7J1PqgEgjR7alc0W7qL+1P7nQVf2Y1GelKUUjQwhGPuboBkF+7C+P8eoeqelR1yRp17XaUBJk8luYlX+oyp8dd6X6ZLQZsp0EMYybW8o0NXy/1N3WK46v1JrGO6XO42v4X3FFIICdABL+y8YAzGoklhaznQcRrFfbnqv8AtNPV09eMdG6CDemWSG63YppGvy31rdLso6mn7/c1Kl/ULSxK5+LHpJq9xM1Y740yrZ7ZRIQHIqWtVls/y6AWOpJr6+lKMlvaj7+T255xmPnxjHTI7n6YMNSUfzTj8Sb5bX/t0m/thrylCBL+l9rFxVe3O3nzV/P7Ael+tSH6epKIuIzapr/m4tu6l/N4QNjp6WpKACyZ2vtEh5EuRhw28dEz9RJaMWMje+zDmFtSayleP26X6ckzKTlKIhdfNKZ+Ez9uiu21NI0TdYwF30kn71Wf/PQLe87ODHUIqkSVJisYG88ItHHP2Y+kQIaUdPSjJnRbI25c3byY4OhNactpujjUHKPGOLbz9uRKqurod0bz3asrjTS2yyRPbxi8809AV/8AqETRCMbn/VfzarYc3cq/y6G7TvJak4iCx9/tecUGfz+yPVE9GVShmEo2gWWpdF0oDX2x0v76TCUZQfbQe1RHyOcP26DR6vdmn+rFxaBOVuk5+x+Hqp7KMq+tOQJGRJk1kvBxTmvjb0v7buMMwNSdHJbjC0/BTX5456O22xiygXElEkSY7firslG68lL0Gg7YIO8TUJHuSij5jwMcfnoT1GDqaM3SlHRFimrVW39wlt44Px1dqd39OoT1JE9rXsG37IV+zXjoL00TTNSowLpZjOcm0Z1EtXGMYKoroC+3rRl79WerLViGePyBVFoX+L56K7bUmwVQArZFtJF/1eMV4+99Ddx3eibajKc4xEqMrKp5C/JZ4s6jr6+jGLKRtcOYoElu/m/lx9+gX+mwdWOrEVnvcyyRu/vk691u6jDdA2qR97HLvrJ5XGaK8ZrPVeijBZ1qT27Fiu5du3Bn9V8/556j/wAPrQju9zJjHgtpwVIuRtMOPd8hVBHsZw02UpSliQC7W1KWW08bf8v3O9R7mBqRh/7hQN+2Nj5/awvnPjoPQ19kdxTJ2xzH9NqpjKuVJYFL6U91rwlIjFGcpJaX559t/wA9Bb3E9S8b5Tpojy8nNpVVRwflpR6Pomtq/wB/qxfhLKqLnMba+Eu2/u9a/sPRNOOr9bcymFtpR/0lNAXwnVWtrwO50z6hGNsSMb5E9rGnLdY8Viugl2Xpko6ezR9iYkZaPBb5r718cdVd32cSUJyWOqtCK1JsxVR3NmX4v7dW9528h09KLt0NS5TT9UXM20KCopeOPPQ3d/2m04bIozlFytXD3YOLaK5y4/cGktc02EZRlkr21uQ88jG64+3Wd0/UIfU1DUY0SlGMmXlbj7lMbquqyZ8dMNYjrQrSdTdKX/rjG8xtq8/ZCs9ZP1X0zTjElG7zgzX2bP1Fij/PwBnrXqZ3BKMkSC/3kFIoX4poaay/e+pehR1Ce/SgsJSzHLtMZGRSovL8/PSSU4tYaPJeXLdP2eL8eenHofZ6rX92S3Ikp3VfqV/jba2Y+3QbLRDSjIikYi7drEuS8fBn/Ouge77hL1WLe0jKLcrugocfA0uF6o9Q1NWWpIhpRIYiM90SSjJljwf6+OpOvIlct++DVF1K4mUukyJReH7nQDeselaurC3UgRZb4RiCJIostujyXd9Yfu+x1YkWcfbLEX5H4fP75+etx3nqOhoxBd8wKxOW2sfHLnxVn79YfuNecm2W4JLE4Mq8XiPH+XQbD0M1dKOiaou5CPDOgLjXh+HwY8FF7In6ZWG5lfxwUJ9nDjHWR0NLV12QSk6mkCcsgPgS2Rd8nWsjNmP1YXqUswDMgbRHO79Vfd6D3sbixiy+pdQL43ZTHiMse4xiX46N0osZRlDLYMHBdP2zR+/QOn7ZQzlvb7fH3o244tv8vROh3EVZTiRJEpBMMlXZTjA/fH7dBd3MUWbu26jH3U+BiCXkxd+PynVHeQNSKfYHh3YxI8iVy856v0Zw0QvhaN1t4MUl0F8HPQ3bdvHWnKe8gSrbHlDxuxVPKeLOgTaOnPS1Bi5G90fvzuOb+356cw7nTh/6kNOEn505U/kGhz8dWyCOoyjq75uJBDDj/m8VeP48dVy14SbkTxgst/m+gc91rEtZqUQie5AlZRH+CT44rqnv+4jAle5GDjjmUVlTTtjatePz0f2emSS9RdtSjIggCFXuKFyteHx0NDUcx3RlqbSEoR9u4v8AVV/F8fOOb6BdozJR9/tYYhVUNRjHFfoQc89K/VCU0hK3dKK+5Yu7MN1+aL88uetD3PdsHUjpyIkQZSis5Xf9TLBdtX8fauh+0ghp75a8tRhqbKYiYVqPmbfL5s/IB+n9iOpCX1FmSWeK3cWMuTI3eKuvF96pryjqakbM6aRrdcbE3UpjEqAa6N77dCEWRtIt7bCpfCmMtOPFv26Wep9/s3z1FZcn6feJtAx7QfBxV+L6BX3ncEQFINe2y3bTmIGI/DebwNPU5drHdLVimqFFFMv/AMSsHHtHj7X0n7qOon1pX7pWNSPHt/6doDUbMfPXun32ppjHe7JvuLaXFojzisPjoND3Ib2BpsSISRCpKNbdzwYzlr93qcdYjTuCV/UZTIksXSrn+mJT4Oleh63KKbaY7fdZ7r5fdRJ8FX4/D0LP1ic5alwGKGM3Rjn9j5/PQaH/AIr6i6moG1eIKWltFpdYccjxl6Q+oel3PU2srfdnbUjO5NvJXiurNP1fX1IfShusLCOCg5pw3a8Y9vPI70+y13SjMnCQ4lujViBfgOaeT+egW6WpHt4kNtRu90jdyZKxd1Qn4rD1T/arSlOJOIyjPdOsYyUMTAgPBw8vTH0TTlqwkzhGH6veh+qLJAZXaXX2+fHWkgVp1CO3UoJSGMtjSWlmD9j8HQfLN8RqqN1cDjin7YOetdoR1dumaibUict0ctxP0pT/AD02/wCF0dSXuhuR/Vt25crt5LOKzxlq+pSlvhEiEWMl99l5qwJeT5fvnoFEJw1TZahGhupCCtv6hMFcY6nHuJ76hvZ7ojug7uM1fjHGMV46L7zSSMvpxNPU5jCMjMT9WKaX8ZfnPVWnqfS3yZkpajEqAESqtleZBlZW4P5BP/an0oo+nGpRqabaZCN8ZKAu/wDbpN2HpM5pERauMbD+TGWnj4Pk610+5O41RjKJOJurbfC1bz+2ObrPR3qfqEIShKVmaIkYjYXzS5u8fB93oM92fabJMdKMoakqiSEpsitNXb7uh56Bo6uZxYzCo2XZSp8+3cHPPWrddjKOlCBFrdFZSoFBfP8AzV/B9+lH9qvTJso68U9gPGVGwjR7iuCj/PoBaZagDLa+0Q/T7x4/S1+Oie69QhCWzcRltVxdXHNx8FlPx+3VfaakTVJRZMYJIXBtFk/FyTaefPz0R3HaE46sNXSn/wAQsyCQkiKsXe+zbkR3Dz8V0HmvP9SYJDdIkotilf01I5/1elz2rNg5Wo3cb5I5x5rcVmj8HWklommaMdxL6abhR5lZH7pWPsffqjt9NIbSTUG1LvcY8N/t0CPttHYhYSYqkT8UPBY1589FdrJ382VLAxvmNNAxpD8/49Gd93Mhoq3LEjlZcRcVLlbPi3BYNDtNPSo15wjGqJbqzy1ty8ttlVxm+g2ZrZ+pphKJppCJRueaHhqqsxl6Gh3MIR1rIkj3TYgkbP0yf+Yv+K6n2XcQkbd29iNbz3fDR8PPPCdJY6kHV1GxhwkbBaU4K8oq+b6C/wBH09L6hNQEPpkmpSapQc3dNfL0UwltHI7t3ukbhf1SVwgf0/b+Ixmy0dOcYRS/eRuWzbaMB83WT9uhe9lPxYSuUiTe2Af5Yz54Ogq73u3UtbEKhY+55GRHy8ft1jPWu5+rqsRCMV+a5rDkozXjn56e+teosYyYyYysjGNfHBkwHN+ZJmsdZPT03J5+K/ZL8N9ATl4Hyu22/v8Af2//ADnruw0pTuMYEpA14or78fu9SnH2jElYBz5VN1Gc/pxRdfjo3se5dOZEje9GW0bDycrfP7+PPQHaf9l9Rb3hY5qT4B8BhvHOPu9Fa/olS2wjIxVn9Xt8u1OQw35y9ONPT1N1VqXimTFDb8l2LwhnH26FO5lHUiGn9KCyucmi7cRijusiY/79AB6N6TqR03dt/qujPKEd3xbfJR+/RvpPZz2VLV1JxRcVIfmPl3Dixr8dNOxnOUP70IDKRVZayLVxMXkrn79evtnzpxkZLbUcSQDBxn+egX+j9rpyxp6u4G0a9llpX6SV/PGTqyHdyhpy+qkoZP6MmKpMbcitcvXmpryg77JQWVKHtQr4yrdea8cdEdiQ1AkqIFolOc0pnN3w8/HQR7eMo6ekRSe2QEonj/qeSxPFf59Wx7aJKMoU3JWOMgOIxx5Lr8nnoY9OJXKdm02ymWfcNrY2T/Vb0P2eiz3R3S2t/wBNF1tJ7lz7S6ty9Bdo6xI1o2M6Wnc/vT+m+azwdK/VfraugyNNnNgxkcWEvJhBEa8nx077fQjpuwYydRd2aWORLAwX/h4x1ZLuY7pTJFRkxY454rHlfDk/foMF2fpmubWK6dstycAZpujHHN/np1rdzHR3SkGpqF3qSU22iF3ukZfHk6N9S74kEYxYTslGq8+SvlxTV31m+0hp6msk9VfqEm7SrvcL/iP2zQdBo/TPUfqzlqbMwNsbS5FjdVSc1lT+ek/9r+6izI3x7nLGxTK+Wzg4z5L6b95tguYRjOO2LDl+7XFu0o8fB1i+/humzty0CV4M+MYo/wDPQaL0We/RjIrcAJV4i7TPOAHCcl89O/8Aj4w0wnNiwjEIZwlhIxw4+TzydZ3+z3cP0oxsqTOS3xmNVZ52ka/79Gd/2hqLvmRlHG2QvBgictI5vzxzYMew701NMiRJStlJfNy5o4D2/dCJ1dqEokqJsdOiEmMVbL3DJaibjNeHnrz0/TNPTI5iyBtL5VCuPu55v46v7VSOrG4v6owsxigG7x+XNfnoFcdLUJfWb3j+oIm6P9VHDmIW+OOqtWZA3P04SV3U+2782Xuatv46Y9n6dIlJkG6sS5KTOKDzlt/x6D9Q7zdGo6X1Gy4Btopp84+OMJfjoHPfKbfp7YE4biwNg3ueLwOP3810olGMgu2GKgS9xZt5TyloV5rx0T6l/eSixKhYZKMfGcW+B89UaUGcgCw9y80HQNdSZp6cdfZqGZJFml2FLGOefnj+Ogu6ils7ZGJF4k4wB4EAG805c9G6+rL6eoThKODMvvO2I0XWG7eac46Ser98xhcVM0WZVMeREbfDYPz0CL1HWNTXRyRWPtwLm0V8uL+A6D7iIVu3U/pvjFcKc44/H7svTfRZSIzzGF1eXxmykrJa46c/2hhvrRjUprGESw8fqjRurwjgrjoMvDBLyVTkEpus8Z+Oj/SdMjLTlMlTLAXG3gz/AIdET9BlGUN4yix3ZwWnBdOb8eawcdaXsO01I6UdkSMpMlahe3iJHwopxjAfZAzv02xJBHIRdrK7yVEq388Vf36X+o9vvk1woFOfhFvlvk4ro/uZk3bqTlGYE4h+qQZQUwDQ1WD4z0rh6POcPZOtSNVKcSThsEt+3uu8Z6Ant46kwIzKEskD5znm2qRz9+rdGb9fcYi4lt53CvuurjTx4t6Q6/qGvKbDSZEoMbIpI8K2VEy0nivK9XamrqmqajGEV3MjUpl7Tmj/AFfHg4Bv3fq0oRtgUXzXu5TaB+r7uOM9Zs/tLB1ZS+jUWt1yu5CBIxmwoqvz1pNWcZaSozjRJilII8hTEt5Fr7GOlvY+g9sBOacjcbY/8pSt1nP7Zx0DTS7uP04whCKMiMt8rDO6Rm7oyGeTq3t+0b3RjGNfpJUhHBQ+LPz+3Sz0vud2q6cdSMowlKyI5oKb+R8Hy/HRPZ+ob9SYynCWnlo9sqoKv5V5+XznoLtLRiSWv7wmfUQS6Wvc3R8l9A+q6sgWM4RjzJUbbzCn5zT+35Y+odyxg6k6iMeLdsvMRw/HiusVpetx+qYqAOwrFmAotatatTHm7Bn23pYrKLEmBhFqy/gvwX5T+Fp2cN8Jx2juWR5JNoU5M+ODaZc9aHs11ownB1SCJGLOr4MXZ/zBx/k9Uf2g0D6Mow0lv+qAFVxKT5+P+3QE9pqRjKMJVLFRKabqy2NYXi7y/jrJf2z1xnGIRJRixYmaLacUGK+OOm/o3damnGEGFu7CyjhExZZeG+eaxT0F/aMfr7ajF1HbFtyLmvGVviugn6Zof3MLyMQ+M7nUa+buseD7daTsu1tWpO4vdnCphTzjNnx0s7eXvYFbckY/9LRFH8Ffa2/1HTnU0iMXUsCIEndcqu8/jxheglDWjJjFoTBLm8pXyfcvi+q9TQIWQmxfcyuJx9m8dDdlIXfBZsEjCpS2ryhmlrPnzls6Z6/0zB5KS18rVOeVyZ5+DoA+21rElINJh7ZsnPFc8DnDnn46D19fWHdCGmQlSbhJFmRl5zbXV2rpM4f3e2OjEMe7fhyN1KuX5el+hqS02QwZxxSRlIfh9ufn5Pw46B7r9vP6cSMIUkWSvJ8yXB/p1f2awltiwG7kQyyDgGS55vB54566c/bHackR3yY0VYMrQaf1f69F94acpaMdKQRjqWsFojtbLMZxi/8ALoFXrncSsuLRVnJbzuow8dZT1/u71IfAbmys1tqvtV4+b60fq+tWvqSjmLzfEshdnDEs+/JfWK77UXUlIT2u0G8Uh/FHz89Af2frerpm0mbSikKf88O0OTl46e+ndjPuAnqIy3DFNpeRDhovNnhOb6TendhepCyc4sbNvnD7eaLrN5znrYel9r9GGYLukSfiIfcvhaPsfOegK7ntJS904jBLkFkoyG/GXxT4zzfUNSE5kLd5K4zSMcCY3D45zz/l0bHTU3J7myVUmHj988cX1VqdvLUfcsaz7HCf/c38cf8AjoI6ukSCLq4qpI5SvuUeOesj3vfz0I4nH3zHzLdDJapzxgxXm+tZuIspSi2BUY8DSc45+Xy/frJ+pdvpTUnuNTLtskjbK0uz4zguN10Gen3k4T1CIF+NtJVVQNGf8h6s7f1bU0sxYylKrZ1LPPH26DkESRGU8VhfOTx5Pv8APjryESQRpuzN83xgrjoNx2HdEtOOyKxo+pFRjHde7ZG7WXxeOemPddrpaenpxAhpllK3Ft2txbPd/n1jPQ9ScWRH3RJfotLyZU84+K8fnaavp05EclJUpag8AVRueavLZ0Auj2ujqSTS1Mxk1EGol2rX/V5vhrPPVvd9hp7ohP2srQ3Xeb44bpVrz0T/AHUISjGcKAjKbVsogKtPuBs/B89CQ7WG7TlqS2ylafpCld0sJe4+bq+gh/xW3SkMUIyI+5OMm74rAZ4y46yPqfo7ujOV1qqwNLKXVDgxm3z+aett2gQDTNtRJVGaPtxzmTJ4zgvNPgTvd/iBHVI7sU4vCCYCstfanoLPRuy1NLTNMIxpJZFbTJ5X4sr8HRuvoMtsZht5xKsGP017h3JePGPPQM+8dPZpzJMpbjcUuaI3SBz+k/Pz1R3Xq0dOCRJ2zMMYhblk1yra/vddBd6lI0DdHalDunsqNOayNpefmul3fepafc6mnLTuRpMsyjVWIZbc08fHnpB696sSDt4BGEJXuG92OLuqt4KCvx0f6D22yFoK8l5Lqzjwbf8AHPQO/Re0Jbn23RWLPdW5jXN584V664xfpUMWyG6aAjulkbfufAfD1aMWFXPcUyNpVt1Uqp5I/wA/fqnX0iLLYCxIbTa3yyGVc++IIVRfz0Aup6hKXtCEAWW1Mj4f3+fudEenEpRkTnI3+2CXnI48N2jx1b3uhHRNrF1JCOUrJ+n3Ckf1P7dR7bvVTeUhLbIGRVCkotchh+XoCTThsjtjL22R2vMbxuPNHz56j2+lenHUOUI44wch7av4vx13e6sEiQ3SqmLAC8490f3KxfSr17XktC7Y0XnltfNft9ugfx7x92lMjps6YTBUtSK/eUS93F2Z8leoVp6dNMmVVd+5Np88cp4PnqE9k5ETStDTvdH3Qu0/FFqfP5vqv1nUjPEbZQfqWmMFNnhpXJ4/PQA6do7kbf8Alrl+Rz5P26+faTuqUgp5fLfW5m1DUarDKGAPl4oX5x56xnaaZVFvwfNfd48UfPQPv7Od9rWGmboRplGJb4pBq1uvNVdeetf6do6jM1ZSlKLGtrxFaW/3c35v46U+k6ktMPpw4MyVuhwLEujLXyNdNYfUEqe6MoobR90k4+2S7RP56Az1KXuHcBEuiZRSJZhv8eOh9eDulGU4kF3TvxiqHFKZy9VaPdCXKNy0v1RpzLkCva3dD4vjqrX1DYRIlzY6gz3JLwi4DK7TyViugL0ZDFIbhxYXufKZccnny/HWf/tPDZpxnGtNlKTImIinivK08Oaz13q+vqampvhOJt2lLTK8UxlUbtfzt/HSH1bue42G6c5kkMxx7fblzyj5+PPALNT3XKXLyji5ZKr83+f36nr6W14drEzZTYp9s/6PTH0OcI6kpaunKmgqLzGrOMYq7+XgvrQd16TGV/RjpzhiZKOo3ZZQA/NeAP46DHdjrbJDaDmWxz9hr79ajtfXJm+WpJMyqj4uEQipV+f9Hpnp/wBndMtUiFbQjGwvAr+q8H4+/Sz1L0p2so/SkxaIRaHjjlwnyeT46Aj0f1mG00p7Uq4RI0SoV3YPivInRPeaUtWpXGWnkIsH+KySj4OLvHHWT7n0/XjKVDLbOmZTmL5fgMft/A79VJXISPvpWhPd7St1l/0/NfPQaztfUJTSHcRIu3aiYTOfbki45ox+OvNH1XdHbPZ/VU48xi+KeKI8OX4eqe3lFd+pMhTGLkoqKPLm7cA3yPnoT1rSnCUdSEok5EglD2xSLiLQCvFoPPQV9z/aDUMXcDaNfrlk4pMXXxefx0N6h/aAnAjQbbRiJl4kL8D5Oc4xabXiwSMlJxdqHwltvzeKp89U6e9SAXKWRqN3n7Nff8dAb6T2RqakbzCLunZSvIH54z93x1p46UrgFEtTH3LlbVXkVxxn46F7DU09KLpx9xnw+5rMvnkwfGPL0bp9ukicUh+kiDZbkt4i8OAMVTnoGXqkyJHSJSDUliUaAOHPBz+b+Oge27PWltLYH/LJGvd7kbyZvzm+fNse49+nCE98ox2/UMuZc/CUKv45x0z0NWBqfTqLtib21pVCz/nbyvz0CrudKTuZkc1axmC1QtUyajlqxTqjvdHShtWct/JGTFLKy0nmsZ+504l3lSolGX6ncfpOPbJGzLR+356VTmb5SiMpbiSNMY4LpeOEq80/NdAXq94w06nALjjFWhix8Yfj9uk/bdjr6kvqGnGUHcDNJX+nIWfCft5w9MZQ+rrFkthLdRwVkODFl/PPTWWsM0i3gcX5+5/P756A3VnOJtEih719zRdVb5zlrpfqaxI1Kkx3w42n2FlRh8Uv+/Xeqb2VypIyGhkNcC+JU5s8HXkNGG3WkjFkCm2tpd4rCjzx5+egU9/pe3UDHsniPAMZER//ACDPK9Zf02DKUYjbKgLPCHnDjj8fbrWgS1COrZGcwW8f9OLsGVHHlfPWR7LtpXtzXE8cVhPvx+OHx0G17LQlCWnvDjG4NsVXGzzKgqm+jdLvZfUmBt2+2e3KAv2UsrN/xWF3YdrB0/qLW3jxLDYyweKrHjrj1wiQjukeY/qbyltvFZ5q+a8BpDu4asLG4/qiigtWX/3+3z1m/wC0PefS098oSZaqjc8BXJRW2n5/HHQGn63slKLqyis7tjuK5xXtyJnPF9d3fcvcydmyTAke6PisObLa8+a6Bf2/q3c7/bm7l+m6v4vP7cYOhtX1nV1D6btInIRyytbuuVv89R7fsteUt0B3ciNV+OOp9x6TPQju1aN/6QyqV/OHx/4ALvZ+1LXJz/8AP9+rdOU0j9PfUQcXj74xy9Q1dkkAUarNfyZft+/jp1D1o04wg6fsYmIOefh+XnzxnoHv/wC5dOOlEZbtQYjZutaGo4V8H7ffonWNOelu0yMbjg8iy4b/AEhK8YtPt188Zs9SbHlXlHEsNvHxnrb+i9lGOiMXWvMpRGVy+1FcgI8/foLPVo6pobIbNNmYiRfZRabhq7vJ/DeMt6fpfR1Z6Wpp4Y2vuHNfpuhf4MvWwjKbpspMu3C9u6Qvuc34q/z9ugf7Tko6cpxmlmAN1eDgvN3T5VvoM96noxgRmP8Ad7pbIt2Yq7yuQ4sMceWPpP8AaODIJDKW8jDbGOLMOfulfFfnpD3ULttai7SpDtD9TXm65fD0v+rLTlGRhOLbs4tv/t9ug0P9pNXt9WE9SDeo1i3FUO8q7vhxwfPXvpvpP0oLIqTF3f1Jj9AeG8yfFVWF6o9O7VK1tSx1Sz5A4nL5VKP3fHTc2KSjAYlgWxpeb2ir+C+fnILXtmK0+66ih8FyT52lZ+WPx0+1jS0o7KGeJfO1NsAjfHIF5V/KV9t2xvhrSzZcdMovbkjEvaN21b9+L69+u6uqXGUtMjVQfqRvc44bKUZfb8dBb2nb7Nji2bvqnIgReP6TEvmuC+gtfudt7YyjGcZbJe33V/7jKIptMYv/AD6Zdv32nuokR9zuXUfdX3DylBd11R6hM1N0SUaDiJx8Nvj7f+Oghod1pTIxnp+/btZWR3eWLWaeeDPRmrE0t04uEAiF1JPzb4s+Okuh2E5JdIMbTdiqlXFXn9uiu+7jU1tX2wi6cXzPb4/5o/FPnoDPTdPVhQRhuVZ7n9JLh2/t/wDL670/uYE5acluP6o7XbeMifI8N+c9T1JmpDZBqbRKd3VZDd/hfi/267U1XTlcrLK2DQV8JG35y+XHQGS1SVbVluI7pV4Kilom67+HqfdaE9OhnvjP2yJHupwpIu/1cODHUe39MNPSltdyq3qMokXk+/lV8/x1Tp61y3SifT37CrypbgCT5bzUefNAs1hlujGTwnJnk58eGv8AbrP99rfS7iU9uJu5Kxn9QDf9QpZ4MZ61coMZakQhJsD6hgX3DgzQ1f2Ok3qXo1kUiEjUwXiUZIXf2kN8fqPv0Bnb946umQvaIS3s9zDkojSkkwHi3q//APSmBqo7jToBXcV8h/T/AFBnyWdHa3bJCGnDbYCt7ImxJVkWvHF5x1KTrEKTTJTlU8KPtK2l8U/fycnQZnsfSveM5XBfGKctSvi7TH2602t6do6en/d6fk4blY3/ADRfJ1cdsu1Y6cfd7FBPOT9l5Oo94gWZ2khN47l8Bxl+346BbGBDVlW7dKWa485y4+Vura6V/wBr9TUD+8nvDbVAIg+KyNv8c9O+8WMaISlGV7plZkPm8h97zxjpP6t2LqRCHtINR3EklK825918KuL6DM6LUolmFKQxdVm8Yzfz1pe69HNTSNUkTlsiR2BzgliPKLWfj9ul3a+lsNSO9SGJMmVWFGS+I/tf7davtu/I3h+nvskBXA8vHJgDoMz6Z/Zycob5S2zF9stxwfi3gr5/brRekastO4ak2VYZMSoo0GM0219jxx0Xp9/KSmyUVMTlSZ8DY3f+Bx1Dv9KE5QZbY6wLkETA3g+xzXjoCId7GUf1SEAnSO34/C9LdTSJO+IsbJMnUGQ4Tm9rnI/4dEdt3OiRrTOJN4fGJDmTRwFp1nfXvUmO+OnW2URLD25qjF4bUb8nx0AXq3fMS4xkxcpOOGlBvlpyLLN1Xys9O7D6u6cmJCOW39T+/iv8vm+jPTdXUnBjqSrS5yHzlv7+75y46d9toQ0nem+/dp6cjBQBN+Ci4xDzdfACepbpMQbPunIfHgCqPH79Mex0tkPdutXJzfzT5try4WvD2lpS2OpUpSmqyLcmP9KODj5sjo9i7zU1JM1nTmSjxVx4L/B++eghDWH2wxU8YiDJXgMRUKv4R+3RvZ6tFWgbZQ2N/nk9wWO9tcvz1W60mxJwjtEjH9S5fbSxFqQgP+OLJaEY5qUYiJmxq1c4KlYgfHQC6kGcpmAjl/hb2GVZMr81H7vRun6hpsWCMyIVGEeflpcP2fA8+Vfp+uGpKUiTmSGQu5ZRQQsEf+YpeejNWcdOUjbtJcyoqSi4psG9tnQWepakIRNSKrftjJkYDJRyYv7/ADT0P22jDdFlCYyhe8bC/wCoOQyWlf4Wey0EI6+pPfIbifY8n3MZq/5KbvczlBdtLG9n6pN8UKGM2dBV6amnA3S3FyNNxcrzz5ZJf8ec9Uand6erHbXDwkkweJR5Sy84vqvvvT5D9WJ7o8hGPuccX8B+Ptg6LNImEZGI+HEovw1jNr4/2Bno6P8AdUyhO1NRlVSLyFc0Y/16H9S2ktMrdBjP2yUK254LuuASscY6s9P05MnV2yLoSSA4M7RwqebtX56u7XtzZcZbY3LdQZXxX24vn/UF/c6u8hOBU2MsXjCbS+Erz8V0HLWNQYyjdSlEN1pVBgwDf+vz1OWn9LTaCslMcFSH25xZwPx9zqyPaHtSalYpxI/covz5MZ6CX9ndeX95p6z9TY+yXtzdUKZv5v5Tx0WTdp7vqpJRGI4OFPbi6/Hx0j9V7P6kWypKVHy1i8OYttnP+PWYhKek/T1I2COz5zhE8fc6DbTncJGvAiWyABIy5u5Ytv8Am+bxbDWdNmuyMuTdKYajtKq8LjxfnPPQPonqGnqVEomDtN78HtL/ABtb/wDDOUZa8oxYACKm6LmQ4vyfvjwY6BRKJLRiQ09UnXEigVcP3FT5D+ek3o3qMtDVlHUkj8RMWFbSsGHm/i76184SjKQjqJU4XV4lchYmKAAearqjW9N0BlOZEkSlKpHOPh4BtA+DoEfdRHXF00MMwk1mgspvMuMZ4EWo63qciWzUkRgH05P02vkoyFAYK+ft0x7fW+pPdpyh9ZckeFwyXbaJEaivN9XBospk1uZVqogoF2BI/wBuegU9/wD2hhemQdsCN0xtW6F+MRz+Xp3pRjqwNWMoJILl77L5iRsqNLfxV/jB91pxJSq2N+0aWuc/POOjOw7/ALio6elZjOI8NVa/0582Y/PQafvtB0RnpT04Wcxie0A9sTc388FtcdZrR7STc9dkslYwnTJXynjgs/A+Onuj2O03LFmRYlFcGassVSnnPHPVEOwlqZjiz/lkffC0v5o46CPbawqzANuTxKsXdlHx/wBur9N21KYz3G4JZ54ZFOHwVw/xPtNCEIzJxXUcbZf4fj5v/Pr3T7dJRi3V583tN1+PgxfGPHQR7zV09lSZGxY2KbWReM5CnLkznnorQ0tVjvSMfqe6TGAya9pFx+pOXCZ6oEZzmFRhatRd0l4T4tKx4fv1PtO4hElsZuolyQRlXGMheeGsP46APtL3ajHftZBkJL7rZfqzEGmRfzddGa2oamyOmFT5kXT7rxa0StX9/KdVdp/c6EZ17rpKpPxeOKL4x/F3Z9uD9SV7pUxsKy87rxk/JGjwUAndQlp62ypDIlSogZHdWC6i08cdR76dwhbu+omxauBe3FCcnn7VxgvvRJw3kZMW6iXRdO34o3Hh+/VHd6zLVGCyltqOHirWjP2+c/foGkfTtWMpNkt9xnZHj+lMU0FU1y9Q7WV6pelMlKqZGDDdVgsOM9Qkzbl9aMuN2Y1FugiForZz/iZPn2pKBW7TldlNU1w1RLjl6Dzv5yIKZkXVH3rHzXnz/l0jjraushCLAjEsmT3X5uxx8ZeHPHV0O1/utR1IyP1+3OU4Ygqbs8c/a+peka0fplhih2rNEwXj4PP2+3QP4bKjGKlQRHHuClvzM+fx1THtDczZaW24ShKdyb4XwCuOOvIaf97FMMnVkWr5YjfiyP4z0V3urDSgSIhRiMXla21X3L+Az9ugXGlAnOOrKotkcUZz+pfF3V3fHGB4aEx2P6SxlpheKYvOREt+/VTrpJk5HMw/qr+rNu7hP3+emvZm5Z0xnviivzHlHjFdAs0JKimnHDKUuTiwj/Gc1V112t6bBifUN3FXiz5JFouMuLD56J1AkznCtsbjIClaqUqSnLxZwGb6onqVIlxmiJjcuLMZKDiuPv0CQ9PY6h9LUld/pWkbLqW2lx5/36Kl6x3Gnt+rpVGIlxGpXfEslYq+fHRE9EhuYsv1VGtrbV2LYlLzX+HVunoA8pYVKOC/yNN39znOMAp1f7SkYhE5K9tBjF7m1l5vP+2e1e9RbkyW7Vq7f/P89biQTxJCXNpCVZvimLjx1THtI3e2N7bQ04/tmqr8c9Bi9LuZRrbKRxW1rJ5+OPGejtP07Wm7dntaW7iff8/tf261Gm5cm272xiXH2inPOR+346u+i6kUJXEq5bapw+N1vFnQINH0KMPfNZRprbjj4H3Pmr2uOmWntgMQoONtZycUVLj+MY8m6EgnMxUa3O4LU4ox+c/tz0T2s5yJ/TWJHJBjgwZ8Xm0xmugD0+1lI/62JJkoIWu6VWR88F85x0L6h6n7IxhAJEdrwESqfvu/79GRiER2+1giWG5Ebl8mbp+XpBraW398j8/f56CiravLwvy/9+tB20d2oBxQ2n9TYPjxef8AbpKTjEEM+WV4/Fef3/jo7sH/AN2UWiW0oawII3x7j25f8OgP14Rbiqe0YsY3HC8S5k/I1489UugBbF3KbRGgjbLL5q/4831bpTlpmya2jUCwvmJupmcrbx9zq765qMhAI7m3cheDwXlbDD+3QLe/uyM2z28kYknZV45uUqv5ro3V7/bLenulD2xlDj9rxL5ShK/PQ/pujD6gO2cJG1XO94k037cfj78V769o7dSMj9Mtw05wrd55voO7T1T3m7cyf1S1IxM01GO2yIfHLfVr2p/xSFZjndihxxVPSnTjcyPy5Xwcr/A9H9v6jGGssllfs21ZJfdQ+AoTHl6B13naDaCJEKhtN/kBf9znqnQ72c2J+gJbZDFVa8JjD1Ds5x0yOnKKStIG2scrnxSC346h6Zox3biMoQ08RjTRd7q+efF+Ogl3nZamppShGUmV5lPaEi+Dbg/+4Lx152+iyZSJbIu2pBEZJY3f7Z89GaGqsGUeJOLKa8v+3FdBdxPTjNgRIlEr3xpZW8N5+9eOgMjpS1lzR9OEQ5K23d4f6lx8vgzT3kt2kumsqRY4oIkoO2s1d+KuznovuFlTcoCVqUWYw5zQbcP2/m7T7ffLUkWR2bYsf6Ru8P8A91/t0CCExqs20Hm/9+jfSNfU3kF3FUxwiiF3lJFS48P2t8+ltlszLZkWYO1iK3Zi64fnzd93PZsJrp7r9sjbGERLoKvhT4w7vt0F+lK4BK0XDgS3N2cScXx1CctKJuJYrcCe34a8fbFeObvqjt+6rdBihGSJuM14q37mKf8AMr9ciz04TiOyEkkbUK4EOKrx9ug8nLTk7TViks7fdGP4bwZ+P8eu1++lBCQpmo3hMba+SrFTpPqao88Px15GE40zMVZd8X/h0DTR1CcwkZzttY1ZVXGh446Pno1p3vkVjIotWrRt/wDyz9zx0g0O40zUjvGo+/hzRir+fn89N+576EafqhKrIhu/fzf5rx0E9cYaetqGjUo2DORI8Wc2y8/HHS7sYa1QUVbuo2FteCouVvFH79H/APGx2so2ylbGUmJzZuYvGKxR4+erI+qQhpxY0REI2kS+PPuQrLT0CPujuqk7WMkAYRzEbl4yfPN11Z2/czYkZ6c5xBFkzMWe6aZSt1Gemev3emSZQ1jdKRc5WRXyl0JWA+/nL1V3vqcBo1IS3VVSjy0UUYoP/wC19AD2/c6kkuMvYUVGjFW5fgTHx0m1O71N6sVV5TwYMfvx446Zd93kd774tltSuigqzGbujoCfcxvMjHm/9eg97bue4NsYxqU33NODHJdNVw/P79PjvXT2xYpLa3GK5UT3Yz84yJ/FHo3caUiTryKUI778Wth98X8n26s1/UoM0P6XdLbIgUGKU/TaleftXQQ73ut7DIpQ0FSc1dxyL5/GOr+z0STwsa+KiY8EfdZVc8Zz0No9zp6cH3QlFfb7bld4CjFGS8cPnrzte6p3QlbKMvbzx8RstxhMdA2JxhFCKH5uShlbcIV/uUdBeq6CRipI97d0Wo2/OaOfN9T7jutSTCEZRJTttOCrWVlft+3VEtWeppsU/TIqU3bYXg8eP26Aft4EZQlIJRtNqWNjHPjz56vhKu43arIkSuiOOEBeKwU88cdd2GmzkE19lNAr9uBo85+OrI6qam+ctsHUk3VyuvaVX71iqbvoGWnpGpM1d0nabcWbjmubaum/N9VaOpqQJMpIlyjp3Gm3hYxv90/nnoyUpQkFxILRFMrK0p8c22PHHVOnqahCUNpKemXFUqV8AoUmPtxnoKO31XVhKLAJhVbkC/OTcl4tM8h0brkiEK04zTCWFY+/+XVfcmpKO2yM26T/AJVPHhOf2+/Q8NWcWpt3+mEG0Bq1DzZjx9+gYRmQ3S1chuuQMaMHujxaueeo6ndwWWnD28C5vGcF2ltWCXzz1n9LvIjhV91S1HZdKSpldWiWfBdOej+49R7VjCgWORNTJuffKLdypwjSF9A1n3cIRqZVH6oxyrwZxed1IX4OvPUdew2y3Rily8ykFhflbo6B09Xtx+l9bTngoKqRdY/pH/U+/QcvVTVg6mlI2QqInNyiTV+9JxnKY6A/QNnulH35u4JK3Nr+lPvZz17OMgdQIUeLjKrx4W8N1+elna+r6SRlKWnKRgkvlkc4vdUg+19Ff8doyNORPTV9yktOxeN2bYpn+M9BZp9rdfS2Ni7mLG+Ryruz81x+/UdVlY7gi5VsuvZ7qk4y+fnrv04N7ElTi932zZfA/j89GnbBHdMKy0mDN1fmnHyvQKHtNOcv7wMrYYuhC/AWeMYOdxXsu3gntxsKdtvHIO6nLznpl2naDCWWG7de3kxXG37VQ9eEoyNktNZONpZUgybuKDIGc8Z6ACHp+mh7Pan66lxef62o24fKOep9v6bpyJsa20RDdKS7eaWVBjjPB0m9Yj3P1GMdwHiKgSrG0rB9g5v56J/4bu4sZpMUMxI5fLI+UsvHj46Bno9pC4BHfFJyo3LuaBkMn78fnpdPtIMr2V7nbEbcuT/tdH4ere3e6iKXtk7W2FyZNVZiJfB4vjoPS+vprGNMv0yTblw0X4Kkcc1f3Azt/wCz5sSUIU1GmbggZ8c4HDjP36E7j0rR0yeoRh7Q9rvd74Cn7HDw9Wdn6l3W6NpL+ksj7b+MVfHOL/GbdfX1JktMjupuTY1SNY5UjX8fHQV9p2MPpRdwSiQnayrzceeE8h8dV992OnHUQikdSo1IpC8scUC5t53S+K6Udhr60bQH3Z3VWKY1ZUUu/wCf3MqbCosZEbZWVIxngzWP56C87PR3O6JmpBBnhb3K+ZfFlfjqzU0okScY3KXt3RZZ5xEXOAzYf59Q1J8rnNso21fupr4H7dHdv2k/p7X273eEuKMl+Y7stt+cdBY6s5JL3J7ouQke0kADXm9znH8kd1pSuO53S27UxnmqW3xnyqfOAY/+m72V4ihJiVzdRzfzzdc9Gek9w7TdSRjyAFOb91VVn7dBHR7EibSozr3TpiKVi8L+mvxePkaW/S1RQUk6hGPMrzKJLwgWcX9uOmHb+oXLasIk43bdvhXNCYf9+l3qXbajc3FJtMWPm6XCP+RjgAj0vUlPSGDGTVw3bna22tycHPz4zjqT2mnOEo6mlLT2u6VPlq9oNvjCfbpd2XbwI6snUmSlBlLUEjELYxoMm0q6orpp6b6zCYRyu292xCRYYy8q46APuPUJznWhp8BAZLFi3n5HbTdZK89X6hDT04ncEJooOZUtqZziq6jq6sNWEv76coSK9sW8LuItZ8CVx+eq/Ue8dGGm6i6UqTEZSPsKD7q/1z8g69R9D7dNV+lG275zuVf8c/nPOegp+n6Qa79ONkSlC+Dz+7/L13XdAN6d2UDQ00jT9acbturlKr/If5cdVerdnCMJxjGomogF1iMKx8lFPJ13XdBX3/p2lHt9JjAH6cWz5Qt/ODrzV7DTx/dx/VE4P+Uj/kv+fPXdd0DbumpaNYL48YjLxx556s509PUczZQy5rnjwft13XdATrzQnl5ifyl9I+6myZTf1bzP7B/p13XdBfoP9zOaDIjOlBqt1VfHHUiaQaUvTvHzUWz45eOveu6AY/8AWooDWY4KxFaP2o6q77TDWYnFv+/+vXnXdBDsX3V4pf3HHRcJVCVV7STHBiqD/Druu6BXolSkHFX859xefwfx1L0TUWOoPF//AOTr3rugYehtLE4IQkflkxW+eAP26lq51mDbFmiW8VLHXnXdBX6k7TS2/wD1Jnz9qz4peq62wntUuUsi+GVH4Pjjruu6AuemNFBvnUqKsOOOlPrHYRl9WbLVJOpIdutqxKImNpIj/h13XdB76F6Ppy0S5a+Zo13OuGPsTrq31D0uMZQrU7jK/wD8ruP+YP8A6n3eu67oLey9I04yhK9VYpRLW1pHg/TKbF/jovuXZDdFblNu2+PzfXdd0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course1.winona.edu/sberg/IMAGES/nucleus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4437112"/>
            <a:ext cx="1800201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pPr algn="r" eaLnBrk="1" hangingPunct="1"/>
            <a:r>
              <a:rPr lang="en-GB" dirty="0" smtClean="0"/>
              <a:t>Optical (Light) Microscope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2" y="1475656"/>
            <a:ext cx="4186238" cy="4924425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400" dirty="0" smtClean="0"/>
              <a:t>Magnification available on light microscope</a:t>
            </a:r>
          </a:p>
          <a:p>
            <a:pPr lvl="1" eaLnBrk="1" hangingPunct="1"/>
            <a:r>
              <a:rPr lang="en-GB" sz="2400" dirty="0" smtClean="0"/>
              <a:t>x40</a:t>
            </a:r>
          </a:p>
          <a:p>
            <a:pPr lvl="1" eaLnBrk="1" hangingPunct="1"/>
            <a:r>
              <a:rPr lang="en-GB" sz="2400" dirty="0" smtClean="0"/>
              <a:t>x100</a:t>
            </a:r>
          </a:p>
          <a:p>
            <a:pPr lvl="1" eaLnBrk="1" hangingPunct="1"/>
            <a:r>
              <a:rPr lang="en-GB" sz="2400" dirty="0" smtClean="0"/>
              <a:t>x400</a:t>
            </a:r>
          </a:p>
          <a:p>
            <a:pPr lvl="1" eaLnBrk="1" hangingPunct="1"/>
            <a:r>
              <a:rPr lang="en-GB" sz="2400" dirty="0"/>
              <a:t>x</a:t>
            </a:r>
            <a:r>
              <a:rPr lang="en-GB" sz="2400" dirty="0" smtClean="0"/>
              <a:t>1500 or x2000</a:t>
            </a:r>
            <a:endParaRPr lang="en-GB" sz="2400" dirty="0"/>
          </a:p>
          <a:p>
            <a:r>
              <a:rPr lang="en-GB" sz="2400" dirty="0" smtClean="0"/>
              <a:t>Resolution – (limited) maximum of 200nm. (0.2</a:t>
            </a:r>
            <a:r>
              <a:rPr lang="en-GB" sz="2400" dirty="0" smtClean="0">
                <a:latin typeface="Symbol" pitchFamily="18" charset="2"/>
              </a:rPr>
              <a:t>m</a:t>
            </a:r>
            <a:r>
              <a:rPr lang="en-GB" sz="2400" dirty="0" smtClean="0"/>
              <a:t>m)  </a:t>
            </a:r>
          </a:p>
          <a:p>
            <a:r>
              <a:rPr lang="en-GB" sz="2400" dirty="0" smtClean="0"/>
              <a:t>This is due to the wavelength of visible light (400-700nm)</a:t>
            </a:r>
          </a:p>
          <a:p>
            <a:endParaRPr lang="en-GB" sz="2400" dirty="0" smtClean="0"/>
          </a:p>
          <a:p>
            <a:pPr eaLnBrk="1" hangingPunct="1"/>
            <a:endParaRPr lang="en-GB" sz="2400" dirty="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89138"/>
            <a:ext cx="4356100" cy="366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139952" y="5685055"/>
            <a:ext cx="496855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Ribosomes</a:t>
            </a:r>
            <a:r>
              <a:rPr lang="en-GB" sz="2400" dirty="0" smtClean="0"/>
              <a:t> have a diameter of 20nm </a:t>
            </a:r>
          </a:p>
          <a:p>
            <a:pPr algn="ctr"/>
            <a:r>
              <a:rPr lang="en-GB" sz="2400" dirty="0"/>
              <a:t>C</a:t>
            </a:r>
            <a:r>
              <a:rPr lang="en-GB" sz="2400" dirty="0" smtClean="0"/>
              <a:t>an you see them using an optical microscope?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987824" cy="1200329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Hint: In optical microscopy objects that are closer than half the wavelength of light cannot be seen separately.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44462" y="5685055"/>
            <a:ext cx="3851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TASK – Label microscopes on worksheet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8422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Laser scanning (</a:t>
            </a:r>
            <a:r>
              <a:rPr lang="en-GB" dirty="0" err="1" smtClean="0"/>
              <a:t>confocal</a:t>
            </a:r>
            <a:r>
              <a:rPr lang="en-GB" dirty="0" smtClean="0"/>
              <a:t>) microscopes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Laser light used to scan the image point by point. It can focus at specific depths. Computer assembles information into one image.</a:t>
            </a:r>
          </a:p>
          <a:p>
            <a:endParaRPr lang="en-GB" dirty="0"/>
          </a:p>
          <a:p>
            <a:r>
              <a:rPr lang="en-GB" dirty="0" smtClean="0"/>
              <a:t>High resolution, high contrast, depth sensitivity</a:t>
            </a:r>
          </a:p>
          <a:p>
            <a:r>
              <a:rPr lang="en-GB" dirty="0" smtClean="0"/>
              <a:t>Fluorescent dye can be used to allow more specific targeting of features to be studied.</a:t>
            </a:r>
          </a:p>
          <a:p>
            <a:endParaRPr lang="en-GB" dirty="0" smtClean="0"/>
          </a:p>
          <a:p>
            <a:r>
              <a:rPr lang="en-GB" dirty="0" smtClean="0"/>
              <a:t>Can be used for whole cells and living organisms</a:t>
            </a:r>
          </a:p>
          <a:p>
            <a:r>
              <a:rPr lang="en-GB" dirty="0" smtClean="0"/>
              <a:t>Use in diagnosis of disease (</a:t>
            </a:r>
            <a:r>
              <a:rPr lang="en-GB" dirty="0" err="1" smtClean="0"/>
              <a:t>eg</a:t>
            </a:r>
            <a:r>
              <a:rPr lang="en-GB" dirty="0" smtClean="0"/>
              <a:t> eye diseases) and in medical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28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Electron Microscope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GB" sz="2800" dirty="0" smtClean="0"/>
              <a:t>EM generates </a:t>
            </a:r>
            <a:r>
              <a:rPr lang="en-GB" sz="2800" b="1" dirty="0" smtClean="0"/>
              <a:t>beam of electrons  </a:t>
            </a:r>
            <a:r>
              <a:rPr lang="en-GB" sz="2800" dirty="0" smtClean="0"/>
              <a:t>(0.004nm width) </a:t>
            </a:r>
          </a:p>
          <a:p>
            <a:pPr eaLnBrk="1" hangingPunct="1"/>
            <a:r>
              <a:rPr lang="en-GB" sz="2800" dirty="0" smtClean="0"/>
              <a:t>Wavelength is 125 000x shorter than visual light so increases resolution.</a:t>
            </a:r>
          </a:p>
          <a:p>
            <a:pPr eaLnBrk="1" hangingPunct="1"/>
            <a:r>
              <a:rPr lang="en-GB" sz="2800" dirty="0" smtClean="0"/>
              <a:t>Electron beam passes through very thin prepared sample.</a:t>
            </a:r>
          </a:p>
          <a:p>
            <a:pPr eaLnBrk="1" hangingPunct="1"/>
            <a:r>
              <a:rPr lang="en-GB" sz="2800" dirty="0" smtClean="0"/>
              <a:t>Resolution is 0.5nm</a:t>
            </a:r>
          </a:p>
          <a:p>
            <a:pPr eaLnBrk="1" hangingPunct="1"/>
            <a:r>
              <a:rPr lang="en-GB" sz="2800" dirty="0" smtClean="0"/>
              <a:t>Magnification can be up to 500 000x</a:t>
            </a:r>
          </a:p>
          <a:p>
            <a:pPr eaLnBrk="1" hangingPunct="1">
              <a:buNone/>
            </a:pPr>
            <a:endParaRPr lang="en-GB" sz="2800" dirty="0"/>
          </a:p>
          <a:p>
            <a:pPr eaLnBrk="1" hangingPunct="1"/>
            <a:r>
              <a:rPr lang="en-GB" sz="2800" dirty="0" smtClean="0"/>
              <a:t>Expensive, can only be used in</a:t>
            </a:r>
          </a:p>
          <a:p>
            <a:pPr eaLnBrk="1" hangingPunct="1">
              <a:buNone/>
            </a:pPr>
            <a:r>
              <a:rPr lang="en-GB" sz="2800" dirty="0" smtClean="0"/>
              <a:t>	a controlled environment</a:t>
            </a:r>
          </a:p>
          <a:p>
            <a:pPr eaLnBrk="1" hangingPunct="1"/>
            <a:r>
              <a:rPr lang="en-GB" sz="2800" dirty="0" smtClean="0"/>
              <a:t>Vacuum needed for sample preparation</a:t>
            </a:r>
          </a:p>
          <a:p>
            <a:pPr eaLnBrk="1" hangingPunct="1"/>
            <a:r>
              <a:rPr lang="en-GB" sz="2800" dirty="0" smtClean="0"/>
              <a:t>large</a:t>
            </a:r>
          </a:p>
          <a:p>
            <a:pPr eaLnBrk="1" hangingPunct="1"/>
            <a:r>
              <a:rPr lang="en-GB" sz="2800" dirty="0"/>
              <a:t>P</a:t>
            </a:r>
            <a:r>
              <a:rPr lang="en-GB" sz="2800" dirty="0" smtClean="0"/>
              <a:t>reparing slides is complex</a:t>
            </a:r>
          </a:p>
          <a:p>
            <a:pPr eaLnBrk="1" hangingPunct="1"/>
            <a:r>
              <a:rPr lang="en-GB" sz="2800" dirty="0" smtClean="0"/>
              <a:t>Skill and training needed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579" y="2618630"/>
            <a:ext cx="3209925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244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Transmission Electron Microscope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59295"/>
            <a:ext cx="4835525" cy="4929411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GB" b="1" dirty="0" smtClean="0"/>
              <a:t>Electrons pass through thin part of sample </a:t>
            </a:r>
            <a:r>
              <a:rPr lang="en-GB" dirty="0" smtClean="0"/>
              <a:t>less easily so create contrast. </a:t>
            </a:r>
          </a:p>
          <a:p>
            <a:pPr eaLnBrk="1" hangingPunct="1"/>
            <a:r>
              <a:rPr lang="en-GB" dirty="0" smtClean="0"/>
              <a:t>Sample </a:t>
            </a:r>
            <a:r>
              <a:rPr lang="en-GB" b="1" dirty="0" smtClean="0"/>
              <a:t>dehydrated</a:t>
            </a:r>
            <a:r>
              <a:rPr lang="en-GB" dirty="0" smtClean="0"/>
              <a:t> and</a:t>
            </a:r>
            <a:r>
              <a:rPr lang="en-GB" b="1" dirty="0" smtClean="0"/>
              <a:t> stained </a:t>
            </a:r>
            <a:r>
              <a:rPr lang="en-GB" dirty="0" smtClean="0"/>
              <a:t>with metal salts</a:t>
            </a:r>
          </a:p>
          <a:p>
            <a:pPr eaLnBrk="1" hangingPunct="1"/>
            <a:r>
              <a:rPr lang="en-GB" dirty="0" smtClean="0"/>
              <a:t>Electrons focused on photographic plate (or screen)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Resulting </a:t>
            </a:r>
            <a:r>
              <a:rPr lang="en-GB" b="1" dirty="0" smtClean="0"/>
              <a:t>2D grey-scale image </a:t>
            </a:r>
            <a:r>
              <a:rPr lang="en-GB" dirty="0" smtClean="0"/>
              <a:t>is an Electron micrograph</a:t>
            </a:r>
          </a:p>
          <a:p>
            <a:pPr eaLnBrk="1" hangingPunct="1"/>
            <a:r>
              <a:rPr lang="en-GB" dirty="0" smtClean="0"/>
              <a:t>Magnification up to  2 million times  so smaller organelles can be seen, such as ribosomes</a:t>
            </a:r>
          </a:p>
          <a:p>
            <a:pPr eaLnBrk="1" hangingPunct="1"/>
            <a:r>
              <a:rPr lang="en-GB" dirty="0" smtClean="0"/>
              <a:t>(future- 50 million x)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2050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64088" y="5589240"/>
            <a:ext cx="3393814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GB" b="1" dirty="0" smtClean="0"/>
              <a:t>What might be a disadvantage of </a:t>
            </a:r>
          </a:p>
          <a:p>
            <a:r>
              <a:rPr lang="en-GB" b="1" dirty="0" smtClean="0"/>
              <a:t>Electron microscopy?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90178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136904" cy="980728"/>
          </a:xfrm>
        </p:spPr>
        <p:txBody>
          <a:bodyPr/>
          <a:lstStyle/>
          <a:p>
            <a:pPr eaLnBrk="1" hangingPunct="1"/>
            <a:r>
              <a:rPr lang="en-GB" dirty="0" smtClean="0"/>
              <a:t>Scanning Electron Microscope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799" y="1423607"/>
            <a:ext cx="519492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GB" dirty="0" smtClean="0"/>
              <a:t>Electrons are </a:t>
            </a:r>
            <a:r>
              <a:rPr lang="en-GB" b="1" dirty="0" smtClean="0"/>
              <a:t>reflected off the surface of a metal-salt-stained </a:t>
            </a:r>
            <a:r>
              <a:rPr lang="en-GB" dirty="0" smtClean="0"/>
              <a:t>sample</a:t>
            </a:r>
          </a:p>
          <a:p>
            <a:pPr eaLnBrk="1" hangingPunct="1"/>
            <a:r>
              <a:rPr lang="en-GB" b="1" dirty="0" smtClean="0"/>
              <a:t>3D shape </a:t>
            </a:r>
            <a:r>
              <a:rPr lang="en-GB" dirty="0" smtClean="0"/>
              <a:t>can be seen so greater field of view, grayscale, but computer programmes </a:t>
            </a:r>
            <a:r>
              <a:rPr lang="en-GB" b="1" dirty="0" smtClean="0"/>
              <a:t>can add false colour</a:t>
            </a:r>
          </a:p>
          <a:p>
            <a:pPr eaLnBrk="1" hangingPunct="1"/>
            <a:r>
              <a:rPr lang="en-GB" dirty="0" smtClean="0"/>
              <a:t>You can </a:t>
            </a:r>
            <a:r>
              <a:rPr lang="en-GB" b="1" dirty="0" smtClean="0"/>
              <a:t>see surface features in detail</a:t>
            </a:r>
          </a:p>
          <a:p>
            <a:pPr eaLnBrk="1" hangingPunct="1"/>
            <a:r>
              <a:rPr lang="en-GB" dirty="0" smtClean="0"/>
              <a:t>Magnification x 15-200 000</a:t>
            </a:r>
          </a:p>
          <a:p>
            <a:pPr eaLnBrk="1" hangingPunct="1"/>
            <a:endParaRPr lang="en-GB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86" y="853300"/>
            <a:ext cx="2124522" cy="2786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m false col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660250" y="4171392"/>
            <a:ext cx="3068960" cy="20993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84168" y="781292"/>
            <a:ext cx="2232248" cy="60212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82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GB" smtClean="0"/>
              <a:t>EM</a:t>
            </a:r>
          </a:p>
        </p:txBody>
      </p:sp>
      <p:graphicFrame>
        <p:nvGraphicFramePr>
          <p:cNvPr id="6166" name="Group 22"/>
          <p:cNvGraphicFramePr>
            <a:graphicFrameLocks noGrp="1"/>
          </p:cNvGraphicFramePr>
          <p:nvPr>
            <p:ph/>
          </p:nvPr>
        </p:nvGraphicFramePr>
        <p:xfrm>
          <a:off x="457200" y="1773238"/>
          <a:ext cx="8229600" cy="3911601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Advantages of 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Disadvantages of 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Resolution is x2000 more than LM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Samples have to be placed in a vacuum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Produces detailed images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Very expensive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7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SEM produces 3D images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Need to be highly skilled to create samples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Comparing LM and EM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8163"/>
            <a:ext cx="91440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139952" y="3501008"/>
            <a:ext cx="704039" cy="400110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en-GB" sz="2000" dirty="0" smtClean="0"/>
              <a:t>1500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44025" y="3964994"/>
            <a:ext cx="776047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2000)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693408" y="3501008"/>
            <a:ext cx="1224136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x 200 000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732240" y="3949644"/>
            <a:ext cx="1440160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x 2 000 000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3707904" y="6005764"/>
            <a:ext cx="534351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dirty="0"/>
              <a:t>Identify the differences between Optical, Electron and Laser scanning microscope (grade 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470025"/>
          </a:xfrm>
        </p:spPr>
        <p:txBody>
          <a:bodyPr/>
          <a:lstStyle/>
          <a:p>
            <a:r>
              <a:rPr lang="en-GB" dirty="0" smtClean="0"/>
              <a:t>Block 1A - Cell structure 2.1.1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752600"/>
          </a:xfrm>
        </p:spPr>
        <p:txBody>
          <a:bodyPr/>
          <a:lstStyle/>
          <a:p>
            <a:r>
              <a:rPr lang="en-GB" dirty="0" smtClean="0"/>
              <a:t>Microscopy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929026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Foundations in Biology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188" y="3429000"/>
            <a:ext cx="8477748" cy="144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85" y="1885894"/>
            <a:ext cx="8901629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3200" dirty="0" smtClean="0"/>
              <a:t>Objectives and Success Criteria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1812" y="1291556"/>
            <a:ext cx="4040188" cy="639762"/>
          </a:xfrm>
        </p:spPr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9072" y="1984717"/>
            <a:ext cx="4040188" cy="3951288"/>
          </a:xfrm>
        </p:spPr>
        <p:txBody>
          <a:bodyPr/>
          <a:lstStyle/>
          <a:p>
            <a:pPr eaLnBrk="1" hangingPunct="1"/>
            <a:r>
              <a:rPr lang="en-GB" dirty="0" smtClean="0"/>
              <a:t>Compare and contrast different types of microscopes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Describe the preparation of specimens for observation using microscopes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78948" y="1215232"/>
            <a:ext cx="4041775" cy="639762"/>
          </a:xfrm>
        </p:spPr>
        <p:txBody>
          <a:bodyPr/>
          <a:lstStyle/>
          <a:p>
            <a:r>
              <a:rPr lang="en-GB" dirty="0" smtClean="0"/>
              <a:t>Success criteria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78947" y="1949847"/>
            <a:ext cx="4041775" cy="4422477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Identify the differences between Optical, Electron and Laser scanning microscope (grade E)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Describe how a specimen can be prepared for observation and used to identify structures (grade C)</a:t>
            </a:r>
          </a:p>
          <a:p>
            <a:endParaRPr lang="en-GB" dirty="0" smtClean="0"/>
          </a:p>
          <a:p>
            <a:r>
              <a:rPr lang="en-GB" dirty="0" smtClean="0"/>
              <a:t>Compare a light microscope with an electron microscope (grade 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Cell Theory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6318" y="1404937"/>
            <a:ext cx="8229600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All living things consist of cells</a:t>
            </a:r>
          </a:p>
          <a:p>
            <a:pPr eaLnBrk="1" hangingPunct="1"/>
            <a:r>
              <a:rPr lang="en-GB" dirty="0" smtClean="0"/>
              <a:t>New cells are formed only by the division of pre-existing cells</a:t>
            </a:r>
          </a:p>
          <a:p>
            <a:pPr eaLnBrk="1" hangingPunct="1"/>
            <a:r>
              <a:rPr lang="en-GB" dirty="0" smtClean="0"/>
              <a:t>The cell contains information that acts as the instructions for growth.  This information can be passed to new cells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221088"/>
            <a:ext cx="214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Use the table to complete the notes comparing microscopes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72693"/>
              </p:ext>
            </p:extLst>
          </p:nvPr>
        </p:nvGraphicFramePr>
        <p:xfrm>
          <a:off x="683568" y="1628449"/>
          <a:ext cx="7920880" cy="45046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0882"/>
                <a:gridCol w="1550640"/>
                <a:gridCol w="1550640"/>
                <a:gridCol w="1499359"/>
                <a:gridCol w="1499359"/>
              </a:tblGrid>
              <a:tr h="29332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Light microscope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Laser scanning microscope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Electron microscope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165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3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How do they work?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7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Magnification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33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Resolution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97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Advantages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03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Disadvantage</a:t>
                      </a:r>
                      <a:endParaRPr lang="en-GB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427984" y="6211043"/>
            <a:ext cx="4572000" cy="646331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r>
              <a:rPr lang="en-GB" dirty="0"/>
              <a:t>Compare a light microscope with an electron microscope (grade A)</a:t>
            </a:r>
          </a:p>
        </p:txBody>
      </p:sp>
    </p:spTree>
    <p:extLst>
      <p:ext uri="{BB962C8B-B14F-4D97-AF65-F5344CB8AC3E}">
        <p14:creationId xmlns:p14="http://schemas.microsoft.com/office/powerpoint/2010/main" val="423029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2959" y="332656"/>
            <a:ext cx="7773338" cy="473051"/>
          </a:xfrm>
        </p:spPr>
        <p:txBody>
          <a:bodyPr>
            <a:noAutofit/>
          </a:bodyPr>
          <a:lstStyle/>
          <a:p>
            <a:r>
              <a:rPr lang="en-GB" sz="3600" u="sng" dirty="0" smtClean="0"/>
              <a:t>The light microscope</a:t>
            </a:r>
            <a:endParaRPr lang="en-GB" sz="3600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7803" y="1196751"/>
            <a:ext cx="5893330" cy="36625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5" y="1196752"/>
            <a:ext cx="326550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kern="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Uses a number of lenses to view an image through the eye piece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kern="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Light passes through the condenser lens and then through the specimen</a:t>
            </a:r>
          </a:p>
          <a:p>
            <a:pPr marL="257175" indent="-257175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 kern="0" dirty="0">
                <a:solidFill>
                  <a:prstClr val="black"/>
                </a:solidFill>
                <a:latin typeface="Calibri" panose="020F0502020204030204" pitchFamily="34" charset="0"/>
                <a:cs typeface="Arial"/>
              </a:rPr>
              <a:t>Beam of light is focused through the objective lens and then through the eye piece lens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250338"/>
            <a:ext cx="87465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fontAlgn="auto">
              <a:spcBef>
                <a:spcPct val="2000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Magnification: How many times a structure is enlarged</a:t>
            </a:r>
          </a:p>
          <a:p>
            <a:pPr marL="257175" indent="-257175" fontAlgn="auto">
              <a:spcBef>
                <a:spcPct val="20000"/>
              </a:spcBef>
              <a:spcAft>
                <a:spcPts val="0"/>
              </a:spcAft>
            </a:pPr>
            <a:r>
              <a:rPr lang="en-GB" sz="2000" b="1" dirty="0">
                <a:solidFill>
                  <a:prstClr val="black"/>
                </a:solidFill>
                <a:latin typeface="Calibri"/>
              </a:rPr>
              <a:t>Resolution: The ability to see two objects that are close together as separate </a:t>
            </a:r>
            <a:r>
              <a:rPr lang="en-GB" sz="2000" b="1" dirty="0" smtClean="0">
                <a:solidFill>
                  <a:prstClr val="black"/>
                </a:solidFill>
                <a:latin typeface="Calibri"/>
              </a:rPr>
              <a:t>objects. Objects </a:t>
            </a:r>
            <a:r>
              <a:rPr lang="en-GB" sz="2000" b="1" dirty="0">
                <a:solidFill>
                  <a:prstClr val="black"/>
                </a:solidFill>
                <a:latin typeface="Calibri"/>
              </a:rPr>
              <a:t>that are close together can only be distinguished if light waves can pass through them, allowing you to see detail</a:t>
            </a:r>
          </a:p>
        </p:txBody>
      </p:sp>
    </p:spTree>
    <p:extLst>
      <p:ext uri="{BB962C8B-B14F-4D97-AF65-F5344CB8AC3E}">
        <p14:creationId xmlns:p14="http://schemas.microsoft.com/office/powerpoint/2010/main" val="388923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888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GB" dirty="0" smtClean="0"/>
              <a:t>Optical (Light) </a:t>
            </a:r>
            <a:br>
              <a:rPr lang="en-GB" dirty="0" smtClean="0"/>
            </a:br>
            <a:r>
              <a:rPr lang="en-GB" dirty="0" smtClean="0"/>
              <a:t>Microscope</a:t>
            </a:r>
            <a:endParaRPr lang="en-GB" dirty="0"/>
          </a:p>
        </p:txBody>
      </p:sp>
      <p:pic>
        <p:nvPicPr>
          <p:cNvPr id="4" name="Content Placeholder 3" descr="light microscop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4680520" cy="6424014"/>
          </a:xfrm>
        </p:spPr>
      </p:pic>
      <p:sp>
        <p:nvSpPr>
          <p:cNvPr id="5" name="TextBox 4"/>
          <p:cNvSpPr txBox="1"/>
          <p:nvPr/>
        </p:nvSpPr>
        <p:spPr>
          <a:xfrm>
            <a:off x="4853975" y="2348880"/>
            <a:ext cx="435862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Relatively cheap</a:t>
            </a:r>
          </a:p>
          <a:p>
            <a:endParaRPr lang="en-GB" sz="2400" dirty="0" smtClean="0"/>
          </a:p>
          <a:p>
            <a:r>
              <a:rPr lang="en-GB" sz="2400" dirty="0" smtClean="0"/>
              <a:t>Easy to use</a:t>
            </a:r>
          </a:p>
          <a:p>
            <a:endParaRPr lang="en-GB" sz="2400" dirty="0" smtClean="0"/>
          </a:p>
          <a:p>
            <a:r>
              <a:rPr lang="en-GB" sz="2400" dirty="0" smtClean="0"/>
              <a:t>Portable</a:t>
            </a:r>
          </a:p>
          <a:p>
            <a:endParaRPr lang="en-GB" sz="2400" dirty="0" smtClean="0"/>
          </a:p>
          <a:p>
            <a:r>
              <a:rPr lang="en-GB" sz="2400" dirty="0" smtClean="0"/>
              <a:t>Can study whole living specimens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6490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Key Terms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b="1" dirty="0" smtClean="0"/>
              <a:t>Resolution</a:t>
            </a:r>
            <a:r>
              <a:rPr lang="en-GB" dirty="0" smtClean="0"/>
              <a:t>: the ability to distinguish two separate points as distinct from each other.</a:t>
            </a:r>
          </a:p>
          <a:p>
            <a:pPr marL="0" indent="0" eaLnBrk="1" hangingPunct="1">
              <a:buNone/>
            </a:pPr>
            <a:r>
              <a:rPr lang="en-GB" dirty="0" smtClean="0"/>
              <a:t>    Increases the clarity of the image.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b="1" dirty="0" smtClean="0"/>
              <a:t>Magnification</a:t>
            </a:r>
            <a:r>
              <a:rPr lang="en-GB" dirty="0" smtClean="0"/>
              <a:t>: the number of times greater an image is than the original object</a:t>
            </a:r>
          </a:p>
          <a:p>
            <a:pPr marL="0" indent="0" eaLnBrk="1" hangingPunct="1">
              <a:buNone/>
            </a:pPr>
            <a:r>
              <a:rPr lang="en-GB" dirty="0"/>
              <a:t>	</a:t>
            </a:r>
            <a:r>
              <a:rPr lang="en-GB" sz="2400" dirty="0" smtClean="0"/>
              <a:t>x 100 </a:t>
            </a:r>
            <a:r>
              <a:rPr lang="en-GB" sz="2400" dirty="0"/>
              <a:t>=</a:t>
            </a:r>
            <a:r>
              <a:rPr lang="en-GB" sz="2400" dirty="0" smtClean="0"/>
              <a:t> 100 times wider and 100 times longer</a:t>
            </a:r>
          </a:p>
        </p:txBody>
      </p:sp>
    </p:spTree>
    <p:extLst>
      <p:ext uri="{BB962C8B-B14F-4D97-AF65-F5344CB8AC3E}">
        <p14:creationId xmlns:p14="http://schemas.microsoft.com/office/powerpoint/2010/main" val="38647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769</Words>
  <Application>Microsoft Office PowerPoint</Application>
  <PresentationFormat>On-screen Show (4:3)</PresentationFormat>
  <Paragraphs>148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Symbol</vt:lpstr>
      <vt:lpstr>Times New Roman</vt:lpstr>
      <vt:lpstr>Office Theme</vt:lpstr>
      <vt:lpstr>Starter: Microscopes</vt:lpstr>
      <vt:lpstr>Block 1A - Cell structure 2.1.1</vt:lpstr>
      <vt:lpstr>SPEC</vt:lpstr>
      <vt:lpstr>Objectives and Success Criteria</vt:lpstr>
      <vt:lpstr>Cell Theory</vt:lpstr>
      <vt:lpstr>Use the table to complete the notes comparing microscopes</vt:lpstr>
      <vt:lpstr>The light microscope</vt:lpstr>
      <vt:lpstr>Optical (Light)  Microscope</vt:lpstr>
      <vt:lpstr>Key Terms</vt:lpstr>
      <vt:lpstr>Optical (Light) Microscope</vt:lpstr>
      <vt:lpstr>Laser scanning (confocal) microscopes</vt:lpstr>
      <vt:lpstr>Electron Microscope</vt:lpstr>
      <vt:lpstr>Transmission Electron Microscope</vt:lpstr>
      <vt:lpstr>Scanning Electron Microscope</vt:lpstr>
      <vt:lpstr>EM</vt:lpstr>
      <vt:lpstr>Comparing LM and EM</vt:lpstr>
    </vt:vector>
  </TitlesOfParts>
  <Company>RM plc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Microscopes</dc:title>
  <dc:creator>seranb</dc:creator>
  <cp:lastModifiedBy>Nisreen Kharaz</cp:lastModifiedBy>
  <cp:revision>55</cp:revision>
  <dcterms:created xsi:type="dcterms:W3CDTF">2015-08-05T11:43:07Z</dcterms:created>
  <dcterms:modified xsi:type="dcterms:W3CDTF">2017-09-07T13:58:12Z</dcterms:modified>
</cp:coreProperties>
</file>