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6A54E-4805-41D5-AE56-515B26A65683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CDF24-6DB8-4739-9060-6184ADF91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3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D77A8-79A0-4DCD-8994-7CD14755662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47107" name="Rectangle 1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200">
                <a:solidFill>
                  <a:schemeClr val="tx1"/>
                </a:solidFill>
              </a:rPr>
              <a:t>Boardworks AS Biology </a:t>
            </a:r>
          </a:p>
          <a:p>
            <a:pPr>
              <a:spcBef>
                <a:spcPct val="0"/>
              </a:spcBef>
              <a:defRPr/>
            </a:pPr>
            <a:r>
              <a:rPr lang="en-GB" altLang="en-US" sz="1200">
                <a:solidFill>
                  <a:schemeClr val="tx1"/>
                </a:solidFill>
              </a:rPr>
              <a:t>Transport Across Membranes</a:t>
            </a:r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0366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6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8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8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1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6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4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6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2A88-BF55-4424-844B-7E38A920D304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798B-1FE0-40FA-8A7B-60E37BB64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6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Development of practical skills in Biology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Block 1A – 2.5 Biological membranes</a:t>
            </a:r>
            <a:endParaRPr lang="en-GB" b="1" dirty="0" smtClean="0"/>
          </a:p>
          <a:p>
            <a:r>
              <a:rPr lang="en-GB" b="1" dirty="0" smtClean="0"/>
              <a:t>PAG 8.1 An investigation into the water potential of a potato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9133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301" y="2163652"/>
            <a:ext cx="10495499" cy="22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9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Osmosis: true or false?</a:t>
            </a:r>
          </a:p>
        </p:txBody>
      </p:sp>
      <p:pic>
        <p:nvPicPr>
          <p:cNvPr id="37891" name="Picture 8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3" name="Group 15"/>
          <p:cNvGrpSpPr>
            <a:grpSpLocks/>
          </p:cNvGrpSpPr>
          <p:nvPr/>
        </p:nvGrpSpPr>
        <p:grpSpPr bwMode="auto">
          <a:xfrm>
            <a:off x="1746250" y="1433514"/>
            <a:ext cx="8699500" cy="5308600"/>
            <a:chOff x="134" y="504"/>
            <a:chExt cx="5480" cy="3344"/>
          </a:xfrm>
        </p:grpSpPr>
        <p:pic>
          <p:nvPicPr>
            <p:cNvPr id="37895" name="S4_12_true_false_osmosis.swf" descr="4_12_true_false_osmosi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504"/>
              <a:ext cx="5480" cy="3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8699400" imgH="5308560"/>
        </mc:Choice>
        <mc:Fallback>
          <p:control name="ShockwaveFlash1" r:id="rId2" imgW="8699400" imgH="5308560">
            <p:pic>
              <p:nvPicPr>
                <p:cNvPr id="3789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34" y="504"/>
                  <a:ext cx="5480" cy="33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673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Investigating water potential PAG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potato </a:t>
            </a:r>
            <a:r>
              <a:rPr lang="en-GB" dirty="0"/>
              <a:t>pieces of the same size in solutions of different sucrose concentration to investigate the water potential of </a:t>
            </a:r>
            <a:r>
              <a:rPr lang="en-GB" dirty="0" smtClean="0"/>
              <a:t>potato</a:t>
            </a:r>
          </a:p>
          <a:p>
            <a:r>
              <a:rPr lang="en-GB" dirty="0" smtClean="0"/>
              <a:t>Collection </a:t>
            </a:r>
            <a:r>
              <a:rPr lang="en-GB" dirty="0"/>
              <a:t>of quantitative data: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t">
            <a:normAutofit lnSpcReduction="10000"/>
          </a:bodyPr>
          <a:lstStyle/>
          <a:p>
            <a:r>
              <a:rPr lang="en-GB" dirty="0"/>
              <a:t>record the volumes used to make the serial </a:t>
            </a:r>
            <a:r>
              <a:rPr lang="en-GB" dirty="0" smtClean="0"/>
              <a:t>dilution</a:t>
            </a:r>
            <a:endParaRPr lang="en-GB" dirty="0"/>
          </a:p>
          <a:p>
            <a:r>
              <a:rPr lang="en-GB" dirty="0" smtClean="0"/>
              <a:t>Produce a table and graph which fulfils quantitative assessment criteria</a:t>
            </a:r>
            <a:r>
              <a:rPr lang="en-GB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n-GB" sz="2800" dirty="0" smtClean="0"/>
              <a:t>draw a graph of percentage change in mass against concentration of sucrose solution.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45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/>
          </p:nvPr>
        </p:nvSpPr>
        <p:spPr bwMode="auto">
          <a:xfrm>
            <a:off x="824249" y="182763"/>
            <a:ext cx="9882389" cy="60721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indent="0" eaLnBrk="1" hangingPunct="1">
              <a:buNone/>
              <a:defRPr/>
            </a:pPr>
            <a:r>
              <a:rPr lang="en-GB" altLang="en-US" sz="3000" u="sng" dirty="0"/>
              <a:t>8.1 An investigation into the water potential of potato</a:t>
            </a:r>
            <a:endParaRPr lang="en-GB" altLang="en-US" sz="3000" dirty="0"/>
          </a:p>
          <a:p>
            <a:pPr eaLnBrk="1" hangingPunct="1">
              <a:buFontTx/>
              <a:buNone/>
              <a:defRPr/>
            </a:pPr>
            <a:endParaRPr lang="en-GB" altLang="en-US" sz="2000" dirty="0"/>
          </a:p>
          <a:p>
            <a:pPr eaLnBrk="1" hangingPunct="1">
              <a:buFontTx/>
              <a:buNone/>
              <a:defRPr/>
            </a:pPr>
            <a:r>
              <a:rPr lang="en-GB" altLang="en-US" sz="2600" b="1" dirty="0"/>
              <a:t>1)Copy out serial dilutions into practical book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/>
              <a:t>2) Calculate percentage change of mass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/>
              <a:t>	</a:t>
            </a:r>
            <a:r>
              <a:rPr lang="en-GB" altLang="en-US" sz="2600" u="sng" dirty="0"/>
              <a:t>new value – original value  </a:t>
            </a:r>
            <a:r>
              <a:rPr lang="en-GB" altLang="en-US" sz="2600" dirty="0"/>
              <a:t>  x100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original value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/>
              <a:t>3) Draw a graph – Percentage change in mass against sucrose concentration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4) From the graph find the concentration of sucrose that has the same water potential as the cells of plant strips. </a:t>
            </a:r>
          </a:p>
          <a:p>
            <a:pPr eaLnBrk="1" hangingPunct="1">
              <a:buFontTx/>
              <a:buNone/>
              <a:defRPr/>
            </a:pPr>
            <a:endParaRPr lang="en-GB" altLang="en-US" sz="26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Answer the following questions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1) Why is it important to dry the chips and in the same way each time?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2) What was the purpose of placing the bungs in the tubes?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3) Why did you compare the percentage change in mass rather than simply the change in mass of each chip?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600" dirty="0">
                <a:solidFill>
                  <a:srgbClr val="000000"/>
                </a:solidFill>
              </a:rPr>
              <a:t>4) What are the limitations of this practical? What improvements could you make?</a:t>
            </a:r>
            <a:endParaRPr lang="en-GB" alt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8461420" y="182763"/>
            <a:ext cx="3335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Don’t forget rules for drawing tables and graphs from previous PAG!!!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165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139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Development of practical skills in Biology</vt:lpstr>
      <vt:lpstr>Spec</vt:lpstr>
      <vt:lpstr>Osmosis: true or false?</vt:lpstr>
      <vt:lpstr>Investigating water potential PAG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Gibson</dc:creator>
  <cp:lastModifiedBy>Sarah Gibson</cp:lastModifiedBy>
  <cp:revision>7</cp:revision>
  <dcterms:created xsi:type="dcterms:W3CDTF">2017-08-15T21:09:33Z</dcterms:created>
  <dcterms:modified xsi:type="dcterms:W3CDTF">2017-08-15T21:29:42Z</dcterms:modified>
</cp:coreProperties>
</file>