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6" r:id="rId5"/>
    <p:sldId id="267" r:id="rId6"/>
    <p:sldId id="265" r:id="rId7"/>
    <p:sldId id="258" r:id="rId8"/>
    <p:sldId id="259" r:id="rId9"/>
    <p:sldId id="260" r:id="rId10"/>
    <p:sldId id="262" r:id="rId11"/>
    <p:sldId id="26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dersononline.org/ourpages/auto/2015/1/21/52509287/Twizzler%20Lab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e.reading.ac.uk/NCBE/PROTOCOLS/PRACBIOTECH/PDF/onion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nalc.org/resources/3d/09-5-dna-has-4-unit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Structure of DNA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91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7542" y="656776"/>
            <a:ext cx="8761413" cy="706964"/>
          </a:xfrm>
        </p:spPr>
        <p:txBody>
          <a:bodyPr/>
          <a:lstStyle/>
          <a:p>
            <a:pPr eaLnBrk="1" hangingPunct="1"/>
            <a:r>
              <a:rPr lang="en-GB" dirty="0" err="1" smtClean="0"/>
              <a:t>Antiparallel</a:t>
            </a:r>
            <a:r>
              <a:rPr lang="en-GB" dirty="0" smtClean="0"/>
              <a:t> DNA Strands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3726" y="2536593"/>
            <a:ext cx="4293036" cy="3416300"/>
          </a:xfrm>
        </p:spPr>
        <p:txBody>
          <a:bodyPr/>
          <a:lstStyle/>
          <a:p>
            <a:r>
              <a:rPr lang="en-GB" dirty="0" smtClean="0"/>
              <a:t>Two antiparallel DNA polynucleotides leas to the formation of a DNA molecule</a:t>
            </a:r>
          </a:p>
          <a:p>
            <a:r>
              <a:rPr lang="en-GB" dirty="0" smtClean="0"/>
              <a:t>Twisting produces the double helix shape</a:t>
            </a:r>
            <a:endParaRPr lang="en-GB" dirty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542" y="1363740"/>
            <a:ext cx="52879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16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/>
              <a:t>Bases bond with Hydrogen Bonds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24564" y="2386361"/>
            <a:ext cx="4412977" cy="373980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A </a:t>
            </a:r>
            <a:r>
              <a:rPr lang="en-GB" sz="2400" dirty="0"/>
              <a:t>pyrimidine base (T or C) always binds to a purine base (A or G)</a:t>
            </a:r>
          </a:p>
          <a:p>
            <a:pPr eaLnBrk="1" hangingPunct="1"/>
            <a:r>
              <a:rPr lang="en-GB" sz="2400" dirty="0" smtClean="0"/>
              <a:t>Complementary base pairing</a:t>
            </a:r>
            <a:endParaRPr lang="en-GB" sz="2400" dirty="0"/>
          </a:p>
          <a:p>
            <a:pPr lvl="1"/>
            <a:r>
              <a:rPr lang="en-GB" sz="2200" dirty="0"/>
              <a:t>G &amp; C bind with 3 H bonds</a:t>
            </a:r>
          </a:p>
          <a:p>
            <a:pPr lvl="1"/>
            <a:r>
              <a:rPr lang="en-GB" sz="2200" dirty="0" smtClean="0"/>
              <a:t>A </a:t>
            </a:r>
            <a:r>
              <a:rPr lang="en-GB" sz="2200" dirty="0"/>
              <a:t>&amp; T bind with 2 H bonds</a:t>
            </a:r>
          </a:p>
          <a:p>
            <a:pPr eaLnBrk="1" hangingPunct="1"/>
            <a:endParaRPr lang="en-GB" sz="2400" dirty="0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009" y="2386361"/>
            <a:ext cx="4395651" cy="344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01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a model of DNA from sweets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www.andersononline.org/ourpages/auto/2015/1/21/52509287/Twizzler%20Lab.pdf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52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to 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Mini whiteboards</a:t>
            </a:r>
          </a:p>
          <a:p>
            <a:r>
              <a:rPr lang="en-GB" dirty="0" smtClean="0"/>
              <a:t>Sweets for DNA model (see link to sheet on slide)</a:t>
            </a:r>
          </a:p>
          <a:p>
            <a:r>
              <a:rPr lang="en-GB" dirty="0" smtClean="0"/>
              <a:t>Speakers</a:t>
            </a:r>
          </a:p>
          <a:p>
            <a:r>
              <a:rPr lang="en-GB" dirty="0" smtClean="0"/>
              <a:t>Practical ‘DNA your onions’: blender, knife, white tile, water bath (60</a:t>
            </a:r>
            <a:r>
              <a:rPr lang="en-GB" baseline="30000" dirty="0" smtClean="0"/>
              <a:t>o</a:t>
            </a:r>
            <a:r>
              <a:rPr lang="en-GB" dirty="0" smtClean="0"/>
              <a:t>C), ice, thermometer, beakers, funnel, filter paper, syringe, boiling tube, glass rod, pipette, protease, washing up liquid, salt, 95% ice cold ethanol</a:t>
            </a:r>
          </a:p>
          <a:p>
            <a:r>
              <a:rPr lang="en-GB" dirty="0" smtClean="0"/>
              <a:t>Repro</a:t>
            </a:r>
          </a:p>
          <a:p>
            <a:pPr lvl="1"/>
            <a:r>
              <a:rPr lang="en-GB" dirty="0" err="1" smtClean="0"/>
              <a:t>Chagraff’s</a:t>
            </a:r>
            <a:r>
              <a:rPr lang="en-GB" dirty="0" smtClean="0"/>
              <a:t> Ratios worksheet</a:t>
            </a:r>
          </a:p>
          <a:p>
            <a:pPr lvl="1"/>
            <a:r>
              <a:rPr lang="en-GB" dirty="0" smtClean="0"/>
              <a:t>Either sweet model (see link on slide) sheet or exam board diagram sheet</a:t>
            </a:r>
          </a:p>
          <a:p>
            <a:pPr lvl="1"/>
            <a:r>
              <a:rPr lang="en-GB" dirty="0" smtClean="0"/>
              <a:t>Practical Sheet (see link on slide)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7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Flip Learning: DNA 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/>
              <a:t>http://www.hhmi.org/biointeractive/great-discoveries-science-double-helix </a:t>
            </a:r>
            <a:r>
              <a:rPr lang="en-GB" dirty="0"/>
              <a:t>	</a:t>
            </a:r>
          </a:p>
          <a:p>
            <a:endParaRPr lang="en-GB" u="sng" dirty="0" smtClean="0"/>
          </a:p>
          <a:p>
            <a:r>
              <a:rPr lang="en-GB" u="sng" dirty="0" smtClean="0"/>
              <a:t>http</a:t>
            </a:r>
            <a:r>
              <a:rPr lang="en-GB" u="sng" dirty="0"/>
              <a:t>://www.dnai.org/timeline/index.html </a:t>
            </a:r>
            <a:r>
              <a:rPr lang="en-GB" dirty="0"/>
              <a:t>	</a:t>
            </a:r>
          </a:p>
          <a:p>
            <a:endParaRPr lang="en-GB" dirty="0" smtClean="0"/>
          </a:p>
          <a:p>
            <a:r>
              <a:rPr lang="en-GB" dirty="0" smtClean="0"/>
              <a:t>Complete worksheet Famous Scientists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78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79" y="271141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Starter: 5 W’s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044" t="19946" r="31694" b="9530"/>
          <a:stretch/>
        </p:blipFill>
        <p:spPr>
          <a:xfrm>
            <a:off x="3151251" y="474821"/>
            <a:ext cx="6182320" cy="64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9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Starter Answers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/>
              <a:t>Who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/>
              <a:t>James Watson, Francis Crick &amp; Rosalind Franklin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/>
              <a:t>What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/>
              <a:t>W&amp;C used F’s X rays of DNA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/>
              <a:t>Double Helix structure of DNA &amp; it’s replication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/>
              <a:t>When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/>
              <a:t>April 25</a:t>
            </a:r>
            <a:r>
              <a:rPr lang="en-GB" sz="2400" baseline="30000"/>
              <a:t>th</a:t>
            </a:r>
            <a:r>
              <a:rPr lang="en-GB" sz="2400"/>
              <a:t> 1953 (published article in Nature)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/>
              <a:t>Where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/>
              <a:t>University of Cambridge</a:t>
            </a:r>
          </a:p>
          <a:p>
            <a:pPr eaLnBrk="1" hangingPunct="1">
              <a:lnSpc>
                <a:spcPct val="80000"/>
              </a:lnSpc>
            </a:pPr>
            <a:r>
              <a:rPr lang="en-GB" sz="2800"/>
              <a:t>Why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/>
              <a:t>Explained how genetic information was passed on</a:t>
            </a:r>
          </a:p>
        </p:txBody>
      </p:sp>
    </p:spTree>
    <p:extLst>
      <p:ext uri="{BB962C8B-B14F-4D97-AF65-F5344CB8AC3E}">
        <p14:creationId xmlns:p14="http://schemas.microsoft.com/office/powerpoint/2010/main" val="62148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73016"/>
            <a:ext cx="7239000" cy="288272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Describe the structure of DNA</a:t>
            </a:r>
          </a:p>
          <a:p>
            <a:r>
              <a:rPr lang="en-GB" sz="2400" dirty="0" smtClean="0"/>
              <a:t>Explain a practical investigation of </a:t>
            </a:r>
            <a:r>
              <a:rPr lang="en-GB" sz="2400" smtClean="0"/>
              <a:t>the purification </a:t>
            </a:r>
            <a:r>
              <a:rPr lang="en-GB" sz="2400" dirty="0" smtClean="0"/>
              <a:t>of DNA by precipitation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7964" y="289931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/>
              <a:t>Learning Objective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1432931"/>
            <a:ext cx="7239000" cy="5486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chemeClr val="bg1"/>
                </a:solidFill>
              </a:rPr>
              <a:t>Know </a:t>
            </a:r>
            <a:r>
              <a:rPr lang="en-GB" dirty="0" smtClean="0">
                <a:solidFill>
                  <a:schemeClr val="bg1"/>
                </a:solidFill>
              </a:rPr>
              <a:t>about the structure of DNA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7964" y="214008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 smtClean="0"/>
              <a:t>Success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30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Experiment: DNA your ONIONS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 up onion extract as it has to go in water bath for 15 min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www.ncbe.reading.ac.uk/NCBE/PROTOCOLS/PRACBIOTECH/PDF/onion.pdf</a:t>
            </a:r>
            <a:endParaRPr lang="en-GB" dirty="0" smtClean="0"/>
          </a:p>
          <a:p>
            <a:r>
              <a:rPr lang="en-GB" dirty="0" smtClean="0"/>
              <a:t>Print for students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5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Prior Knowledge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pairs draw and label the structure of </a:t>
            </a:r>
            <a:r>
              <a:rPr lang="en-GB" dirty="0" smtClean="0"/>
              <a:t>DNA on whiteboards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www.dnalc.org/resources/3d/09-5-dna-has-4-units.html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34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</a:t>
            </a:r>
            <a:r>
              <a:rPr lang="en-GB" dirty="0" err="1" smtClean="0"/>
              <a:t>Chagraff’s</a:t>
            </a:r>
            <a:r>
              <a:rPr lang="en-GB" dirty="0" smtClean="0"/>
              <a:t> Ratios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Evidence for the structure of </a:t>
            </a:r>
            <a:r>
              <a:rPr lang="en-GB" dirty="0" smtClean="0"/>
              <a:t>DNA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7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</TotalTime>
  <Words>314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 2</vt:lpstr>
      <vt:lpstr>Wingdings 3</vt:lpstr>
      <vt:lpstr>Ion Boardroom</vt:lpstr>
      <vt:lpstr>Structure of DNA</vt:lpstr>
      <vt:lpstr>Need to book</vt:lpstr>
      <vt:lpstr>Flip Learning: DNA Timeline</vt:lpstr>
      <vt:lpstr> Starter: 5 W’s</vt:lpstr>
      <vt:lpstr>Starter Answers</vt:lpstr>
      <vt:lpstr>PowerPoint Presentation</vt:lpstr>
      <vt:lpstr>Experiment: DNA your ONIONS</vt:lpstr>
      <vt:lpstr>Starter: Prior Knowledge Assessment</vt:lpstr>
      <vt:lpstr>Task: Chagraff’s Ratios</vt:lpstr>
      <vt:lpstr>Antiparallel DNA Strands</vt:lpstr>
      <vt:lpstr>Bases bond with Hydrogen Bonds</vt:lpstr>
      <vt:lpstr>Plenary Task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Purification of DNA PAG9</dc:title>
  <dc:creator>Louise Wilson</dc:creator>
  <cp:lastModifiedBy>Louise Wilson</cp:lastModifiedBy>
  <cp:revision>12</cp:revision>
  <dcterms:created xsi:type="dcterms:W3CDTF">2015-06-23T10:03:30Z</dcterms:created>
  <dcterms:modified xsi:type="dcterms:W3CDTF">2015-06-23T11:14:10Z</dcterms:modified>
</cp:coreProperties>
</file>