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73" r:id="rId5"/>
    <p:sldId id="258" r:id="rId6"/>
    <p:sldId id="260" r:id="rId7"/>
    <p:sldId id="274" r:id="rId8"/>
    <p:sldId id="269" r:id="rId9"/>
    <p:sldId id="261" r:id="rId10"/>
    <p:sldId id="272" r:id="rId11"/>
    <p:sldId id="275" r:id="rId12"/>
    <p:sldId id="262" r:id="rId13"/>
    <p:sldId id="270" r:id="rId14"/>
    <p:sldId id="276" r:id="rId15"/>
    <p:sldId id="281" r:id="rId16"/>
    <p:sldId id="277" r:id="rId17"/>
    <p:sldId id="278" r:id="rId18"/>
    <p:sldId id="283" r:id="rId19"/>
    <p:sldId id="279" r:id="rId20"/>
    <p:sldId id="282" r:id="rId21"/>
    <p:sldId id="259" r:id="rId22"/>
    <p:sldId id="266" r:id="rId23"/>
    <p:sldId id="280" r:id="rId24"/>
    <p:sldId id="26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D04BCE0-547B-4A26-84C2-A1012F49459F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2A40940-957E-4DA6-978B-4C445D7934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4BCE0-547B-4A26-84C2-A1012F49459F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A40940-957E-4DA6-978B-4C445D7934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D04BCE0-547B-4A26-84C2-A1012F49459F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A40940-957E-4DA6-978B-4C445D7934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4BCE0-547B-4A26-84C2-A1012F49459F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A40940-957E-4DA6-978B-4C445D7934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04BCE0-547B-4A26-84C2-A1012F49459F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2A40940-957E-4DA6-978B-4C445D7934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4BCE0-547B-4A26-84C2-A1012F49459F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A40940-957E-4DA6-978B-4C445D7934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4BCE0-547B-4A26-84C2-A1012F49459F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A40940-957E-4DA6-978B-4C445D7934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4BCE0-547B-4A26-84C2-A1012F49459F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A40940-957E-4DA6-978B-4C445D7934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04BCE0-547B-4A26-84C2-A1012F49459F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A40940-957E-4DA6-978B-4C445D7934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4BCE0-547B-4A26-84C2-A1012F49459F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A40940-957E-4DA6-978B-4C445D7934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4BCE0-547B-4A26-84C2-A1012F49459F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A40940-957E-4DA6-978B-4C445D79341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D04BCE0-547B-4A26-84C2-A1012F49459F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2A40940-957E-4DA6-978B-4C445D79341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Glucose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Ribose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5095"/>
          <a:stretch/>
        </p:blipFill>
        <p:spPr>
          <a:xfrm>
            <a:off x="2490519" y="1412776"/>
            <a:ext cx="4564360" cy="5288962"/>
          </a:xfrm>
        </p:spPr>
      </p:pic>
      <p:sp>
        <p:nvSpPr>
          <p:cNvPr id="5" name="TextBox 4"/>
          <p:cNvSpPr txBox="1"/>
          <p:nvPr/>
        </p:nvSpPr>
        <p:spPr>
          <a:xfrm>
            <a:off x="683568" y="2204864"/>
            <a:ext cx="1872208" cy="3960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779912" y="188640"/>
            <a:ext cx="522007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Describe </a:t>
            </a:r>
            <a:r>
              <a:rPr lang="en-GB" dirty="0"/>
              <a:t>the ring structure and properties of glucose and ribose</a:t>
            </a:r>
          </a:p>
          <a:p>
            <a:r>
              <a:rPr lang="en-GB" dirty="0" smtClean="0"/>
              <a:t>- Compare </a:t>
            </a:r>
            <a:r>
              <a:rPr lang="en-GB" dirty="0"/>
              <a:t>hexose and pentose </a:t>
            </a:r>
            <a:r>
              <a:rPr lang="en-GB" dirty="0" err="1" smtClean="0"/>
              <a:t>monosaccharides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4795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669395"/>
            <a:ext cx="792088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What are the differences between a Pentose &amp; Hexose </a:t>
            </a:r>
            <a:r>
              <a:rPr lang="en-GB" sz="3200" dirty="0" err="1" smtClean="0"/>
              <a:t>Monosaccharides</a:t>
            </a:r>
            <a:r>
              <a:rPr lang="en-GB" sz="3200" dirty="0" smtClean="0"/>
              <a:t>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444" y="1844824"/>
            <a:ext cx="7239000" cy="4846320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Hexose = 6 carbon atoms</a:t>
            </a:r>
          </a:p>
          <a:p>
            <a:r>
              <a:rPr lang="en-GB" dirty="0" smtClean="0"/>
              <a:t>Pentose = 5 carbon atoms</a:t>
            </a:r>
            <a:endParaRPr lang="en-GB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5095"/>
          <a:stretch/>
        </p:blipFill>
        <p:spPr>
          <a:xfrm>
            <a:off x="4499992" y="2132856"/>
            <a:ext cx="2980184" cy="34532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51720" y="94570"/>
            <a:ext cx="698477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Describe </a:t>
            </a:r>
            <a:r>
              <a:rPr lang="en-GB" dirty="0"/>
              <a:t>the ring structure and properties of glucose and ribose</a:t>
            </a:r>
          </a:p>
          <a:p>
            <a:r>
              <a:rPr lang="en-GB" dirty="0" smtClean="0"/>
              <a:t>- Compare </a:t>
            </a:r>
            <a:r>
              <a:rPr lang="en-GB" dirty="0"/>
              <a:t>hexose and pentose </a:t>
            </a:r>
            <a:r>
              <a:rPr lang="en-GB" dirty="0" err="1" smtClean="0"/>
              <a:t>monosaccharides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7240"/>
          <a:stretch/>
        </p:blipFill>
        <p:spPr>
          <a:xfrm>
            <a:off x="683568" y="2132856"/>
            <a:ext cx="3259460" cy="329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37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7239000" cy="732696"/>
          </a:xfrm>
        </p:spPr>
        <p:txBody>
          <a:bodyPr/>
          <a:lstStyle/>
          <a:p>
            <a:r>
              <a:rPr lang="en-GB" dirty="0" err="1" smtClean="0"/>
              <a:t>Glycosidic</a:t>
            </a:r>
            <a:r>
              <a:rPr lang="en-GB" dirty="0" smtClean="0"/>
              <a:t> Bonds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2696"/>
            <a:ext cx="7560840" cy="4846320"/>
          </a:xfrm>
        </p:spPr>
        <p:txBody>
          <a:bodyPr>
            <a:normAutofit/>
          </a:bodyPr>
          <a:lstStyle/>
          <a:p>
            <a:r>
              <a:rPr lang="en-GB" dirty="0" smtClean="0"/>
              <a:t>Alpha glucose </a:t>
            </a:r>
            <a:r>
              <a:rPr lang="en-GB" dirty="0" smtClean="0">
                <a:sym typeface="Wingdings" pitchFamily="2" charset="2"/>
              </a:rPr>
              <a:t> Maltose  </a:t>
            </a:r>
            <a:r>
              <a:rPr lang="en-GB" dirty="0" err="1" smtClean="0">
                <a:sym typeface="Wingdings" pitchFamily="2" charset="2"/>
              </a:rPr>
              <a:t>Amylose</a:t>
            </a:r>
            <a:endParaRPr lang="en-GB" dirty="0" smtClean="0">
              <a:sym typeface="Wingdings" pitchFamily="2" charset="2"/>
            </a:endParaRPr>
          </a:p>
          <a:p>
            <a:r>
              <a:rPr lang="en-GB" sz="2200" dirty="0" smtClean="0">
                <a:sym typeface="Wingdings" pitchFamily="2" charset="2"/>
              </a:rPr>
              <a:t>Monosaccharide  Disaccharide  Polysaccharide</a:t>
            </a:r>
          </a:p>
          <a:p>
            <a:endParaRPr lang="en-GB" dirty="0" smtClean="0"/>
          </a:p>
          <a:p>
            <a:r>
              <a:rPr lang="en-GB" dirty="0" err="1" smtClean="0"/>
              <a:t>Glycosidic</a:t>
            </a:r>
            <a:r>
              <a:rPr lang="en-GB" dirty="0" smtClean="0"/>
              <a:t>   					  bonds form 				       between two				         glucose 					     molecules by			                            a 					         condensation					 reaction</a:t>
            </a:r>
            <a:endParaRPr lang="en-GB" dirty="0"/>
          </a:p>
        </p:txBody>
      </p:sp>
      <p:pic>
        <p:nvPicPr>
          <p:cNvPr id="1026" name="Picture 2" descr="http://upload.wikimedia.org/wikipedia/commons/thumb/b/b3/Amylase_hydrolysisl_1-4.png/300px-Amylase_hydrolysisl_1-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7675" y="1700808"/>
            <a:ext cx="4816693" cy="486486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796136" y="99159"/>
            <a:ext cx="320384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Explain </a:t>
            </a:r>
            <a:r>
              <a:rPr lang="en-GB" dirty="0"/>
              <a:t>the formation and breakage of </a:t>
            </a:r>
            <a:r>
              <a:rPr lang="en-GB" dirty="0" err="1"/>
              <a:t>glycosidic</a:t>
            </a:r>
            <a:r>
              <a:rPr lang="en-GB" dirty="0"/>
              <a:t> </a:t>
            </a:r>
            <a:r>
              <a:rPr lang="en-GB" dirty="0" smtClean="0"/>
              <a:t>bonds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1-4 </a:t>
            </a:r>
            <a:r>
              <a:rPr lang="en-GB" dirty="0" err="1" smtClean="0"/>
              <a:t>GlYCosidic</a:t>
            </a:r>
            <a:r>
              <a:rPr lang="en-GB" dirty="0" smtClean="0"/>
              <a:t> Bond 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060848"/>
            <a:ext cx="4908259" cy="378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796136" y="188640"/>
            <a:ext cx="320384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Explain </a:t>
            </a:r>
            <a:r>
              <a:rPr lang="en-GB" dirty="0"/>
              <a:t>the formation and breakage of </a:t>
            </a:r>
            <a:r>
              <a:rPr lang="en-GB" dirty="0" err="1"/>
              <a:t>glycosidic</a:t>
            </a:r>
            <a:r>
              <a:rPr lang="en-GB" dirty="0"/>
              <a:t> </a:t>
            </a:r>
            <a:r>
              <a:rPr lang="en-GB" dirty="0" smtClean="0"/>
              <a:t>bonds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Disaccharides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Sucrose</a:t>
            </a:r>
          </a:p>
          <a:p>
            <a:pPr lvl="1"/>
            <a:r>
              <a:rPr lang="en-GB" dirty="0" smtClean="0"/>
              <a:t>Fructose + Glucose</a:t>
            </a:r>
          </a:p>
          <a:p>
            <a:r>
              <a:rPr lang="en-GB" dirty="0" smtClean="0"/>
              <a:t>Lactose</a:t>
            </a:r>
          </a:p>
          <a:p>
            <a:pPr lvl="1"/>
            <a:r>
              <a:rPr lang="en-GB" dirty="0" smtClean="0"/>
              <a:t>Glucose + </a:t>
            </a:r>
            <a:r>
              <a:rPr lang="en-GB" dirty="0" err="1" smtClean="0"/>
              <a:t>Galactose</a:t>
            </a:r>
            <a:endParaRPr lang="en-GB" dirty="0" smtClean="0"/>
          </a:p>
          <a:p>
            <a:r>
              <a:rPr lang="en-GB" dirty="0" smtClean="0"/>
              <a:t>Maltose</a:t>
            </a:r>
          </a:p>
          <a:p>
            <a:pPr lvl="1"/>
            <a:r>
              <a:rPr lang="en-GB" dirty="0" smtClean="0"/>
              <a:t>Glucose + Glucose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96136" y="188640"/>
            <a:ext cx="320384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Explain </a:t>
            </a:r>
            <a:r>
              <a:rPr lang="en-GB" dirty="0"/>
              <a:t>the formation and breakage of </a:t>
            </a:r>
            <a:r>
              <a:rPr lang="en-GB" dirty="0" err="1"/>
              <a:t>glycosidic</a:t>
            </a:r>
            <a:r>
              <a:rPr lang="en-GB" dirty="0"/>
              <a:t> </a:t>
            </a:r>
            <a:r>
              <a:rPr lang="en-GB" dirty="0" smtClean="0"/>
              <a:t>bonds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79402" y="1480241"/>
            <a:ext cx="4133850" cy="19526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61645" y="323420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Sucrose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9296" y="3967299"/>
            <a:ext cx="3752850" cy="22383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4586424"/>
            <a:ext cx="3067050" cy="16192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75656" y="627107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Maltose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4783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PAG9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Qualitative Testing: Food Tests</a:t>
            </a:r>
          </a:p>
          <a:p>
            <a:r>
              <a:rPr lang="en-GB" dirty="0" smtClean="0"/>
              <a:t>You will need in your lab book: 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 method for one of the food tests</a:t>
            </a:r>
          </a:p>
          <a:p>
            <a:pPr lvl="1"/>
            <a:r>
              <a:rPr lang="en-GB" dirty="0" smtClean="0"/>
              <a:t>Results tables for all the food tests</a:t>
            </a:r>
          </a:p>
          <a:p>
            <a:pPr lvl="1"/>
            <a:r>
              <a:rPr lang="en-GB" dirty="0" smtClean="0"/>
              <a:t>Photos of all the food tests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To be completed by the end of lesson 6 </a:t>
            </a:r>
            <a:r>
              <a:rPr lang="en-GB" smtClean="0"/>
              <a:t>biological molecules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8420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PRACTICAL: Activity 19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the colours of the positive and negative test for:</a:t>
            </a:r>
          </a:p>
          <a:p>
            <a:pPr lvl="1"/>
            <a:r>
              <a:rPr lang="en-GB" dirty="0" smtClean="0"/>
              <a:t>Starch?</a:t>
            </a:r>
          </a:p>
          <a:p>
            <a:pPr lvl="1"/>
            <a:r>
              <a:rPr lang="en-GB" dirty="0" smtClean="0"/>
              <a:t>Glucose?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355976" y="5733256"/>
            <a:ext cx="338437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Practical Skills: Evaluative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Analysing experiment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779912" y="188640"/>
            <a:ext cx="522007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Carry </a:t>
            </a:r>
            <a:r>
              <a:rPr lang="en-GB" dirty="0"/>
              <a:t>out benedict’s test for reducing sugars</a:t>
            </a:r>
          </a:p>
        </p:txBody>
      </p:sp>
    </p:spTree>
    <p:extLst>
      <p:ext uri="{BB962C8B-B14F-4D97-AF65-F5344CB8AC3E}">
        <p14:creationId xmlns:p14="http://schemas.microsoft.com/office/powerpoint/2010/main" xmlns="" val="319341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/>
              <a:t>Reducing sugars 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(</a:t>
            </a:r>
            <a:r>
              <a:rPr lang="en-GB" sz="4000" dirty="0"/>
              <a:t>Benedict’s test</a:t>
            </a:r>
            <a:r>
              <a:rPr lang="en-GB" sz="4000" dirty="0" smtClean="0"/>
              <a:t>) PAG9</a:t>
            </a:r>
            <a:endParaRPr lang="en-GB" sz="4000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7427168" cy="478472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GB" dirty="0"/>
              <a:t>Add sample to a test tube</a:t>
            </a:r>
          </a:p>
          <a:p>
            <a:pPr marL="609600" indent="-609600">
              <a:buFontTx/>
              <a:buAutoNum type="arabicPeriod"/>
            </a:pPr>
            <a:r>
              <a:rPr lang="en-GB" dirty="0"/>
              <a:t>Add Benedict’s solution and put in a water </a:t>
            </a:r>
            <a:r>
              <a:rPr lang="en-GB" dirty="0" smtClean="0"/>
              <a:t>bath, heat sample.</a:t>
            </a:r>
            <a:endParaRPr lang="en-GB" dirty="0"/>
          </a:p>
          <a:p>
            <a:pPr marL="609600" indent="-609600">
              <a:buFontTx/>
              <a:buAutoNum type="arabicPeriod"/>
            </a:pPr>
            <a:r>
              <a:rPr lang="en-GB" dirty="0"/>
              <a:t>Positive test will show a brick red and a range of colours between depending on amount.</a:t>
            </a:r>
          </a:p>
        </p:txBody>
      </p:sp>
      <p:pic>
        <p:nvPicPr>
          <p:cNvPr id="98310" name="Picture 6" descr="SugarTest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861048"/>
            <a:ext cx="3743325" cy="265747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300192" y="188640"/>
            <a:ext cx="269979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Carry </a:t>
            </a:r>
            <a:r>
              <a:rPr lang="en-GB" dirty="0"/>
              <a:t>out benedict’s test for reducing sugars</a:t>
            </a:r>
          </a:p>
        </p:txBody>
      </p:sp>
    </p:spTree>
    <p:extLst>
      <p:ext uri="{BB962C8B-B14F-4D97-AF65-F5344CB8AC3E}">
        <p14:creationId xmlns:p14="http://schemas.microsoft.com/office/powerpoint/2010/main" xmlns="" val="261474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/>
              <a:t>NON-Reducing </a:t>
            </a:r>
            <a:r>
              <a:rPr lang="en-GB" sz="4000" dirty="0"/>
              <a:t>sugars 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(</a:t>
            </a:r>
            <a:r>
              <a:rPr lang="en-GB" sz="4000" dirty="0"/>
              <a:t>Benedict’s test</a:t>
            </a:r>
            <a:r>
              <a:rPr lang="en-GB" sz="4000" dirty="0" smtClean="0"/>
              <a:t>) PAG9</a:t>
            </a:r>
            <a:endParaRPr lang="en-GB" sz="4000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7427168" cy="478472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GB" dirty="0"/>
              <a:t>Add sample to a test </a:t>
            </a:r>
            <a:r>
              <a:rPr lang="en-GB" dirty="0" smtClean="0"/>
              <a:t>tube</a:t>
            </a:r>
          </a:p>
          <a:p>
            <a:pPr marL="609600" indent="-609600">
              <a:buFontTx/>
              <a:buAutoNum type="arabicPeriod"/>
            </a:pPr>
            <a:r>
              <a:rPr lang="en-GB" dirty="0" smtClean="0"/>
              <a:t>Add </a:t>
            </a:r>
            <a:r>
              <a:rPr lang="en-GB" dirty="0" err="1" smtClean="0"/>
              <a:t>HCl</a:t>
            </a:r>
            <a:r>
              <a:rPr lang="en-GB" dirty="0" smtClean="0"/>
              <a:t>, heat for 5 mins</a:t>
            </a:r>
          </a:p>
          <a:p>
            <a:pPr marL="609600" indent="-609600">
              <a:buFontTx/>
              <a:buAutoNum type="arabicPeriod"/>
            </a:pPr>
            <a:r>
              <a:rPr lang="en-GB" dirty="0" smtClean="0"/>
              <a:t>Sodium hydrogen carbonate to neutralise</a:t>
            </a:r>
            <a:endParaRPr lang="en-GB" dirty="0"/>
          </a:p>
          <a:p>
            <a:pPr marL="609600" indent="-609600">
              <a:buFontTx/>
              <a:buAutoNum type="arabicPeriod"/>
            </a:pPr>
            <a:r>
              <a:rPr lang="en-GB" dirty="0"/>
              <a:t>Add Benedict’s solution and put in a water </a:t>
            </a:r>
            <a:r>
              <a:rPr lang="en-GB" dirty="0" smtClean="0"/>
              <a:t>bath, heat sample.</a:t>
            </a:r>
            <a:endParaRPr lang="en-GB" dirty="0"/>
          </a:p>
          <a:p>
            <a:pPr marL="609600" indent="-609600">
              <a:buFontTx/>
              <a:buAutoNum type="arabicPeriod"/>
            </a:pPr>
            <a:r>
              <a:rPr lang="en-GB" dirty="0"/>
              <a:t>Positive test will show a brick red and a range of colours between depending on amount.</a:t>
            </a:r>
          </a:p>
        </p:txBody>
      </p:sp>
      <p:pic>
        <p:nvPicPr>
          <p:cNvPr id="98310" name="Picture 6" descr="SugarTest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507246"/>
            <a:ext cx="3311277" cy="235075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300192" y="188640"/>
            <a:ext cx="269979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Carry </a:t>
            </a:r>
            <a:r>
              <a:rPr lang="en-GB" dirty="0"/>
              <a:t>out benedict’s test for reducing sugars</a:t>
            </a:r>
          </a:p>
        </p:txBody>
      </p:sp>
    </p:spTree>
    <p:extLst>
      <p:ext uri="{BB962C8B-B14F-4D97-AF65-F5344CB8AC3E}">
        <p14:creationId xmlns:p14="http://schemas.microsoft.com/office/powerpoint/2010/main" xmlns="" val="261474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Starch (iodine solution</a:t>
            </a:r>
            <a:r>
              <a:rPr lang="en-GB" dirty="0" smtClean="0"/>
              <a:t>) PAG9</a:t>
            </a:r>
            <a:endParaRPr lang="en-GB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067128" cy="506888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dirty="0"/>
              <a:t>Add sample to a well in a spotting tile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dirty="0"/>
              <a:t>Add iodine solution to the well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dirty="0"/>
              <a:t>Positive result will show a colour change from </a:t>
            </a:r>
            <a:r>
              <a:rPr lang="en-GB" dirty="0" smtClean="0"/>
              <a:t>orange/brown to blue/black</a:t>
            </a:r>
            <a:endParaRPr lang="en-GB" dirty="0"/>
          </a:p>
        </p:txBody>
      </p:sp>
      <p:pic>
        <p:nvPicPr>
          <p:cNvPr id="100357" name="Picture 5" descr="Starch%20test"/>
          <p:cNvPicPr>
            <a:picLocks noChangeAspect="1" noChangeArrowheads="1"/>
          </p:cNvPicPr>
          <p:nvPr/>
        </p:nvPicPr>
        <p:blipFill>
          <a:blip r:embed="rId2" cstate="print"/>
          <a:srcRect t="44129"/>
          <a:stretch>
            <a:fillRect/>
          </a:stretch>
        </p:blipFill>
        <p:spPr bwMode="auto">
          <a:xfrm>
            <a:off x="2051720" y="3789040"/>
            <a:ext cx="4260850" cy="273533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779912" y="188640"/>
            <a:ext cx="522007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mtClean="0"/>
              <a:t>- </a:t>
            </a:r>
            <a:r>
              <a:rPr lang="en-GB" dirty="0" smtClean="0"/>
              <a:t>Carry </a:t>
            </a:r>
            <a:r>
              <a:rPr lang="en-GB" dirty="0"/>
              <a:t>out benedict’s test for reducing sugars</a:t>
            </a:r>
          </a:p>
        </p:txBody>
      </p:sp>
    </p:spTree>
    <p:extLst>
      <p:ext uri="{BB962C8B-B14F-4D97-AF65-F5344CB8AC3E}">
        <p14:creationId xmlns:p14="http://schemas.microsoft.com/office/powerpoint/2010/main" xmlns="" val="898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Need to book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Molymods</a:t>
            </a:r>
            <a:r>
              <a:rPr lang="en-GB" dirty="0" smtClean="0"/>
              <a:t> (C,H,O, each group will need 6 carbon, 12 hydrogen &amp; 6 oxygen)</a:t>
            </a:r>
          </a:p>
          <a:p>
            <a:r>
              <a:rPr lang="en-GB" dirty="0" smtClean="0"/>
              <a:t>Practical Activity 19 (PAG 9)</a:t>
            </a:r>
          </a:p>
          <a:p>
            <a:r>
              <a:rPr lang="en-GB" dirty="0" smtClean="0"/>
              <a:t>Repro sheet for Practical Activity 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2284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Testing for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Description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Negative</a:t>
                      </a:r>
                      <a:r>
                        <a:rPr lang="en-GB" baseline="0" dirty="0" smtClean="0"/>
                        <a:t> Result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Positive</a:t>
                      </a:r>
                      <a:r>
                        <a:rPr lang="en-GB" baseline="0" dirty="0" smtClean="0"/>
                        <a:t> Results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Starch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Add iodine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Brown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Blue/black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Reducing Sugar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Add Benedict’s</a:t>
                      </a:r>
                    </a:p>
                    <a:p>
                      <a:r>
                        <a:rPr lang="en-GB" dirty="0" smtClean="0"/>
                        <a:t>Heat to 80</a:t>
                      </a:r>
                      <a:r>
                        <a:rPr lang="en-GB" baseline="30000" dirty="0" smtClean="0"/>
                        <a:t>o</a:t>
                      </a:r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Blue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Orange/Red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Non-reducing sugar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Negative to RS</a:t>
                      </a:r>
                    </a:p>
                    <a:p>
                      <a:r>
                        <a:rPr lang="en-GB" dirty="0" smtClean="0"/>
                        <a:t>Boil</a:t>
                      </a:r>
                      <a:r>
                        <a:rPr lang="en-GB" baseline="0" dirty="0" smtClean="0"/>
                        <a:t> in acid</a:t>
                      </a:r>
                    </a:p>
                    <a:p>
                      <a:r>
                        <a:rPr lang="en-GB" baseline="0" dirty="0" smtClean="0"/>
                        <a:t>Neutralise</a:t>
                      </a:r>
                    </a:p>
                    <a:p>
                      <a:r>
                        <a:rPr lang="en-GB" dirty="0" smtClean="0"/>
                        <a:t>Add Benedict’s</a:t>
                      </a:r>
                    </a:p>
                    <a:p>
                      <a:r>
                        <a:rPr lang="en-GB" dirty="0" smtClean="0"/>
                        <a:t>Heat to 80</a:t>
                      </a:r>
                      <a:r>
                        <a:rPr lang="en-GB" baseline="30000" dirty="0" smtClean="0"/>
                        <a:t>o</a:t>
                      </a:r>
                      <a:r>
                        <a:rPr lang="en-GB" dirty="0" smtClean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Blue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Orange/Red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Plenary: </a:t>
            </a:r>
            <a:br>
              <a:rPr lang="en-GB" dirty="0" smtClean="0"/>
            </a:br>
            <a:r>
              <a:rPr lang="en-GB" dirty="0" smtClean="0"/>
              <a:t>Quick Quiz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Sketch alpha and beta glucose in their simplest form to show their structural differences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type of reaction forms a </a:t>
            </a:r>
            <a:r>
              <a:rPr lang="en-GB" dirty="0" err="1" smtClean="0"/>
              <a:t>glycosidic</a:t>
            </a:r>
            <a:r>
              <a:rPr lang="en-GB" dirty="0" smtClean="0"/>
              <a:t> bond?</a:t>
            </a:r>
          </a:p>
          <a:p>
            <a:pPr marL="761238" lvl="1" indent="-514350"/>
            <a:r>
              <a:rPr lang="en-GB" dirty="0" smtClean="0"/>
              <a:t>Condensation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852936"/>
            <a:ext cx="450532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067944" y="188640"/>
            <a:ext cx="4932040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400" dirty="0" smtClean="0"/>
              <a:t>- Compare </a:t>
            </a:r>
            <a:r>
              <a:rPr lang="en-GB" sz="1400" dirty="0"/>
              <a:t>alpha and beta glucose molecules</a:t>
            </a:r>
          </a:p>
          <a:p>
            <a:r>
              <a:rPr lang="en-GB" sz="1400" dirty="0" smtClean="0"/>
              <a:t>- Describe </a:t>
            </a:r>
            <a:r>
              <a:rPr lang="en-GB" sz="1400" dirty="0"/>
              <a:t>the ring structure and properties of glucose and ribose</a:t>
            </a:r>
          </a:p>
          <a:p>
            <a:r>
              <a:rPr lang="en-GB" sz="1400" dirty="0" smtClean="0"/>
              <a:t>- Compare </a:t>
            </a:r>
            <a:r>
              <a:rPr lang="en-GB" sz="1400" dirty="0"/>
              <a:t>hexose and pentose </a:t>
            </a:r>
            <a:r>
              <a:rPr lang="en-GB" sz="1400" dirty="0" err="1"/>
              <a:t>monosaccharides</a:t>
            </a:r>
            <a:endParaRPr lang="en-GB" sz="1400" dirty="0"/>
          </a:p>
          <a:p>
            <a:r>
              <a:rPr lang="en-GB" sz="1400" dirty="0" smtClean="0"/>
              <a:t>- Explain </a:t>
            </a:r>
            <a:r>
              <a:rPr lang="en-GB" sz="1400" dirty="0"/>
              <a:t>the formation and breakage of </a:t>
            </a:r>
            <a:r>
              <a:rPr lang="en-GB" sz="1400" dirty="0" err="1"/>
              <a:t>glycosidic</a:t>
            </a:r>
            <a:r>
              <a:rPr lang="en-GB" sz="1400" dirty="0"/>
              <a:t> bonds</a:t>
            </a:r>
          </a:p>
          <a:p>
            <a:r>
              <a:rPr lang="en-GB" sz="1400" dirty="0" smtClean="0"/>
              <a:t>- Carry </a:t>
            </a:r>
            <a:r>
              <a:rPr lang="en-GB" sz="1400" dirty="0"/>
              <a:t>out benedict’s test for reducing sugars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Plenary: </a:t>
            </a:r>
            <a:br>
              <a:rPr lang="en-GB" dirty="0" smtClean="0"/>
            </a:br>
            <a:r>
              <a:rPr lang="en-GB" dirty="0" smtClean="0"/>
              <a:t>Quick Quiz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GB" dirty="0" smtClean="0"/>
              <a:t>Sketch in full the alpha glucose structure</a:t>
            </a:r>
          </a:p>
          <a:p>
            <a:pPr marL="514350" indent="-514350">
              <a:buFont typeface="+mj-lt"/>
              <a:buAutoNum type="arabicPeriod" startAt="3"/>
            </a:pPr>
            <a:endParaRPr lang="en-GB" dirty="0" smtClean="0"/>
          </a:p>
          <a:p>
            <a:pPr marL="514350" indent="-514350">
              <a:buFont typeface="+mj-lt"/>
              <a:buAutoNum type="arabicPeriod" startAt="3"/>
            </a:pPr>
            <a:endParaRPr lang="en-GB" dirty="0" smtClean="0"/>
          </a:p>
          <a:p>
            <a:pPr marL="514350" indent="-514350">
              <a:buFont typeface="+mj-lt"/>
              <a:buAutoNum type="arabicPeriod" startAt="3"/>
            </a:pPr>
            <a:endParaRPr lang="en-GB" dirty="0" smtClean="0"/>
          </a:p>
          <a:p>
            <a:pPr marL="514350" indent="-514350">
              <a:buFont typeface="+mj-lt"/>
              <a:buAutoNum type="arabicPeriod" startAt="3"/>
            </a:pPr>
            <a:endParaRPr lang="en-GB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GB" dirty="0" smtClean="0"/>
              <a:t>What is lactose an example of?</a:t>
            </a:r>
          </a:p>
          <a:p>
            <a:pPr marL="761238" lvl="1" indent="-514350"/>
            <a:r>
              <a:rPr lang="en-GB" dirty="0" smtClean="0"/>
              <a:t>Disaccharide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dirty="0" smtClean="0"/>
              <a:t>What </a:t>
            </a:r>
            <a:r>
              <a:rPr lang="en-GB" dirty="0" err="1" smtClean="0"/>
              <a:t>monosaccharides</a:t>
            </a:r>
            <a:r>
              <a:rPr lang="en-GB" dirty="0" smtClean="0"/>
              <a:t> are sucrose made from?</a:t>
            </a:r>
          </a:p>
          <a:p>
            <a:pPr marL="761238" lvl="1" indent="-514350"/>
            <a:r>
              <a:rPr lang="en-GB" dirty="0" smtClean="0"/>
              <a:t>Glucose &amp; Fructose</a:t>
            </a:r>
            <a:endParaRPr lang="en-GB" dirty="0"/>
          </a:p>
        </p:txBody>
      </p:sp>
      <p:pic>
        <p:nvPicPr>
          <p:cNvPr id="23554" name="Picture 2" descr="http://t0.gstatic.com/images?q=tbn:ANd9GcTAc5_UimBgRa1frZThugz5-ZQR-iWKtTowdV1eVTYYZd-jBTabtQ:img.tfd.com/mgh/ceb/thumb/Structural-formula-for-x3b1-D-gluco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204864"/>
            <a:ext cx="1905000" cy="166687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067944" y="188640"/>
            <a:ext cx="4932040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400" dirty="0" smtClean="0"/>
              <a:t>- Compare </a:t>
            </a:r>
            <a:r>
              <a:rPr lang="en-GB" sz="1400" dirty="0"/>
              <a:t>alpha and beta glucose molecules</a:t>
            </a:r>
          </a:p>
          <a:p>
            <a:r>
              <a:rPr lang="en-GB" sz="1400" dirty="0" smtClean="0"/>
              <a:t>- Describe </a:t>
            </a:r>
            <a:r>
              <a:rPr lang="en-GB" sz="1400" dirty="0"/>
              <a:t>the ring structure and properties of glucose and ribose</a:t>
            </a:r>
          </a:p>
          <a:p>
            <a:r>
              <a:rPr lang="en-GB" sz="1400" dirty="0" smtClean="0"/>
              <a:t>- Compare </a:t>
            </a:r>
            <a:r>
              <a:rPr lang="en-GB" sz="1400" dirty="0"/>
              <a:t>hexose and pentose </a:t>
            </a:r>
            <a:r>
              <a:rPr lang="en-GB" sz="1400" dirty="0" err="1"/>
              <a:t>monosaccharides</a:t>
            </a:r>
            <a:endParaRPr lang="en-GB" sz="1400" dirty="0"/>
          </a:p>
          <a:p>
            <a:r>
              <a:rPr lang="en-GB" sz="1400" dirty="0" smtClean="0"/>
              <a:t>- Explain </a:t>
            </a:r>
            <a:r>
              <a:rPr lang="en-GB" sz="1400" dirty="0"/>
              <a:t>the formation and breakage of </a:t>
            </a:r>
            <a:r>
              <a:rPr lang="en-GB" sz="1400" dirty="0" err="1"/>
              <a:t>glycosidic</a:t>
            </a:r>
            <a:r>
              <a:rPr lang="en-GB" sz="1400" dirty="0"/>
              <a:t> bonds</a:t>
            </a:r>
          </a:p>
          <a:p>
            <a:r>
              <a:rPr lang="en-GB" sz="1400" dirty="0" smtClean="0"/>
              <a:t>- Carry </a:t>
            </a:r>
            <a:r>
              <a:rPr lang="en-GB" sz="1400" dirty="0"/>
              <a:t>out benedict’s test for reducing sugars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Write up practical in lab book, must include:</a:t>
            </a:r>
          </a:p>
          <a:p>
            <a:pPr lvl="1"/>
            <a:r>
              <a:rPr lang="en-GB" dirty="0" smtClean="0"/>
              <a:t>method for Reducing Sugar</a:t>
            </a:r>
          </a:p>
          <a:p>
            <a:pPr lvl="1"/>
            <a:r>
              <a:rPr lang="en-GB" dirty="0" smtClean="0"/>
              <a:t>Results for reducing sugar and iodine test</a:t>
            </a:r>
          </a:p>
          <a:p>
            <a:pPr lvl="1"/>
            <a:r>
              <a:rPr lang="en-GB" dirty="0" smtClean="0"/>
              <a:t>Photos of results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380916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Extension: Group </a:t>
            </a:r>
            <a:r>
              <a:rPr lang="en-GB" dirty="0" err="1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2 alpha glucose molecule and join them together by a </a:t>
            </a:r>
            <a:r>
              <a:rPr lang="en-GB" dirty="0" err="1" smtClean="0"/>
              <a:t>glycosidic</a:t>
            </a:r>
            <a:r>
              <a:rPr lang="en-GB" dirty="0" smtClean="0"/>
              <a:t> bond to make maltose</a:t>
            </a:r>
          </a:p>
          <a:p>
            <a:r>
              <a:rPr lang="en-GB" dirty="0" smtClean="0"/>
              <a:t>Get your teacher to check your model</a:t>
            </a:r>
          </a:p>
          <a:p>
            <a:r>
              <a:rPr lang="en-GB" dirty="0" smtClean="0"/>
              <a:t>Join your maltose model with another groups’ to make </a:t>
            </a:r>
            <a:r>
              <a:rPr lang="en-GB" dirty="0" err="1" smtClean="0"/>
              <a:t>amylose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14" y="1576987"/>
            <a:ext cx="7239000" cy="1143000"/>
          </a:xfrm>
        </p:spPr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Know about </a:t>
            </a:r>
            <a:r>
              <a:rPr lang="en-GB" dirty="0" err="1" smtClean="0"/>
              <a:t>monosaccharides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/>
              <a:t>Compare alpha and beta glucose molecules</a:t>
            </a:r>
          </a:p>
          <a:p>
            <a:r>
              <a:rPr lang="en-GB" dirty="0" smtClean="0"/>
              <a:t>Describe the ring structure and properties of glucose and ribose</a:t>
            </a:r>
          </a:p>
          <a:p>
            <a:r>
              <a:rPr lang="en-GB" dirty="0" smtClean="0"/>
              <a:t>Compare hexose and pentose </a:t>
            </a:r>
            <a:r>
              <a:rPr lang="en-GB" dirty="0" err="1" smtClean="0"/>
              <a:t>monosaccharides</a:t>
            </a:r>
            <a:endParaRPr lang="en-GB" dirty="0" smtClean="0"/>
          </a:p>
          <a:p>
            <a:r>
              <a:rPr lang="en-GB" dirty="0" smtClean="0"/>
              <a:t>Explain the formation and breakage of </a:t>
            </a:r>
            <a:r>
              <a:rPr lang="en-GB" dirty="0" err="1" smtClean="0"/>
              <a:t>glycosidic</a:t>
            </a:r>
            <a:r>
              <a:rPr lang="en-GB" dirty="0" smtClean="0"/>
              <a:t> bonds</a:t>
            </a:r>
          </a:p>
          <a:p>
            <a:r>
              <a:rPr lang="en-GB" dirty="0" smtClean="0"/>
              <a:t>Carry out benedict’s test for reducing sugars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60648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dirty="0" smtClean="0"/>
              <a:t>Learning Objective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the Formulae of Glucose?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C</a:t>
            </a:r>
            <a:r>
              <a:rPr lang="en-GB" sz="6600" baseline="-25000" dirty="0" smtClean="0"/>
              <a:t>6</a:t>
            </a:r>
            <a:r>
              <a:rPr lang="en-GB" sz="6600" dirty="0" smtClean="0"/>
              <a:t>H</a:t>
            </a:r>
            <a:r>
              <a:rPr lang="en-GB" sz="6600" baseline="-25000" dirty="0" smtClean="0"/>
              <a:t>12</a:t>
            </a:r>
            <a:r>
              <a:rPr lang="en-GB" sz="6600" dirty="0" smtClean="0"/>
              <a:t>O</a:t>
            </a:r>
            <a:r>
              <a:rPr lang="en-GB" sz="6600" baseline="-25000" dirty="0" smtClean="0"/>
              <a:t>6</a:t>
            </a:r>
            <a:endParaRPr lang="en-GB" sz="6600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131889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A3 Memory Game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05264"/>
            <a:ext cx="7239000" cy="650472"/>
          </a:xfrm>
        </p:spPr>
        <p:txBody>
          <a:bodyPr/>
          <a:lstStyle/>
          <a:p>
            <a:r>
              <a:rPr lang="en-GB" dirty="0" smtClean="0"/>
              <a:t>What are the differences?</a:t>
            </a:r>
            <a:endParaRPr lang="en-GB" dirty="0"/>
          </a:p>
        </p:txBody>
      </p:sp>
      <p:pic>
        <p:nvPicPr>
          <p:cNvPr id="4" name="Picture 3" descr="http://t1.gstatic.com/images?q=tbn:ANd9GcS06CeczACAv3k1XGyT3eEYQqc8t-jH7zvVTofy3W7ZySzy7-wA:www.phys.tue.nl/TULO/info/Sport/Epo/glucose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6914916" cy="427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779912" y="188640"/>
            <a:ext cx="522007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Compare </a:t>
            </a:r>
            <a:r>
              <a:rPr lang="en-GB" dirty="0"/>
              <a:t>alpha and beta glucose </a:t>
            </a:r>
            <a:r>
              <a:rPr lang="en-GB" dirty="0" smtClean="0"/>
              <a:t>molecules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40"/>
            <a:ext cx="76962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Hexose Monosaccharide: Glucose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021288"/>
            <a:ext cx="7272808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Remember you can check you’ve done it right by counting the number of C,H,Os and that they all have the right number of bonds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779912" y="188640"/>
            <a:ext cx="522007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Compare </a:t>
            </a:r>
            <a:r>
              <a:rPr lang="en-GB" dirty="0"/>
              <a:t>alpha and beta glucose </a:t>
            </a:r>
            <a:r>
              <a:rPr lang="en-GB" dirty="0" smtClean="0"/>
              <a:t>molecules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0" y="1594439"/>
            <a:ext cx="3672408" cy="400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87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Molecular Diagram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http://t1.gstatic.com/images?q=tbn:ANd9GcS06CeczACAv3k1XGyT3eEYQqc8t-jH7zvVTofy3W7ZySzy7-wA:www.phys.tue.nl/TULO/info/Sport/Epo/glucose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4350" y="3725385"/>
            <a:ext cx="4394636" cy="2764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9006" y="1609416"/>
            <a:ext cx="450532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779912" y="188640"/>
            <a:ext cx="522007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Compare </a:t>
            </a:r>
            <a:r>
              <a:rPr lang="en-GB" dirty="0"/>
              <a:t>alpha and beta glucose </a:t>
            </a:r>
            <a:r>
              <a:rPr lang="en-GB" dirty="0" smtClean="0"/>
              <a:t>molecules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model of alpha glucose and beta glucose using page 93 of the textbook and the </a:t>
            </a:r>
            <a:r>
              <a:rPr lang="en-GB" dirty="0" err="1" smtClean="0"/>
              <a:t>molymods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779912" y="188640"/>
            <a:ext cx="522007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Compare </a:t>
            </a:r>
            <a:r>
              <a:rPr lang="en-GB" dirty="0"/>
              <a:t>alpha and beta glucose </a:t>
            </a:r>
            <a:r>
              <a:rPr lang="en-GB" dirty="0" smtClean="0"/>
              <a:t>molecules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171</TotalTime>
  <Words>749</Words>
  <Application>Microsoft Office PowerPoint</Application>
  <PresentationFormat>On-screen Show (4:3)</PresentationFormat>
  <Paragraphs>154</Paragraphs>
  <Slides>24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Opulent</vt:lpstr>
      <vt:lpstr>Glucose</vt:lpstr>
      <vt:lpstr>Need to book</vt:lpstr>
      <vt:lpstr>Success Criteria</vt:lpstr>
      <vt:lpstr>What is the Formulae of Glucose?</vt:lpstr>
      <vt:lpstr>Starter</vt:lpstr>
      <vt:lpstr>Answers</vt:lpstr>
      <vt:lpstr>Hexose Monosaccharide: Glucose</vt:lpstr>
      <vt:lpstr>Molecular Diagram</vt:lpstr>
      <vt:lpstr>Group Task</vt:lpstr>
      <vt:lpstr>Ribose</vt:lpstr>
      <vt:lpstr>What are the differences between a Pentose &amp; Hexose Monosaccharides?</vt:lpstr>
      <vt:lpstr>Glycosidic Bonds</vt:lpstr>
      <vt:lpstr>1-4 GlYCosidic Bond Formation</vt:lpstr>
      <vt:lpstr>Making Disaccharides</vt:lpstr>
      <vt:lpstr>PAG9</vt:lpstr>
      <vt:lpstr>PRACTICAL: Activity 19</vt:lpstr>
      <vt:lpstr>Reducing sugars  (Benedict’s test) PAG9</vt:lpstr>
      <vt:lpstr>NON-Reducing sugars  (Benedict’s test) PAG9</vt:lpstr>
      <vt:lpstr>Starch (iodine solution) PAG9</vt:lpstr>
      <vt:lpstr>Slide 20</vt:lpstr>
      <vt:lpstr>Plenary:  Quick Quiz</vt:lpstr>
      <vt:lpstr>Plenary:  Quick Quiz</vt:lpstr>
      <vt:lpstr>Homework</vt:lpstr>
      <vt:lpstr>Extension: Group TasK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lwilson</dc:creator>
  <cp:lastModifiedBy>helenh</cp:lastModifiedBy>
  <cp:revision>40</cp:revision>
  <dcterms:created xsi:type="dcterms:W3CDTF">2013-06-28T09:19:15Z</dcterms:created>
  <dcterms:modified xsi:type="dcterms:W3CDTF">2015-09-21T10:21:57Z</dcterms:modified>
</cp:coreProperties>
</file>