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82" r:id="rId5"/>
    <p:sldId id="283" r:id="rId6"/>
    <p:sldId id="284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8" r:id="rId15"/>
    <p:sldId id="281" r:id="rId16"/>
    <p:sldId id="285" r:id="rId17"/>
    <p:sldId id="28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10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Microorganisms &amp; Biotechnology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</a:t>
            </a:r>
          </a:p>
          <a:p>
            <a:r>
              <a:rPr lang="en-US" dirty="0" smtClean="0"/>
              <a:t>Module 2 – Biotechnology and Gene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/>
          <a:srcRect l="23430" r="49072" b="13152"/>
          <a:stretch/>
        </p:blipFill>
        <p:spPr>
          <a:xfrm>
            <a:off x="2142473" y="738649"/>
            <a:ext cx="2514519" cy="50081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54698" y="777133"/>
            <a:ext cx="36948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 smtClean="0"/>
              <a:t>Log Phase</a:t>
            </a:r>
          </a:p>
          <a:p>
            <a:pPr algn="ctr"/>
            <a:endParaRPr lang="en-US" sz="2200" b="1" u="sng" dirty="0"/>
          </a:p>
          <a:p>
            <a:pPr algn="ctr"/>
            <a:r>
              <a:rPr lang="en-US" sz="2200" dirty="0" smtClean="0"/>
              <a:t>Also known as the </a:t>
            </a:r>
            <a:r>
              <a:rPr lang="en-US" sz="2200" b="1" dirty="0" smtClean="0"/>
              <a:t>exponential phase</a:t>
            </a:r>
            <a:r>
              <a:rPr lang="en-US" sz="2200" dirty="0" smtClean="0"/>
              <a:t>.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 smtClean="0"/>
              <a:t>Population doubles every generation as there are no limiting factors.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 smtClean="0"/>
              <a:t>The length of this phase depends on speed of reproduction and rate of uptake of available nutrients and space.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1591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/>
          <a:srcRect l="50929" r="22134" b="12708"/>
          <a:stretch/>
        </p:blipFill>
        <p:spPr>
          <a:xfrm>
            <a:off x="4656992" y="738648"/>
            <a:ext cx="2463203" cy="50338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6584" y="738648"/>
            <a:ext cx="4259288" cy="5170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 smtClean="0"/>
              <a:t>Stationary Phase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 smtClean="0"/>
              <a:t>Nutrient levels decrease and waste product levels increase.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 smtClean="0"/>
              <a:t>Carbon dioxide and other metabolites build up.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 smtClean="0"/>
              <a:t>The rate of death is the same as the rate at which new individuals are being produced.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 smtClean="0"/>
              <a:t>This keeps the population constant.</a:t>
            </a:r>
          </a:p>
        </p:txBody>
      </p:sp>
    </p:spTree>
    <p:extLst>
      <p:ext uri="{BB962C8B-B14F-4D97-AF65-F5344CB8AC3E}">
        <p14:creationId xmlns:p14="http://schemas.microsoft.com/office/powerpoint/2010/main" val="271591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/>
          <a:srcRect l="81094" r="1" b="5811"/>
          <a:stretch/>
        </p:blipFill>
        <p:spPr>
          <a:xfrm>
            <a:off x="7415268" y="738648"/>
            <a:ext cx="1728732" cy="54314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4288" y="866928"/>
            <a:ext cx="63504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 smtClean="0"/>
              <a:t>Decline or Death Phase</a:t>
            </a:r>
          </a:p>
          <a:p>
            <a:pPr algn="ctr"/>
            <a:endParaRPr lang="en-US" sz="2200" b="1" u="sng" dirty="0"/>
          </a:p>
          <a:p>
            <a:pPr algn="ctr"/>
            <a:r>
              <a:rPr lang="en-US" sz="2200" dirty="0" smtClean="0"/>
              <a:t>Previously available nutrients have now been exhausted.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 smtClean="0"/>
              <a:t>Levels of toxic waste products and metabolites lead to the death rate increase above the reproduction rate.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 smtClean="0"/>
              <a:t>In a closed system, eventually all of the organisms will die.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 smtClean="0">
                <a:solidFill>
                  <a:srgbClr val="FF0000"/>
                </a:solidFill>
              </a:rPr>
              <a:t>What could be done to keep the population constant?</a:t>
            </a:r>
          </a:p>
        </p:txBody>
      </p:sp>
    </p:spTree>
    <p:extLst>
      <p:ext uri="{BB962C8B-B14F-4D97-AF65-F5344CB8AC3E}">
        <p14:creationId xmlns:p14="http://schemas.microsoft.com/office/powerpoint/2010/main" val="271591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49257"/>
          </a:xfrm>
        </p:spPr>
        <p:txBody>
          <a:bodyPr/>
          <a:lstStyle/>
          <a:p>
            <a:r>
              <a:rPr lang="en-US" sz="4000" dirty="0" smtClean="0"/>
              <a:t>Metabolites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13" y="756834"/>
            <a:ext cx="8595552" cy="5823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 smtClean="0"/>
              <a:t>Metabolites are substances produced by organisms as part of their normal metabolic reactions.</a:t>
            </a:r>
          </a:p>
          <a:p>
            <a:pPr marL="0" indent="0">
              <a:buNone/>
            </a:pPr>
            <a:r>
              <a:rPr lang="en-US" sz="2100" b="1" u="sng" dirty="0" smtClean="0">
                <a:solidFill>
                  <a:schemeClr val="tx1"/>
                </a:solidFill>
              </a:rPr>
              <a:t>Primary Metabolites</a:t>
            </a:r>
            <a:endParaRPr lang="en-US" sz="2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chemeClr val="tx1"/>
                </a:solidFill>
              </a:rPr>
              <a:t>Substances produced as part of normal growth – amino acids, proteins, enzymes etc.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chemeClr val="tx1"/>
                </a:solidFill>
              </a:rPr>
              <a:t>Production matches the growth in population size.</a:t>
            </a:r>
          </a:p>
          <a:p>
            <a:pPr marL="0" indent="0">
              <a:buNone/>
            </a:pPr>
            <a:r>
              <a:rPr lang="en-US" sz="2100" b="1" u="sng" dirty="0" smtClean="0">
                <a:solidFill>
                  <a:schemeClr val="tx1"/>
                </a:solidFill>
              </a:rPr>
              <a:t>Secondary Metabolites</a:t>
            </a:r>
            <a:endParaRPr lang="en-US" sz="2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chemeClr val="tx1"/>
                </a:solidFill>
              </a:rPr>
              <a:t>Substances produced that are not required for normal growth, such as antibiotics.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chemeClr val="tx1"/>
                </a:solidFill>
              </a:rPr>
              <a:t>The production of these usually begins after the main growth period and does not match the growth in population.</a:t>
            </a:r>
            <a:endParaRPr lang="en-US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26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/>
          <a:srcRect b="5712"/>
          <a:stretch/>
        </p:blipFill>
        <p:spPr>
          <a:xfrm>
            <a:off x="861546" y="1389130"/>
            <a:ext cx="7115064" cy="42308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6531" y="1905092"/>
            <a:ext cx="2103285" cy="1200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Primary metabolite production</a:t>
            </a:r>
            <a:endParaRPr lang="en-US" sz="2400" dirty="0"/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>
          <a:xfrm>
            <a:off x="1488174" y="3105420"/>
            <a:ext cx="588655" cy="1194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39816" y="3105420"/>
            <a:ext cx="317477" cy="3210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3"/>
          </p:cNvCxnSpPr>
          <p:nvPr/>
        </p:nvCxnSpPr>
        <p:spPr>
          <a:xfrm>
            <a:off x="2539816" y="2505256"/>
            <a:ext cx="727552" cy="1274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61060" y="291054"/>
            <a:ext cx="2420763" cy="1200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Secondary metabolite production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>
            <a:off x="5271442" y="1491382"/>
            <a:ext cx="6614" cy="598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5585" y="5900493"/>
            <a:ext cx="80427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smtClean="0"/>
              <a:t>Note: </a:t>
            </a:r>
            <a:r>
              <a:rPr lang="en-US" sz="2100" dirty="0" smtClean="0"/>
              <a:t>Only a relatively small number of microorganisms produce secondary metabolites.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12823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49257"/>
          </a:xfrm>
        </p:spPr>
        <p:txBody>
          <a:bodyPr/>
          <a:lstStyle/>
          <a:p>
            <a:r>
              <a:rPr lang="en-US" sz="4000" dirty="0" smtClean="0"/>
              <a:t>Homework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13" y="756834"/>
            <a:ext cx="8595552" cy="58237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Complete the </a:t>
            </a:r>
            <a:r>
              <a:rPr lang="en-US" b="1" dirty="0" smtClean="0">
                <a:solidFill>
                  <a:srgbClr val="FF0000"/>
                </a:solidFill>
              </a:rPr>
              <a:t>summary questions on page 261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9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what serial dilutions are.</a:t>
            </a:r>
            <a:endParaRPr lang="en-US" dirty="0" smtClean="0"/>
          </a:p>
          <a:p>
            <a:r>
              <a:rPr lang="en-US" dirty="0" smtClean="0"/>
              <a:t>Understand the ‘growth curve’ of microorganisms placed in a closed culture environment.</a:t>
            </a:r>
          </a:p>
        </p:txBody>
      </p:sp>
    </p:spTree>
    <p:extLst>
      <p:ext uri="{BB962C8B-B14F-4D97-AF65-F5344CB8AC3E}">
        <p14:creationId xmlns:p14="http://schemas.microsoft.com/office/powerpoint/2010/main" val="235160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how serial dilutions are made.</a:t>
            </a:r>
          </a:p>
          <a:p>
            <a:r>
              <a:rPr lang="en-US" dirty="0" smtClean="0"/>
              <a:t>Describe and explain what is happening at each stage of the growth curve.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542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what serial dilutions are.</a:t>
            </a:r>
            <a:endParaRPr lang="en-US" dirty="0" smtClean="0"/>
          </a:p>
          <a:p>
            <a:r>
              <a:rPr lang="en-US" dirty="0" smtClean="0"/>
              <a:t>Understand the ‘growth curve’ of microorganisms placed in a closed culture environment.</a:t>
            </a:r>
          </a:p>
        </p:txBody>
      </p:sp>
    </p:spTree>
    <p:extLst>
      <p:ext uri="{BB962C8B-B14F-4D97-AF65-F5344CB8AC3E}">
        <p14:creationId xmlns:p14="http://schemas.microsoft.com/office/powerpoint/2010/main" val="129021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how serial dilutions are made.</a:t>
            </a:r>
          </a:p>
          <a:p>
            <a:r>
              <a:rPr lang="en-US" dirty="0" smtClean="0"/>
              <a:t>Describe and explain what is happening at each stage of the growth curve.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94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49257"/>
          </a:xfrm>
        </p:spPr>
        <p:txBody>
          <a:bodyPr/>
          <a:lstStyle/>
          <a:p>
            <a:r>
              <a:rPr lang="en-US" sz="4000" dirty="0" smtClean="0"/>
              <a:t>Measuring Bacterial Growth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6531" y="3177573"/>
            <a:ext cx="2906974" cy="3493827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However, the number of microorganisms in the initial broth can be very high.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There may be too many colonies, which </a:t>
            </a:r>
            <a:r>
              <a:rPr lang="en-US" sz="2000" b="1" dirty="0" smtClean="0">
                <a:solidFill>
                  <a:schemeClr val="tx1"/>
                </a:solidFill>
              </a:rPr>
              <a:t>merge</a:t>
            </a:r>
            <a:r>
              <a:rPr lang="en-US" sz="2000" dirty="0" smtClean="0">
                <a:solidFill>
                  <a:schemeClr val="tx1"/>
                </a:solidFill>
              </a:rPr>
              <a:t> and then cannot be seen.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bacterial colonies on 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13" y="3329973"/>
            <a:ext cx="2926354" cy="292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09182" y="909234"/>
            <a:ext cx="8908183" cy="242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Scientists may want to measure the growth of a microorganism population.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 sterile broth is inoculated with microorganism, and then small samples are transferred to agar plates at intervals.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The colonies can then be counted.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28" name="Picture 4" descr="Image result for bacterial plate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6" t="12895" r="52518" b="13313"/>
          <a:stretch/>
        </p:blipFill>
        <p:spPr bwMode="auto">
          <a:xfrm>
            <a:off x="6491868" y="3482374"/>
            <a:ext cx="2297291" cy="224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68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49257"/>
          </a:xfrm>
        </p:spPr>
        <p:txBody>
          <a:bodyPr/>
          <a:lstStyle/>
          <a:p>
            <a:r>
              <a:rPr lang="en-US" sz="4000" dirty="0" smtClean="0"/>
              <a:t>Serial Dilutions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2830" y="909234"/>
            <a:ext cx="8894535" cy="5832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The population density of a liquid broth can be reduced by diluting it.</a:t>
            </a:r>
          </a:p>
          <a:p>
            <a:pPr>
              <a:spcBef>
                <a:spcPts val="1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b="1" dirty="0" smtClean="0">
                <a:solidFill>
                  <a:schemeClr val="tx1"/>
                </a:solidFill>
              </a:rPr>
              <a:t>step-wise</a:t>
            </a:r>
            <a:r>
              <a:rPr lang="en-US" sz="2000" dirty="0" smtClean="0">
                <a:solidFill>
                  <a:schemeClr val="tx1"/>
                </a:solidFill>
              </a:rPr>
              <a:t> dilution method is used – </a:t>
            </a:r>
            <a:r>
              <a:rPr lang="en-US" sz="2000" u="sng" dirty="0" smtClean="0">
                <a:solidFill>
                  <a:schemeClr val="tx1"/>
                </a:solidFill>
              </a:rPr>
              <a:t>serial dilution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1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At each step, the broth is diluted by a factor of 10 (see diagram).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948" y="2346135"/>
            <a:ext cx="6914297" cy="428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73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4776716" y="859809"/>
            <a:ext cx="4240649" cy="2115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0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A drop of each solution can be used to inoculate an agar plate.</a:t>
            </a:r>
          </a:p>
          <a:p>
            <a:pPr marL="0" indent="0" algn="ctr">
              <a:spcBef>
                <a:spcPts val="10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One will eventually produce a plate where the colonies can be counted.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0" y="163773"/>
            <a:ext cx="4537761" cy="2811439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22830" y="3127612"/>
            <a:ext cx="8894535" cy="3600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en-US" sz="2000" b="1" u="sng" dirty="0" smtClean="0">
                <a:solidFill>
                  <a:schemeClr val="tx1"/>
                </a:solidFill>
              </a:rPr>
              <a:t>Example: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A 10</a:t>
            </a:r>
            <a:r>
              <a:rPr lang="en-US" sz="2000" baseline="30000" dirty="0" smtClean="0">
                <a:solidFill>
                  <a:schemeClr val="tx1"/>
                </a:solidFill>
              </a:rPr>
              <a:t>-3 </a:t>
            </a:r>
            <a:r>
              <a:rPr lang="en-US" sz="2000" dirty="0" smtClean="0">
                <a:solidFill>
                  <a:schemeClr val="tx1"/>
                </a:solidFill>
              </a:rPr>
              <a:t>strength (0.001 dilution) has been diluted to form a 1 in 1000 ratio of broth to water.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 number of colonies on the agar must be multiplied by 1000.</a:t>
            </a:r>
          </a:p>
          <a:p>
            <a:pPr marL="0" indent="0">
              <a:spcBef>
                <a:spcPts val="100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An accurate population density can only be known if the volume of the drop is also known.</a:t>
            </a:r>
          </a:p>
        </p:txBody>
      </p:sp>
    </p:spTree>
    <p:extLst>
      <p:ext uri="{BB962C8B-B14F-4D97-AF65-F5344CB8AC3E}">
        <p14:creationId xmlns:p14="http://schemas.microsoft.com/office/powerpoint/2010/main" val="335733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4000" dirty="0" smtClean="0"/>
              <a:t>Large-Scale Culture of Bacteria</a:t>
            </a:r>
            <a:br>
              <a:rPr lang="en-US" sz="4000" dirty="0" smtClean="0"/>
            </a:br>
            <a:r>
              <a:rPr lang="en-US" sz="4000" dirty="0" smtClean="0"/>
              <a:t>&amp; The Growth Curve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10444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49257"/>
          </a:xfrm>
        </p:spPr>
        <p:txBody>
          <a:bodyPr/>
          <a:lstStyle/>
          <a:p>
            <a:r>
              <a:rPr lang="en-US" sz="4000" dirty="0" smtClean="0"/>
              <a:t>The Growth Curve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13" y="756834"/>
            <a:ext cx="8595552" cy="5823768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We refer to conditions when microorganisms grow in an environment where all conditions are </a:t>
            </a:r>
            <a:r>
              <a:rPr lang="en-US" sz="2000" b="1" dirty="0" smtClean="0">
                <a:solidFill>
                  <a:schemeClr val="tx1"/>
                </a:solidFill>
              </a:rPr>
              <a:t>fixed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chemeClr val="tx1"/>
                </a:solidFill>
              </a:rPr>
              <a:t>contained</a:t>
            </a:r>
            <a:r>
              <a:rPr lang="en-US" sz="2000" dirty="0" smtClean="0">
                <a:solidFill>
                  <a:schemeClr val="tx1"/>
                </a:solidFill>
              </a:rPr>
              <a:t>, as </a:t>
            </a:r>
            <a:r>
              <a:rPr lang="en-US" sz="2000" b="1" u="sng" dirty="0" smtClean="0">
                <a:solidFill>
                  <a:srgbClr val="FF0000"/>
                </a:solidFill>
              </a:rPr>
              <a:t>closed culture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No new materials are added and no waste products are removed.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In this kind of environment, the population dynamics follow a </a:t>
            </a:r>
            <a:r>
              <a:rPr lang="en-US" sz="2000" b="1" dirty="0" smtClean="0">
                <a:solidFill>
                  <a:schemeClr val="tx1"/>
                </a:solidFill>
              </a:rPr>
              <a:t>predictable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chemeClr val="tx1"/>
                </a:solidFill>
              </a:rPr>
              <a:t>standard</a:t>
            </a:r>
            <a:r>
              <a:rPr lang="en-US" sz="2000" dirty="0" smtClean="0">
                <a:solidFill>
                  <a:schemeClr val="tx1"/>
                </a:solidFill>
              </a:rPr>
              <a:t> route.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b="5712"/>
          <a:stretch/>
        </p:blipFill>
        <p:spPr>
          <a:xfrm>
            <a:off x="269413" y="3436193"/>
            <a:ext cx="4986020" cy="29648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93524" y="4103249"/>
            <a:ext cx="31559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four stages of the growth curve describe what happens to the population of microorganisms in a closed culture.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5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/>
          <a:srcRect r="76570" b="5811"/>
          <a:stretch/>
        </p:blipFill>
        <p:spPr>
          <a:xfrm>
            <a:off x="0" y="738648"/>
            <a:ext cx="2142474" cy="54314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37883" y="1187617"/>
            <a:ext cx="5606353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 smtClean="0"/>
              <a:t>The Lag Phase</a:t>
            </a:r>
            <a:endParaRPr lang="en-US" sz="2200" dirty="0" smtClean="0"/>
          </a:p>
          <a:p>
            <a:pPr algn="ctr"/>
            <a:endParaRPr lang="en-US" sz="2200" b="1" u="sng" dirty="0"/>
          </a:p>
          <a:p>
            <a:pPr algn="ctr"/>
            <a:r>
              <a:rPr lang="en-US" sz="2200" dirty="0" smtClean="0"/>
              <a:t>Organisms are still getting used to the environment – taking in water, activating genes and </a:t>
            </a:r>
            <a:r>
              <a:rPr lang="en-US" sz="2200" dirty="0" err="1" smtClean="0"/>
              <a:t>synthesising</a:t>
            </a:r>
            <a:r>
              <a:rPr lang="en-US" sz="2200" dirty="0" smtClean="0"/>
              <a:t> enzymes.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 smtClean="0"/>
              <a:t>The cells are not yet reproducing, so the populations remains fairly constant.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 smtClean="0"/>
              <a:t>The length of this period depends on the growing conditions – nutrient type/quality etc.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6179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978</TotalTime>
  <Words>669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News Gothic MT</vt:lpstr>
      <vt:lpstr>Wingdings 2</vt:lpstr>
      <vt:lpstr>Breeze</vt:lpstr>
      <vt:lpstr>Microorganisms &amp; Biotechnology</vt:lpstr>
      <vt:lpstr>Learning Objectives</vt:lpstr>
      <vt:lpstr>Success Criteria</vt:lpstr>
      <vt:lpstr>Measuring Bacterial Growth</vt:lpstr>
      <vt:lpstr>Serial Dilutions</vt:lpstr>
      <vt:lpstr>PowerPoint Presentation</vt:lpstr>
      <vt:lpstr>Large-Scale Culture of Bacteria &amp; The Growth Curve</vt:lpstr>
      <vt:lpstr>The Growth Curve</vt:lpstr>
      <vt:lpstr>PowerPoint Presentation</vt:lpstr>
      <vt:lpstr>PowerPoint Presentation</vt:lpstr>
      <vt:lpstr>PowerPoint Presentation</vt:lpstr>
      <vt:lpstr>PowerPoint Presentation</vt:lpstr>
      <vt:lpstr>Metabolites</vt:lpstr>
      <vt:lpstr>PowerPoint Presentation</vt:lpstr>
      <vt:lpstr>Homework</vt:lpstr>
      <vt:lpstr>Learning Objectives</vt:lpstr>
      <vt:lpstr>Success Criteria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Clones in Nature</dc:title>
  <dc:creator>Varinder Singh</dc:creator>
  <cp:lastModifiedBy>Varinder Singh</cp:lastModifiedBy>
  <cp:revision>29</cp:revision>
  <dcterms:created xsi:type="dcterms:W3CDTF">2015-01-25T17:22:48Z</dcterms:created>
  <dcterms:modified xsi:type="dcterms:W3CDTF">2017-02-28T07:52:45Z</dcterms:modified>
</cp:coreProperties>
</file>