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96" d="100"/>
          <a:sy n="96" d="100"/>
        </p:scale>
        <p:origin x="-10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F1660-AAF9-4CEE-A607-E3BE74ACF9BF}" type="datetimeFigureOut">
              <a:rPr lang="en-US"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0BEFD-CAE4-40B1-A20C-12F65DF79AC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0BEFD-CAE4-40B1-A20C-12F65DF79AC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8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Protection of species and habitats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9" y="1600200"/>
            <a:ext cx="10658061" cy="45767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600" b="1" u="sng" dirty="0"/>
              <a:t>CITES</a:t>
            </a:r>
            <a:r>
              <a:rPr lang="en-GB" b="1" dirty="0"/>
              <a:t> </a:t>
            </a:r>
            <a:r>
              <a:rPr lang="en-GB" sz="2400" b="1" dirty="0"/>
              <a:t>(The Convention on International Trade in Endangered Species)</a:t>
            </a:r>
          </a:p>
          <a:p>
            <a:r>
              <a:rPr lang="en-GB" sz="2400" b="1" dirty="0"/>
              <a:t>Main Aims</a:t>
            </a:r>
            <a:r>
              <a:rPr lang="en-GB" sz="2400" dirty="0"/>
              <a:t>:</a:t>
            </a:r>
          </a:p>
          <a:p>
            <a:pPr marL="342900" indent="-342900"/>
            <a:r>
              <a:rPr lang="en-GB" dirty="0"/>
              <a:t>Regulate and monitor international trade in selected species of plants and </a:t>
            </a:r>
            <a:r>
              <a:rPr lang="en-GB" dirty="0" smtClean="0"/>
              <a:t>animals</a:t>
            </a:r>
          </a:p>
          <a:p>
            <a:pPr marL="342900" indent="-342900"/>
            <a:endParaRPr lang="en-GB" dirty="0"/>
          </a:p>
          <a:p>
            <a:pPr marL="342900" indent="-342900"/>
            <a:r>
              <a:rPr lang="en-GB" dirty="0"/>
              <a:t>Ensure that international trade does not endanger the survival of populations in the wild</a:t>
            </a:r>
          </a:p>
          <a:p>
            <a:pPr marL="342900" indent="-342900"/>
            <a:endParaRPr lang="en-GB" dirty="0"/>
          </a:p>
          <a:p>
            <a:pPr marL="342900" indent="-342900"/>
            <a:r>
              <a:rPr lang="en-GB" dirty="0"/>
              <a:t>Ensure that trade in wild plants for commercial purposes is prohibited</a:t>
            </a:r>
          </a:p>
          <a:p>
            <a:pPr marL="342900" indent="-342900"/>
            <a:endParaRPr lang="en-GB" dirty="0"/>
          </a:p>
          <a:p>
            <a:pPr marL="342900" indent="-342900"/>
            <a:r>
              <a:rPr lang="en-GB" dirty="0"/>
              <a:t>Ensure that trade in artificially propagated plants is allowed, subject to permit</a:t>
            </a:r>
          </a:p>
          <a:p>
            <a:pPr marL="342900" indent="-342900"/>
            <a:endParaRPr lang="en-GB" dirty="0"/>
          </a:p>
          <a:p>
            <a:pPr marL="342900" indent="-342900"/>
            <a:r>
              <a:rPr lang="en-GB" dirty="0"/>
              <a:t>Ensure that some slightly less endangered wild species may be traded subject to a </a:t>
            </a:r>
            <a:r>
              <a:rPr lang="en-GB" dirty="0" smtClean="0"/>
              <a:t>permit</a:t>
            </a:r>
            <a:r>
              <a:rPr lang="en-GB" dirty="0"/>
              <a:t>, as agreed between the exporting and importing countries.</a:t>
            </a:r>
            <a:endParaRPr lang="en-GB" sz="2000" dirty="0"/>
          </a:p>
          <a:p>
            <a:endParaRPr lang="en-GB" dirty="0"/>
          </a:p>
        </p:txBody>
      </p:sp>
      <p:pic>
        <p:nvPicPr>
          <p:cNvPr id="4" name="Picture 2" descr="Image result for cit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889" y="347666"/>
            <a:ext cx="1933126" cy="116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10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" y="514350"/>
            <a:ext cx="10350859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92D050"/>
                </a:solidFill>
              </a:rPr>
              <a:t>Rio Convention on Biological Diversity (CBD)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" y="1037570"/>
            <a:ext cx="11260540" cy="526297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latin typeface="Calibri"/>
              </a:rPr>
              <a:t>It is signed by </a:t>
            </a:r>
            <a:r>
              <a:rPr lang="en-US" sz="2400" b="1" dirty="0">
                <a:latin typeface="Calibri"/>
              </a:rPr>
              <a:t>150</a:t>
            </a:r>
            <a:r>
              <a:rPr lang="en-US" sz="2400" dirty="0">
                <a:latin typeface="Calibri"/>
              </a:rPr>
              <a:t> </a:t>
            </a:r>
            <a:r>
              <a:rPr lang="en-US" sz="2400" dirty="0" smtClean="0">
                <a:latin typeface="Calibri"/>
              </a:rPr>
              <a:t>government </a:t>
            </a:r>
            <a:r>
              <a:rPr lang="en-US" sz="2400" dirty="0">
                <a:latin typeface="Calibri"/>
              </a:rPr>
              <a:t>leaders in 1992 at the </a:t>
            </a:r>
            <a:r>
              <a:rPr lang="en-US" sz="2400" b="1" dirty="0">
                <a:latin typeface="Calibri"/>
              </a:rPr>
              <a:t>Rio Earth Summit</a:t>
            </a:r>
            <a:r>
              <a:rPr lang="en-US" sz="2400" dirty="0">
                <a:latin typeface="Calibri"/>
              </a:rPr>
              <a:t>.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</a:rPr>
              <a:t>It aims to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develop international strategies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on the conservation of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biodiversity and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how to use animal and plant resources in a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sustainable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way.</a:t>
            </a:r>
            <a:endParaRPr lang="en-US" sz="2400" dirty="0">
              <a:latin typeface="Calibri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</a:rPr>
              <a:t>The convention made it part of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international law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that conserving biodiversity is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everyone's 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responsibility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.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</a:rPr>
              <a:t>It also provides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guidance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to governments on how to conserve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biodiversity,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And appropriate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shared access to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genetic resources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and scientific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knowledge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techniques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450" y="342900"/>
            <a:ext cx="10663707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2E75B5"/>
                </a:solidFill>
                <a:latin typeface="Calibri"/>
              </a:rPr>
              <a:t>The Countryside Stewardship Scheme (CSS)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2449" y="861979"/>
            <a:ext cx="11066171" cy="67403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The</a:t>
            </a:r>
            <a:r>
              <a:rPr lang="en-US" sz="2400" b="1" dirty="0"/>
              <a:t> Countryside Stewardship Scheme</a:t>
            </a:r>
            <a:r>
              <a:rPr lang="en-US" sz="2400" dirty="0"/>
              <a:t> was introduced in 1991. Some of its </a:t>
            </a:r>
            <a:r>
              <a:rPr lang="en-US" sz="2400" dirty="0" smtClean="0"/>
              <a:t>aims </a:t>
            </a:r>
            <a:r>
              <a:rPr lang="en-US" sz="2400" dirty="0"/>
              <a:t>were to </a:t>
            </a:r>
            <a:r>
              <a:rPr lang="en-US" sz="2400" dirty="0" smtClean="0"/>
              <a:t>conserve</a:t>
            </a:r>
            <a:r>
              <a:rPr lang="en-US" sz="2400" dirty="0"/>
              <a:t> wildlife and </a:t>
            </a:r>
            <a:r>
              <a:rPr lang="en-US" sz="2400" dirty="0" smtClean="0"/>
              <a:t>biodiversity, restore and re-create targeted landscapes and </a:t>
            </a:r>
            <a:r>
              <a:rPr lang="en-US" sz="2400" dirty="0"/>
              <a:t>to </a:t>
            </a:r>
            <a:r>
              <a:rPr lang="en-US" sz="2400" dirty="0" smtClean="0"/>
              <a:t>improve </a:t>
            </a:r>
            <a:r>
              <a:rPr lang="en-US" sz="2400" dirty="0"/>
              <a:t>and extend wildlife habitats by promoting specific management techniques to landowners.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The Government offered 10 </a:t>
            </a:r>
            <a:r>
              <a:rPr lang="en-US" sz="2400" dirty="0" smtClean="0"/>
              <a:t>year agreements </a:t>
            </a:r>
            <a:r>
              <a:rPr lang="en-US" sz="2400" dirty="0"/>
              <a:t>to </a:t>
            </a:r>
            <a:r>
              <a:rPr lang="en-US" sz="2400" b="1" dirty="0"/>
              <a:t>pay landowners</a:t>
            </a:r>
            <a:r>
              <a:rPr lang="en-US" sz="2400" dirty="0"/>
              <a:t> who followed the </a:t>
            </a:r>
            <a:r>
              <a:rPr lang="en-US" sz="2400" b="1" dirty="0"/>
              <a:t>management techniques</a:t>
            </a:r>
            <a:r>
              <a:rPr lang="en-US" sz="2400" dirty="0"/>
              <a:t> they were suggesting. For example, to</a:t>
            </a:r>
            <a:r>
              <a:rPr lang="en-US" sz="2400" b="1" dirty="0"/>
              <a:t> regenerate </a:t>
            </a:r>
            <a:r>
              <a:rPr lang="en-US" sz="2400" b="1" dirty="0" smtClean="0"/>
              <a:t>hedgerows</a:t>
            </a:r>
            <a:r>
              <a:rPr lang="en-US" sz="2400" dirty="0"/>
              <a:t>, to leave</a:t>
            </a:r>
            <a:r>
              <a:rPr lang="en-US" sz="2400" b="1" dirty="0"/>
              <a:t> grassy margins</a:t>
            </a:r>
            <a:r>
              <a:rPr lang="en-US" sz="2400" dirty="0"/>
              <a:t> around the edges of fields where </a:t>
            </a:r>
            <a:r>
              <a:rPr lang="en-US" sz="2400" b="1" dirty="0"/>
              <a:t>wildflowers </a:t>
            </a:r>
            <a:r>
              <a:rPr lang="en-US" sz="2400" dirty="0"/>
              <a:t>could grow, and to </a:t>
            </a:r>
            <a:r>
              <a:rPr lang="en-US" sz="2400" b="1" dirty="0"/>
              <a:t>graze upland</a:t>
            </a:r>
            <a:r>
              <a:rPr lang="en-US" sz="2400" dirty="0"/>
              <a:t> areas to keep down </a:t>
            </a:r>
            <a:r>
              <a:rPr lang="en-US" sz="2400" b="1" dirty="0"/>
              <a:t>bracken</a:t>
            </a:r>
            <a:r>
              <a:rPr lang="en-US" sz="2400" dirty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This was all to</a:t>
            </a:r>
            <a:r>
              <a:rPr lang="en-US" sz="2400" b="1" dirty="0"/>
              <a:t> increase</a:t>
            </a:r>
            <a:r>
              <a:rPr lang="en-US" sz="2400" dirty="0"/>
              <a:t> the</a:t>
            </a:r>
            <a:r>
              <a:rPr lang="en-US" sz="2400" b="1" dirty="0"/>
              <a:t> diversity</a:t>
            </a:r>
            <a:r>
              <a:rPr lang="en-US" sz="2400" dirty="0"/>
              <a:t> of the countryside by </a:t>
            </a:r>
            <a:r>
              <a:rPr lang="en-US" sz="2400" b="1" dirty="0"/>
              <a:t>maintaining habitats</a:t>
            </a:r>
            <a:r>
              <a:rPr lang="en-US" sz="2400" b="1" dirty="0" smtClean="0"/>
              <a:t>.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The scheme was replaced by the </a:t>
            </a:r>
            <a:r>
              <a:rPr lang="en-US" sz="2400" b="1" dirty="0" smtClean="0"/>
              <a:t>Environmental Stewardship Scheme</a:t>
            </a:r>
            <a:r>
              <a:rPr lang="en-US" sz="2400" dirty="0" smtClean="0"/>
              <a:t> in 2005 which aims were to </a:t>
            </a:r>
            <a:r>
              <a:rPr lang="en-US" sz="2400" b="1" dirty="0" smtClean="0"/>
              <a:t>look after</a:t>
            </a:r>
            <a:r>
              <a:rPr lang="en-US" sz="2400" dirty="0" smtClean="0"/>
              <a:t> wildlife, </a:t>
            </a:r>
            <a:r>
              <a:rPr lang="en-US" sz="2400" b="1" dirty="0" smtClean="0"/>
              <a:t>protect</a:t>
            </a:r>
            <a:r>
              <a:rPr lang="en-US" sz="2400" dirty="0" smtClean="0"/>
              <a:t> historical features and </a:t>
            </a:r>
            <a:r>
              <a:rPr lang="en-US" sz="2400" b="1" dirty="0" smtClean="0"/>
              <a:t>provide opportunities</a:t>
            </a:r>
            <a:r>
              <a:rPr lang="en-US" sz="2400" dirty="0" smtClean="0"/>
              <a:t> for people to visit and learn about the countryside.</a:t>
            </a:r>
            <a:endParaRPr lang="en-US" sz="2400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07681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131</Words>
  <Application>Microsoft Office PowerPoint</Application>
  <PresentationFormat>Custom</PresentationFormat>
  <Paragraphs>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Protection of species and habitats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</dc:creator>
  <cp:lastModifiedBy>user</cp:lastModifiedBy>
  <cp:revision>6</cp:revision>
  <dcterms:created xsi:type="dcterms:W3CDTF">2013-07-15T20:26:40Z</dcterms:created>
  <dcterms:modified xsi:type="dcterms:W3CDTF">2017-04-04T20:34:10Z</dcterms:modified>
</cp:coreProperties>
</file>