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5" r:id="rId7"/>
    <p:sldId id="261" r:id="rId8"/>
    <p:sldId id="263" r:id="rId9"/>
    <p:sldId id="264" r:id="rId10"/>
    <p:sldId id="266" r:id="rId11"/>
    <p:sldId id="267" r:id="rId12"/>
    <p:sldId id="268" r:id="rId13"/>
    <p:sldId id="269" r:id="rId14"/>
    <p:sldId id="272" r:id="rId15"/>
    <p:sldId id="270" r:id="rId16"/>
    <p:sldId id="273" r:id="rId17"/>
    <p:sldId id="274" r:id="rId18"/>
    <p:sldId id="275" r:id="rId19"/>
    <p:sldId id="27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70" d="100"/>
          <a:sy n="70"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823C24-A6EE-4FE2-9775-5426CF653D76}" type="datetimeFigureOut">
              <a:rPr lang="en-GB" smtClean="0"/>
              <a:t>01/09/2017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A106A6-F938-49F0-89FA-CD46547EE916}" type="slidenum">
              <a:rPr lang="en-GB" smtClean="0"/>
              <a:t>‹#›</a:t>
            </a:fld>
            <a:endParaRPr lang="en-GB"/>
          </a:p>
        </p:txBody>
      </p:sp>
    </p:spTree>
    <p:extLst>
      <p:ext uri="{BB962C8B-B14F-4D97-AF65-F5344CB8AC3E}">
        <p14:creationId xmlns:p14="http://schemas.microsoft.com/office/powerpoint/2010/main" val="13103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All key words for</a:t>
            </a:r>
            <a:r>
              <a:rPr lang="en-GB" baseline="0" dirty="0" smtClean="0"/>
              <a:t> exam papers – in hand book </a:t>
            </a:r>
            <a:endParaRPr lang="en-GB" dirty="0"/>
          </a:p>
        </p:txBody>
      </p:sp>
      <p:sp>
        <p:nvSpPr>
          <p:cNvPr id="4" name="Slide Number Placeholder 3"/>
          <p:cNvSpPr>
            <a:spLocks noGrp="1"/>
          </p:cNvSpPr>
          <p:nvPr>
            <p:ph type="sldNum" sz="quarter" idx="10"/>
          </p:nvPr>
        </p:nvSpPr>
        <p:spPr/>
        <p:txBody>
          <a:bodyPr/>
          <a:lstStyle/>
          <a:p>
            <a:fld id="{66A106A6-F938-49F0-89FA-CD46547EE916}" type="slidenum">
              <a:rPr lang="en-GB" smtClean="0"/>
              <a:t>2</a:t>
            </a:fld>
            <a:endParaRPr lang="en-GB"/>
          </a:p>
        </p:txBody>
      </p:sp>
    </p:spTree>
    <p:extLst>
      <p:ext uri="{BB962C8B-B14F-4D97-AF65-F5344CB8AC3E}">
        <p14:creationId xmlns:p14="http://schemas.microsoft.com/office/powerpoint/2010/main" val="930262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6A106A6-F938-49F0-89FA-CD46547EE916}" type="slidenum">
              <a:rPr lang="en-GB" smtClean="0"/>
              <a:t>3</a:t>
            </a:fld>
            <a:endParaRPr lang="en-GB"/>
          </a:p>
        </p:txBody>
      </p:sp>
    </p:spTree>
    <p:extLst>
      <p:ext uri="{BB962C8B-B14F-4D97-AF65-F5344CB8AC3E}">
        <p14:creationId xmlns:p14="http://schemas.microsoft.com/office/powerpoint/2010/main" val="29787714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Practice an exam question</a:t>
            </a:r>
            <a:endParaRPr lang="en-GB" dirty="0"/>
          </a:p>
        </p:txBody>
      </p:sp>
      <p:sp>
        <p:nvSpPr>
          <p:cNvPr id="4" name="Slide Number Placeholder 3"/>
          <p:cNvSpPr>
            <a:spLocks noGrp="1"/>
          </p:cNvSpPr>
          <p:nvPr>
            <p:ph type="sldNum" sz="quarter" idx="10"/>
          </p:nvPr>
        </p:nvSpPr>
        <p:spPr/>
        <p:txBody>
          <a:bodyPr/>
          <a:lstStyle/>
          <a:p>
            <a:fld id="{66A106A6-F938-49F0-89FA-CD46547EE916}" type="slidenum">
              <a:rPr lang="en-GB" smtClean="0"/>
              <a:t>4</a:t>
            </a:fld>
            <a:endParaRPr lang="en-GB"/>
          </a:p>
        </p:txBody>
      </p:sp>
    </p:spTree>
    <p:extLst>
      <p:ext uri="{BB962C8B-B14F-4D97-AF65-F5344CB8AC3E}">
        <p14:creationId xmlns:p14="http://schemas.microsoft.com/office/powerpoint/2010/main" val="34394777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Students to refer to PAG assessment</a:t>
            </a:r>
            <a:r>
              <a:rPr lang="en-GB" baseline="0" dirty="0" smtClean="0"/>
              <a:t> tracker, each PAG will be completed with in certain blocks throughout the year (very important where possible not to miss these – if you do you must catch up).</a:t>
            </a:r>
          </a:p>
          <a:p>
            <a:r>
              <a:rPr lang="en-GB" baseline="0" dirty="0" smtClean="0"/>
              <a:t>There are </a:t>
            </a:r>
            <a:r>
              <a:rPr lang="en-GB" baseline="0" dirty="0" err="1" smtClean="0"/>
              <a:t>lso</a:t>
            </a:r>
            <a:r>
              <a:rPr lang="en-GB" baseline="0" dirty="0" smtClean="0"/>
              <a:t> the front section of the text book, it is expected that you refer to this throughout the course to help with you understanding.</a:t>
            </a:r>
            <a:endParaRPr lang="en-GB" dirty="0"/>
          </a:p>
        </p:txBody>
      </p:sp>
      <p:sp>
        <p:nvSpPr>
          <p:cNvPr id="4" name="Slide Number Placeholder 3"/>
          <p:cNvSpPr>
            <a:spLocks noGrp="1"/>
          </p:cNvSpPr>
          <p:nvPr>
            <p:ph type="sldNum" sz="quarter" idx="10"/>
          </p:nvPr>
        </p:nvSpPr>
        <p:spPr/>
        <p:txBody>
          <a:bodyPr/>
          <a:lstStyle/>
          <a:p>
            <a:fld id="{66A106A6-F938-49F0-89FA-CD46547EE916}" type="slidenum">
              <a:rPr lang="en-GB" smtClean="0"/>
              <a:t>5</a:t>
            </a:fld>
            <a:endParaRPr lang="en-GB"/>
          </a:p>
        </p:txBody>
      </p:sp>
    </p:spTree>
    <p:extLst>
      <p:ext uri="{BB962C8B-B14F-4D97-AF65-F5344CB8AC3E}">
        <p14:creationId xmlns:p14="http://schemas.microsoft.com/office/powerpoint/2010/main" val="40236374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Mean B</a:t>
            </a:r>
            <a:r>
              <a:rPr lang="en-GB" smtClean="0"/>
              <a:t>, median C, Mode  D,  Range A</a:t>
            </a:r>
            <a:endParaRPr lang="en-GB"/>
          </a:p>
        </p:txBody>
      </p:sp>
      <p:sp>
        <p:nvSpPr>
          <p:cNvPr id="4" name="Slide Number Placeholder 3"/>
          <p:cNvSpPr>
            <a:spLocks noGrp="1"/>
          </p:cNvSpPr>
          <p:nvPr>
            <p:ph type="sldNum" sz="quarter" idx="10"/>
          </p:nvPr>
        </p:nvSpPr>
        <p:spPr/>
        <p:txBody>
          <a:bodyPr/>
          <a:lstStyle/>
          <a:p>
            <a:fld id="{E96AB15A-C9D3-487C-9BEC-07875016514B}" type="slidenum">
              <a:rPr lang="en-GB" smtClean="0"/>
              <a:pPr/>
              <a:t>6</a:t>
            </a:fld>
            <a:endParaRPr lang="en-GB"/>
          </a:p>
        </p:txBody>
      </p:sp>
    </p:spTree>
    <p:extLst>
      <p:ext uri="{BB962C8B-B14F-4D97-AF65-F5344CB8AC3E}">
        <p14:creationId xmlns:p14="http://schemas.microsoft.com/office/powerpoint/2010/main" val="20132167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mn-lt"/>
                <a:ea typeface="+mn-ea"/>
                <a:cs typeface="+mn-cs"/>
              </a:rPr>
              <a:t>Temperature is the independent variable (IV) and so should be the first column; </a:t>
            </a:r>
          </a:p>
          <a:p>
            <a:r>
              <a:rPr lang="en-GB" sz="1200" b="0" i="0" u="none" strike="noStrike" kern="1200" baseline="0" dirty="0" smtClean="0">
                <a:solidFill>
                  <a:schemeClr val="tx1"/>
                </a:solidFill>
                <a:latin typeface="+mn-lt"/>
                <a:ea typeface="+mn-ea"/>
                <a:cs typeface="+mn-cs"/>
              </a:rPr>
              <a:t>the units for temperature </a:t>
            </a:r>
            <a:r>
              <a:rPr lang="en-GB" sz="1200" b="0" i="0" u="none" strike="noStrike" kern="1200" baseline="0" dirty="0" err="1" smtClean="0">
                <a:solidFill>
                  <a:schemeClr val="tx1"/>
                </a:solidFill>
                <a:latin typeface="+mn-lt"/>
                <a:ea typeface="+mn-ea"/>
                <a:cs typeface="+mn-cs"/>
              </a:rPr>
              <a:t>shouldbe</a:t>
            </a:r>
            <a:r>
              <a:rPr lang="en-GB" sz="1200" b="0" i="0" u="none" strike="noStrike" kern="1200" baseline="0" dirty="0" smtClean="0">
                <a:solidFill>
                  <a:schemeClr val="tx1"/>
                </a:solidFill>
                <a:latin typeface="+mn-lt"/>
                <a:ea typeface="+mn-ea"/>
                <a:cs typeface="+mn-cs"/>
              </a:rPr>
              <a:t> shown in the column heading and not in the table rows; </a:t>
            </a:r>
          </a:p>
          <a:p>
            <a:r>
              <a:rPr lang="en-GB" sz="1200" b="0" i="0" u="none" strike="noStrike" kern="1200" baseline="0" dirty="0" smtClean="0">
                <a:solidFill>
                  <a:schemeClr val="tx1"/>
                </a:solidFill>
                <a:latin typeface="+mn-lt"/>
                <a:ea typeface="+mn-ea"/>
                <a:cs typeface="+mn-cs"/>
              </a:rPr>
              <a:t>the unit for time should be written as (s); </a:t>
            </a:r>
          </a:p>
          <a:p>
            <a:r>
              <a:rPr lang="en-GB" sz="1200" b="0" i="0" u="none" strike="noStrike" kern="1200" baseline="0" dirty="0" smtClean="0">
                <a:solidFill>
                  <a:schemeClr val="tx1"/>
                </a:solidFill>
                <a:latin typeface="+mn-lt"/>
                <a:ea typeface="+mn-ea"/>
                <a:cs typeface="+mn-cs"/>
              </a:rPr>
              <a:t>At 20oC repeat 2 anomalous result </a:t>
            </a:r>
            <a:r>
              <a:rPr lang="en-GB" sz="1200" b="0" i="0" u="none" strike="noStrike" kern="1200" baseline="0" dirty="0" err="1" smtClean="0">
                <a:solidFill>
                  <a:schemeClr val="tx1"/>
                </a:solidFill>
                <a:latin typeface="+mn-lt"/>
                <a:ea typeface="+mn-ea"/>
                <a:cs typeface="+mn-cs"/>
              </a:rPr>
              <a:t>shpuld</a:t>
            </a:r>
            <a:r>
              <a:rPr lang="en-GB" sz="1200" b="0" i="0" u="none" strike="noStrike" kern="1200" baseline="0" dirty="0" smtClean="0">
                <a:solidFill>
                  <a:schemeClr val="tx1"/>
                </a:solidFill>
                <a:latin typeface="+mn-lt"/>
                <a:ea typeface="+mn-ea"/>
                <a:cs typeface="+mn-cs"/>
              </a:rPr>
              <a:t> be removed  and then there should be a column for mean values; </a:t>
            </a:r>
          </a:p>
          <a:p>
            <a:r>
              <a:rPr lang="en-GB" sz="1200" b="0" i="0" u="none" strike="noStrike" kern="1200" baseline="0" dirty="0" smtClean="0">
                <a:solidFill>
                  <a:schemeClr val="tx1"/>
                </a:solidFill>
                <a:latin typeface="+mn-lt"/>
                <a:ea typeface="+mn-ea"/>
                <a:cs typeface="+mn-cs"/>
              </a:rPr>
              <a:t>there should also be a column showing mean rate of reaction;  RATE = 1/TIME TAKEN  (1000/TIME – MORE USER FRIENDLY IN THIS CASE) RATE = </a:t>
            </a:r>
          </a:p>
          <a:p>
            <a:r>
              <a:rPr lang="en-GB" sz="1200" b="0" i="0" u="none" strike="noStrike" kern="1200" baseline="0" dirty="0" smtClean="0">
                <a:solidFill>
                  <a:schemeClr val="tx1"/>
                </a:solidFill>
                <a:latin typeface="+mn-lt"/>
                <a:ea typeface="+mn-ea"/>
                <a:cs typeface="+mn-cs"/>
              </a:rPr>
              <a:t>the numbers in each column should be to the same number of decimal places, so many figures need a trailing zero.</a:t>
            </a:r>
            <a:endParaRPr lang="en-GB" dirty="0"/>
          </a:p>
        </p:txBody>
      </p:sp>
      <p:sp>
        <p:nvSpPr>
          <p:cNvPr id="4" name="Slide Number Placeholder 3"/>
          <p:cNvSpPr>
            <a:spLocks noGrp="1"/>
          </p:cNvSpPr>
          <p:nvPr>
            <p:ph type="sldNum" sz="quarter" idx="10"/>
          </p:nvPr>
        </p:nvSpPr>
        <p:spPr/>
        <p:txBody>
          <a:bodyPr/>
          <a:lstStyle/>
          <a:p>
            <a:fld id="{66A106A6-F938-49F0-89FA-CD46547EE916}" type="slidenum">
              <a:rPr lang="en-GB" smtClean="0"/>
              <a:t>7</a:t>
            </a:fld>
            <a:endParaRPr lang="en-GB"/>
          </a:p>
        </p:txBody>
      </p:sp>
    </p:spTree>
    <p:extLst>
      <p:ext uri="{BB962C8B-B14F-4D97-AF65-F5344CB8AC3E}">
        <p14:creationId xmlns:p14="http://schemas.microsoft.com/office/powerpoint/2010/main" val="35732322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Line </a:t>
            </a:r>
            <a:r>
              <a:rPr lang="en-GB" baseline="0" dirty="0" smtClean="0"/>
              <a:t> C, Bar A, Scatter B</a:t>
            </a:r>
            <a:endParaRPr lang="en-GB" dirty="0"/>
          </a:p>
        </p:txBody>
      </p:sp>
      <p:sp>
        <p:nvSpPr>
          <p:cNvPr id="4" name="Slide Number Placeholder 3"/>
          <p:cNvSpPr>
            <a:spLocks noGrp="1"/>
          </p:cNvSpPr>
          <p:nvPr>
            <p:ph type="sldNum" sz="quarter" idx="10"/>
          </p:nvPr>
        </p:nvSpPr>
        <p:spPr/>
        <p:txBody>
          <a:bodyPr/>
          <a:lstStyle/>
          <a:p>
            <a:fld id="{E96AB15A-C9D3-487C-9BEC-07875016514B}" type="slidenum">
              <a:rPr lang="en-GB" smtClean="0"/>
              <a:pPr/>
              <a:t>10</a:t>
            </a:fld>
            <a:endParaRPr lang="en-GB"/>
          </a:p>
        </p:txBody>
      </p:sp>
    </p:spTree>
    <p:extLst>
      <p:ext uri="{BB962C8B-B14F-4D97-AF65-F5344CB8AC3E}">
        <p14:creationId xmlns:p14="http://schemas.microsoft.com/office/powerpoint/2010/main" val="2352947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FC66F59-F8C4-4C3D-89EA-392CC6D52140}" type="datetimeFigureOut">
              <a:rPr lang="en-GB" smtClean="0"/>
              <a:t>01/09/2017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AE0536-00D0-482A-82BF-BD2EAC389379}" type="slidenum">
              <a:rPr lang="en-GB" smtClean="0"/>
              <a:t>‹#›</a:t>
            </a:fld>
            <a:endParaRPr lang="en-GB"/>
          </a:p>
        </p:txBody>
      </p:sp>
    </p:spTree>
    <p:extLst>
      <p:ext uri="{BB962C8B-B14F-4D97-AF65-F5344CB8AC3E}">
        <p14:creationId xmlns:p14="http://schemas.microsoft.com/office/powerpoint/2010/main" val="4042125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FC66F59-F8C4-4C3D-89EA-392CC6D52140}" type="datetimeFigureOut">
              <a:rPr lang="en-GB" smtClean="0"/>
              <a:t>01/09/2017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AE0536-00D0-482A-82BF-BD2EAC389379}" type="slidenum">
              <a:rPr lang="en-GB" smtClean="0"/>
              <a:t>‹#›</a:t>
            </a:fld>
            <a:endParaRPr lang="en-GB"/>
          </a:p>
        </p:txBody>
      </p:sp>
    </p:spTree>
    <p:extLst>
      <p:ext uri="{BB962C8B-B14F-4D97-AF65-F5344CB8AC3E}">
        <p14:creationId xmlns:p14="http://schemas.microsoft.com/office/powerpoint/2010/main" val="2925739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FC66F59-F8C4-4C3D-89EA-392CC6D52140}" type="datetimeFigureOut">
              <a:rPr lang="en-GB" smtClean="0"/>
              <a:t>01/09/2017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AE0536-00D0-482A-82BF-BD2EAC389379}" type="slidenum">
              <a:rPr lang="en-GB" smtClean="0"/>
              <a:t>‹#›</a:t>
            </a:fld>
            <a:endParaRPr lang="en-GB"/>
          </a:p>
        </p:txBody>
      </p:sp>
    </p:spTree>
    <p:extLst>
      <p:ext uri="{BB962C8B-B14F-4D97-AF65-F5344CB8AC3E}">
        <p14:creationId xmlns:p14="http://schemas.microsoft.com/office/powerpoint/2010/main" val="444904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FC66F59-F8C4-4C3D-89EA-392CC6D52140}" type="datetimeFigureOut">
              <a:rPr lang="en-GB" smtClean="0"/>
              <a:t>01/09/2017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AE0536-00D0-482A-82BF-BD2EAC389379}" type="slidenum">
              <a:rPr lang="en-GB" smtClean="0"/>
              <a:t>‹#›</a:t>
            </a:fld>
            <a:endParaRPr lang="en-GB"/>
          </a:p>
        </p:txBody>
      </p:sp>
    </p:spTree>
    <p:extLst>
      <p:ext uri="{BB962C8B-B14F-4D97-AF65-F5344CB8AC3E}">
        <p14:creationId xmlns:p14="http://schemas.microsoft.com/office/powerpoint/2010/main" val="2817159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C66F59-F8C4-4C3D-89EA-392CC6D52140}" type="datetimeFigureOut">
              <a:rPr lang="en-GB" smtClean="0"/>
              <a:t>01/09/2017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AE0536-00D0-482A-82BF-BD2EAC389379}" type="slidenum">
              <a:rPr lang="en-GB" smtClean="0"/>
              <a:t>‹#›</a:t>
            </a:fld>
            <a:endParaRPr lang="en-GB"/>
          </a:p>
        </p:txBody>
      </p:sp>
    </p:spTree>
    <p:extLst>
      <p:ext uri="{BB962C8B-B14F-4D97-AF65-F5344CB8AC3E}">
        <p14:creationId xmlns:p14="http://schemas.microsoft.com/office/powerpoint/2010/main" val="2594971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FC66F59-F8C4-4C3D-89EA-392CC6D52140}" type="datetimeFigureOut">
              <a:rPr lang="en-GB" smtClean="0"/>
              <a:t>01/09/2017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AE0536-00D0-482A-82BF-BD2EAC389379}" type="slidenum">
              <a:rPr lang="en-GB" smtClean="0"/>
              <a:t>‹#›</a:t>
            </a:fld>
            <a:endParaRPr lang="en-GB"/>
          </a:p>
        </p:txBody>
      </p:sp>
    </p:spTree>
    <p:extLst>
      <p:ext uri="{BB962C8B-B14F-4D97-AF65-F5344CB8AC3E}">
        <p14:creationId xmlns:p14="http://schemas.microsoft.com/office/powerpoint/2010/main" val="3520377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FC66F59-F8C4-4C3D-89EA-392CC6D52140}" type="datetimeFigureOut">
              <a:rPr lang="en-GB" smtClean="0"/>
              <a:t>01/09/2017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AE0536-00D0-482A-82BF-BD2EAC389379}" type="slidenum">
              <a:rPr lang="en-GB" smtClean="0"/>
              <a:t>‹#›</a:t>
            </a:fld>
            <a:endParaRPr lang="en-GB"/>
          </a:p>
        </p:txBody>
      </p:sp>
    </p:spTree>
    <p:extLst>
      <p:ext uri="{BB962C8B-B14F-4D97-AF65-F5344CB8AC3E}">
        <p14:creationId xmlns:p14="http://schemas.microsoft.com/office/powerpoint/2010/main" val="2373829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FC66F59-F8C4-4C3D-89EA-392CC6D52140}" type="datetimeFigureOut">
              <a:rPr lang="en-GB" smtClean="0"/>
              <a:t>01/09/2017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AE0536-00D0-482A-82BF-BD2EAC389379}" type="slidenum">
              <a:rPr lang="en-GB" smtClean="0"/>
              <a:t>‹#›</a:t>
            </a:fld>
            <a:endParaRPr lang="en-GB"/>
          </a:p>
        </p:txBody>
      </p:sp>
    </p:spTree>
    <p:extLst>
      <p:ext uri="{BB962C8B-B14F-4D97-AF65-F5344CB8AC3E}">
        <p14:creationId xmlns:p14="http://schemas.microsoft.com/office/powerpoint/2010/main" val="3661360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C66F59-F8C4-4C3D-89EA-392CC6D52140}" type="datetimeFigureOut">
              <a:rPr lang="en-GB" smtClean="0"/>
              <a:t>01/09/2017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AE0536-00D0-482A-82BF-BD2EAC389379}" type="slidenum">
              <a:rPr lang="en-GB" smtClean="0"/>
              <a:t>‹#›</a:t>
            </a:fld>
            <a:endParaRPr lang="en-GB"/>
          </a:p>
        </p:txBody>
      </p:sp>
    </p:spTree>
    <p:extLst>
      <p:ext uri="{BB962C8B-B14F-4D97-AF65-F5344CB8AC3E}">
        <p14:creationId xmlns:p14="http://schemas.microsoft.com/office/powerpoint/2010/main" val="2505083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C66F59-F8C4-4C3D-89EA-392CC6D52140}" type="datetimeFigureOut">
              <a:rPr lang="en-GB" smtClean="0"/>
              <a:t>01/09/2017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AE0536-00D0-482A-82BF-BD2EAC389379}" type="slidenum">
              <a:rPr lang="en-GB" smtClean="0"/>
              <a:t>‹#›</a:t>
            </a:fld>
            <a:endParaRPr lang="en-GB"/>
          </a:p>
        </p:txBody>
      </p:sp>
    </p:spTree>
    <p:extLst>
      <p:ext uri="{BB962C8B-B14F-4D97-AF65-F5344CB8AC3E}">
        <p14:creationId xmlns:p14="http://schemas.microsoft.com/office/powerpoint/2010/main" val="2223506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C66F59-F8C4-4C3D-89EA-392CC6D52140}" type="datetimeFigureOut">
              <a:rPr lang="en-GB" smtClean="0"/>
              <a:t>01/09/2017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AE0536-00D0-482A-82BF-BD2EAC389379}" type="slidenum">
              <a:rPr lang="en-GB" smtClean="0"/>
              <a:t>‹#›</a:t>
            </a:fld>
            <a:endParaRPr lang="en-GB"/>
          </a:p>
        </p:txBody>
      </p:sp>
    </p:spTree>
    <p:extLst>
      <p:ext uri="{BB962C8B-B14F-4D97-AF65-F5344CB8AC3E}">
        <p14:creationId xmlns:p14="http://schemas.microsoft.com/office/powerpoint/2010/main" val="4116444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C66F59-F8C4-4C3D-89EA-392CC6D52140}" type="datetimeFigureOut">
              <a:rPr lang="en-GB" smtClean="0"/>
              <a:t>01/09/2017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AE0536-00D0-482A-82BF-BD2EAC389379}" type="slidenum">
              <a:rPr lang="en-GB" smtClean="0"/>
              <a:t>‹#›</a:t>
            </a:fld>
            <a:endParaRPr lang="en-GB"/>
          </a:p>
        </p:txBody>
      </p:sp>
    </p:spTree>
    <p:extLst>
      <p:ext uri="{BB962C8B-B14F-4D97-AF65-F5344CB8AC3E}">
        <p14:creationId xmlns:p14="http://schemas.microsoft.com/office/powerpoint/2010/main" val="53170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ocr.org.uk/qualifications/as-a-level-gce-biology-a-h020-h420-from-2015/"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mrsmillersblog.wordpress.co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AS Biology</a:t>
            </a:r>
            <a:endParaRPr lang="en-GB" dirty="0"/>
          </a:p>
        </p:txBody>
      </p:sp>
      <p:sp>
        <p:nvSpPr>
          <p:cNvPr id="3" name="Subtitle 2"/>
          <p:cNvSpPr>
            <a:spLocks noGrp="1"/>
          </p:cNvSpPr>
          <p:nvPr>
            <p:ph type="subTitle" idx="1"/>
          </p:nvPr>
        </p:nvSpPr>
        <p:spPr/>
        <p:txBody>
          <a:bodyPr/>
          <a:lstStyle/>
          <a:p>
            <a:r>
              <a:rPr lang="en-GB" dirty="0" smtClean="0"/>
              <a:t>Exam technique and PAGs</a:t>
            </a:r>
            <a:endParaRPr lang="en-GB" dirty="0"/>
          </a:p>
        </p:txBody>
      </p:sp>
    </p:spTree>
    <p:extLst>
      <p:ext uri="{BB962C8B-B14F-4D97-AF65-F5344CB8AC3E}">
        <p14:creationId xmlns:p14="http://schemas.microsoft.com/office/powerpoint/2010/main" val="3617466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Which Graph?</a:t>
            </a:r>
            <a:br>
              <a:rPr lang="en-GB" dirty="0" smtClean="0"/>
            </a:br>
            <a:r>
              <a:rPr lang="en-GB" sz="2700" dirty="0"/>
              <a:t>When should you use each graph?</a:t>
            </a:r>
            <a:r>
              <a:rPr lang="en-GB" dirty="0" smtClean="0"/>
              <a:t/>
            </a:r>
            <a:br>
              <a:rPr lang="en-GB" dirty="0" smtClean="0"/>
            </a:br>
            <a:endParaRPr lang="en-GB" dirty="0"/>
          </a:p>
        </p:txBody>
      </p:sp>
      <p:sp>
        <p:nvSpPr>
          <p:cNvPr id="3" name="Content Placeholder 2"/>
          <p:cNvSpPr>
            <a:spLocks noGrp="1"/>
          </p:cNvSpPr>
          <p:nvPr>
            <p:ph sz="half" idx="1"/>
          </p:nvPr>
        </p:nvSpPr>
        <p:spPr/>
        <p:txBody>
          <a:bodyPr>
            <a:normAutofit fontScale="85000" lnSpcReduction="20000"/>
          </a:bodyPr>
          <a:lstStyle/>
          <a:p>
            <a:r>
              <a:rPr lang="en-GB" sz="2400" dirty="0"/>
              <a:t>Line –</a:t>
            </a:r>
          </a:p>
          <a:p>
            <a:endParaRPr lang="en-GB" sz="2400" dirty="0"/>
          </a:p>
          <a:p>
            <a:endParaRPr lang="en-GB" sz="2400" dirty="0"/>
          </a:p>
          <a:p>
            <a:endParaRPr lang="en-GB" sz="2400" dirty="0"/>
          </a:p>
          <a:p>
            <a:r>
              <a:rPr lang="en-GB" sz="2400" dirty="0"/>
              <a:t>Bar  -</a:t>
            </a:r>
          </a:p>
          <a:p>
            <a:endParaRPr lang="en-GB" sz="2400" dirty="0"/>
          </a:p>
          <a:p>
            <a:endParaRPr lang="en-GB" sz="2400" dirty="0"/>
          </a:p>
          <a:p>
            <a:endParaRPr lang="en-GB" sz="2400" dirty="0"/>
          </a:p>
          <a:p>
            <a:pPr>
              <a:buNone/>
            </a:pPr>
            <a:endParaRPr lang="en-GB" sz="2400" dirty="0"/>
          </a:p>
          <a:p>
            <a:r>
              <a:rPr lang="en-GB" sz="2400" dirty="0" err="1"/>
              <a:t>Scattergram</a:t>
            </a:r>
            <a:r>
              <a:rPr lang="en-GB" sz="2400" dirty="0"/>
              <a:t>  - </a:t>
            </a:r>
          </a:p>
        </p:txBody>
      </p:sp>
      <p:sp>
        <p:nvSpPr>
          <p:cNvPr id="4" name="Content Placeholder 3"/>
          <p:cNvSpPr>
            <a:spLocks noGrp="1"/>
          </p:cNvSpPr>
          <p:nvPr>
            <p:ph sz="half" idx="2"/>
          </p:nvPr>
        </p:nvSpPr>
        <p:spPr/>
        <p:txBody>
          <a:bodyPr>
            <a:normAutofit fontScale="85000" lnSpcReduction="20000"/>
          </a:bodyPr>
          <a:lstStyle/>
          <a:p>
            <a:r>
              <a:rPr lang="en-GB" dirty="0" smtClean="0"/>
              <a:t>A. IV is discontinuous and DV continuously variable</a:t>
            </a:r>
          </a:p>
          <a:p>
            <a:endParaRPr lang="en-GB" dirty="0"/>
          </a:p>
          <a:p>
            <a:endParaRPr lang="en-GB" dirty="0" smtClean="0"/>
          </a:p>
          <a:p>
            <a:r>
              <a:rPr lang="en-GB" dirty="0" smtClean="0"/>
              <a:t>B. between two continuous variables, a causal link cannot be assumed (usually as it is one variable out of many)</a:t>
            </a:r>
            <a:endParaRPr lang="en-GB" dirty="0"/>
          </a:p>
          <a:p>
            <a:endParaRPr lang="en-GB" dirty="0" smtClean="0"/>
          </a:p>
          <a:p>
            <a:endParaRPr lang="en-GB" dirty="0"/>
          </a:p>
          <a:p>
            <a:r>
              <a:rPr lang="en-GB" dirty="0" smtClean="0"/>
              <a:t> C. Between two continuous variables, a likely causal link between the IV and DV. </a:t>
            </a:r>
            <a:endParaRPr lang="en-GB" dirty="0"/>
          </a:p>
        </p:txBody>
      </p:sp>
    </p:spTree>
    <p:extLst>
      <p:ext uri="{BB962C8B-B14F-4D97-AF65-F5344CB8AC3E}">
        <p14:creationId xmlns:p14="http://schemas.microsoft.com/office/powerpoint/2010/main" val="41775074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Presenting your graph</a:t>
            </a:r>
            <a:endParaRPr lang="en-GB" dirty="0"/>
          </a:p>
        </p:txBody>
      </p:sp>
      <p:sp>
        <p:nvSpPr>
          <p:cNvPr id="5" name="Content Placeholder 4"/>
          <p:cNvSpPr>
            <a:spLocks noGrp="1"/>
          </p:cNvSpPr>
          <p:nvPr>
            <p:ph idx="1"/>
          </p:nvPr>
        </p:nvSpPr>
        <p:spPr/>
        <p:txBody>
          <a:bodyPr>
            <a:normAutofit/>
          </a:bodyPr>
          <a:lstStyle/>
          <a:p>
            <a:endParaRPr lang="en-GB" dirty="0"/>
          </a:p>
          <a:p>
            <a:r>
              <a:rPr lang="en-GB" dirty="0" smtClean="0"/>
              <a:t>Join with a curve if the trend is very clear and you can predict the values in between the points</a:t>
            </a:r>
          </a:p>
          <a:p>
            <a:r>
              <a:rPr lang="en-GB" dirty="0" smtClean="0"/>
              <a:t>Join with straight lines when the trend is not clear and the values in between the points cannot be assumed/predicted</a:t>
            </a:r>
          </a:p>
          <a:p>
            <a:r>
              <a:rPr lang="en-GB" dirty="0" smtClean="0"/>
              <a:t>Bar charts – bars must be separated from each other. If the bars touch it is a histogram!</a:t>
            </a:r>
            <a:endParaRPr lang="en-GB" dirty="0"/>
          </a:p>
        </p:txBody>
      </p:sp>
    </p:spTree>
    <p:extLst>
      <p:ext uri="{BB962C8B-B14F-4D97-AF65-F5344CB8AC3E}">
        <p14:creationId xmlns:p14="http://schemas.microsoft.com/office/powerpoint/2010/main" val="374731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ox(in)">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ox(in)">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ox(in)">
                                      <p:cBhvr>
                                        <p:cTn id="1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Graph rules</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b="1" dirty="0"/>
              <a:t>Graphs</a:t>
            </a:r>
            <a:endParaRPr lang="en-GB" dirty="0"/>
          </a:p>
          <a:p>
            <a:pPr marL="0" indent="0">
              <a:buNone/>
            </a:pPr>
            <a:r>
              <a:rPr lang="en-GB" dirty="0"/>
              <a:t>The following general guidelines should be followed when presenting data in graphs.</a:t>
            </a:r>
          </a:p>
          <a:p>
            <a:pPr marL="0" indent="0">
              <a:buNone/>
            </a:pPr>
            <a:r>
              <a:rPr lang="en-GB" dirty="0"/>
              <a:t>• The type of graph used (e.g. bar chart, histogram, line graph, pie chart or </a:t>
            </a:r>
            <a:r>
              <a:rPr lang="en-GB" dirty="0" err="1"/>
              <a:t>scattergram</a:t>
            </a:r>
            <a:r>
              <a:rPr lang="en-GB" dirty="0"/>
              <a:t>)</a:t>
            </a:r>
          </a:p>
          <a:p>
            <a:pPr marL="0" indent="0">
              <a:buNone/>
            </a:pPr>
            <a:r>
              <a:rPr lang="en-GB" dirty="0"/>
              <a:t>should be appropriate to the data collected.</a:t>
            </a:r>
          </a:p>
          <a:p>
            <a:pPr marL="0" indent="0">
              <a:buNone/>
            </a:pPr>
            <a:r>
              <a:rPr lang="en-GB" dirty="0"/>
              <a:t>• The graph should be of an </a:t>
            </a:r>
            <a:r>
              <a:rPr lang="en-GB" b="1" dirty="0"/>
              <a:t>appropriate</a:t>
            </a:r>
            <a:r>
              <a:rPr lang="en-GB" dirty="0"/>
              <a:t> </a:t>
            </a:r>
            <a:r>
              <a:rPr lang="en-GB" b="1" dirty="0"/>
              <a:t>size</a:t>
            </a:r>
            <a:r>
              <a:rPr lang="en-GB" dirty="0"/>
              <a:t> to make good use of the paper.</a:t>
            </a:r>
          </a:p>
          <a:p>
            <a:pPr marL="0" indent="0">
              <a:buNone/>
            </a:pPr>
            <a:r>
              <a:rPr lang="en-GB" dirty="0"/>
              <a:t>• There should be an </a:t>
            </a:r>
            <a:r>
              <a:rPr lang="en-GB" b="1" dirty="0"/>
              <a:t>informative</a:t>
            </a:r>
            <a:r>
              <a:rPr lang="en-GB" dirty="0"/>
              <a:t> </a:t>
            </a:r>
            <a:r>
              <a:rPr lang="en-GB" b="1" dirty="0"/>
              <a:t>title, and axes should be fully labelled with units</a:t>
            </a:r>
            <a:r>
              <a:rPr lang="en-GB" dirty="0"/>
              <a:t>.</a:t>
            </a:r>
          </a:p>
          <a:p>
            <a:endParaRPr lang="en-GB" dirty="0"/>
          </a:p>
        </p:txBody>
      </p:sp>
    </p:spTree>
    <p:extLst>
      <p:ext uri="{BB962C8B-B14F-4D97-AF65-F5344CB8AC3E}">
        <p14:creationId xmlns:p14="http://schemas.microsoft.com/office/powerpoint/2010/main" val="34678806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Bar charts and histograms</a:t>
            </a:r>
            <a:r>
              <a:rPr lang="en-GB" dirty="0" smtClean="0"/>
              <a:t/>
            </a:r>
            <a:br>
              <a:rPr lang="en-GB" dirty="0" smtClean="0"/>
            </a:br>
            <a:endParaRPr lang="en-GB" dirty="0"/>
          </a:p>
        </p:txBody>
      </p:sp>
      <p:sp>
        <p:nvSpPr>
          <p:cNvPr id="3" name="Content Placeholder 2"/>
          <p:cNvSpPr>
            <a:spLocks noGrp="1"/>
          </p:cNvSpPr>
          <p:nvPr>
            <p:ph idx="1"/>
          </p:nvPr>
        </p:nvSpPr>
        <p:spPr>
          <a:xfrm>
            <a:off x="838201" y="1473959"/>
            <a:ext cx="10653214" cy="4652206"/>
          </a:xfrm>
        </p:spPr>
        <p:txBody>
          <a:bodyPr>
            <a:normAutofit fontScale="92500" lnSpcReduction="20000"/>
          </a:bodyPr>
          <a:lstStyle/>
          <a:p>
            <a:r>
              <a:rPr lang="en-GB" dirty="0" smtClean="0"/>
              <a:t>These are used when the dependent variable on the y-axis is </a:t>
            </a:r>
            <a:r>
              <a:rPr lang="en-GB" b="1" dirty="0" smtClean="0"/>
              <a:t>discrete</a:t>
            </a:r>
            <a:r>
              <a:rPr lang="en-GB" dirty="0" smtClean="0"/>
              <a:t>, i.e. whole numbers,</a:t>
            </a:r>
          </a:p>
          <a:p>
            <a:r>
              <a:rPr lang="en-GB" dirty="0" smtClean="0"/>
              <a:t>fractions are impossible and the data under consideration deal with frequencies.</a:t>
            </a:r>
          </a:p>
          <a:p>
            <a:endParaRPr lang="en-GB" dirty="0" smtClean="0"/>
          </a:p>
          <a:p>
            <a:r>
              <a:rPr lang="en-GB" b="1" dirty="0" smtClean="0"/>
              <a:t>Bar charts</a:t>
            </a:r>
            <a:endParaRPr lang="en-GB" dirty="0" smtClean="0"/>
          </a:p>
          <a:p>
            <a:r>
              <a:rPr lang="en-GB" dirty="0" smtClean="0"/>
              <a:t>Bar charts are used when the independent variable is </a:t>
            </a:r>
            <a:r>
              <a:rPr lang="en-GB" b="1" dirty="0" smtClean="0"/>
              <a:t>non-numerical</a:t>
            </a:r>
            <a:r>
              <a:rPr lang="en-GB" dirty="0" smtClean="0"/>
              <a:t>, e.g. the number of different insect species found on trees. These data are discontinuous.</a:t>
            </a:r>
          </a:p>
          <a:p>
            <a:r>
              <a:rPr lang="en-GB" dirty="0" smtClean="0"/>
              <a:t>They can be made up of lines, or blocks of equal width, which do not touch.</a:t>
            </a:r>
          </a:p>
          <a:p>
            <a:endParaRPr lang="en-GB" dirty="0" smtClean="0"/>
          </a:p>
          <a:p>
            <a:r>
              <a:rPr lang="en-GB" dirty="0" smtClean="0"/>
              <a:t>The lines or blocks can be arranged in any order, but it can aid comparison if they are arranged in descending order of size.</a:t>
            </a:r>
          </a:p>
          <a:p>
            <a:endParaRPr lang="en-GB" dirty="0"/>
          </a:p>
        </p:txBody>
      </p:sp>
    </p:spTree>
    <p:extLst>
      <p:ext uri="{BB962C8B-B14F-4D97-AF65-F5344CB8AC3E}">
        <p14:creationId xmlns:p14="http://schemas.microsoft.com/office/powerpoint/2010/main" val="1206158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GB" dirty="0" smtClean="0"/>
              <a:t>The Experiment – Validity (or did it measure what you wanted it to?)</a:t>
            </a:r>
            <a:endParaRPr lang="en-GB" dirty="0"/>
          </a:p>
        </p:txBody>
      </p:sp>
      <p:sp>
        <p:nvSpPr>
          <p:cNvPr id="3075" name="Content Placeholder 2"/>
          <p:cNvSpPr>
            <a:spLocks noGrp="1"/>
          </p:cNvSpPr>
          <p:nvPr>
            <p:ph idx="1"/>
          </p:nvPr>
        </p:nvSpPr>
        <p:spPr/>
        <p:txBody>
          <a:bodyPr/>
          <a:lstStyle/>
          <a:p>
            <a:r>
              <a:rPr lang="en-GB" altLang="en-US" smtClean="0"/>
              <a:t>Limitations</a:t>
            </a:r>
          </a:p>
          <a:p>
            <a:r>
              <a:rPr lang="en-GB" altLang="en-US" smtClean="0"/>
              <a:t>Uncontrolled variables</a:t>
            </a:r>
          </a:p>
          <a:p>
            <a:r>
              <a:rPr lang="en-GB" altLang="en-US" u="sng" smtClean="0"/>
              <a:t>Results</a:t>
            </a:r>
          </a:p>
          <a:p>
            <a:pPr lvl="1"/>
            <a:r>
              <a:rPr lang="en-GB" altLang="en-US" smtClean="0"/>
              <a:t>Effects of errors (systematic and random)</a:t>
            </a:r>
          </a:p>
          <a:p>
            <a:pPr lvl="1"/>
            <a:r>
              <a:rPr lang="en-GB" altLang="en-US" smtClean="0"/>
              <a:t>Reliability</a:t>
            </a:r>
          </a:p>
          <a:p>
            <a:pPr lvl="1"/>
            <a:r>
              <a:rPr lang="en-GB" altLang="en-US" smtClean="0"/>
              <a:t>Repeatability/reproducibility</a:t>
            </a:r>
          </a:p>
          <a:p>
            <a:pPr lvl="1"/>
            <a:r>
              <a:rPr lang="en-GB" altLang="en-US" smtClean="0"/>
              <a:t>Accuracy</a:t>
            </a:r>
          </a:p>
          <a:p>
            <a:pPr lvl="1"/>
            <a:r>
              <a:rPr lang="en-GB" altLang="en-US" smtClean="0"/>
              <a:t>Precision</a:t>
            </a:r>
          </a:p>
        </p:txBody>
      </p:sp>
    </p:spTree>
    <p:extLst>
      <p:ext uri="{BB962C8B-B14F-4D97-AF65-F5344CB8AC3E}">
        <p14:creationId xmlns:p14="http://schemas.microsoft.com/office/powerpoint/2010/main" val="1158866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GB" u="sng" dirty="0" smtClean="0"/>
              <a:t>Evaluation</a:t>
            </a:r>
            <a:endParaRPr lang="en-GB" u="sng" dirty="0"/>
          </a:p>
        </p:txBody>
      </p:sp>
      <p:sp>
        <p:nvSpPr>
          <p:cNvPr id="3" name="Content Placeholder 2"/>
          <p:cNvSpPr>
            <a:spLocks noGrp="1"/>
          </p:cNvSpPr>
          <p:nvPr>
            <p:ph idx="1"/>
          </p:nvPr>
        </p:nvSpPr>
        <p:spPr>
          <a:xfrm>
            <a:off x="838200" y="1323474"/>
            <a:ext cx="10515600" cy="5245767"/>
          </a:xfrm>
        </p:spPr>
        <p:txBody>
          <a:bodyPr>
            <a:normAutofit/>
          </a:bodyPr>
          <a:lstStyle/>
          <a:p>
            <a:pPr marL="0" indent="0">
              <a:buNone/>
            </a:pPr>
            <a:r>
              <a:rPr lang="en-GB" u="sng" dirty="0" smtClean="0"/>
              <a:t>Keywords</a:t>
            </a:r>
          </a:p>
          <a:p>
            <a:r>
              <a:rPr lang="en-GB" dirty="0" smtClean="0"/>
              <a:t>Accuracy - </a:t>
            </a:r>
            <a:r>
              <a:rPr lang="en-GB" dirty="0"/>
              <a:t>results that are close to the true </a:t>
            </a:r>
            <a:r>
              <a:rPr lang="en-GB" dirty="0" smtClean="0"/>
              <a:t>answer</a:t>
            </a:r>
          </a:p>
          <a:p>
            <a:r>
              <a:rPr lang="en-GB" dirty="0" smtClean="0"/>
              <a:t>Precise – The closeness of the agreement between measured values obtained by repeat/ those </a:t>
            </a:r>
            <a:r>
              <a:rPr lang="en-GB" dirty="0"/>
              <a:t>taken with sensitive instruments that measure small increments </a:t>
            </a:r>
            <a:r>
              <a:rPr lang="en-GB" dirty="0" err="1"/>
              <a:t>eg</a:t>
            </a:r>
            <a:r>
              <a:rPr lang="en-GB" dirty="0"/>
              <a:t>. Mm rather than cm    /   to 1 </a:t>
            </a:r>
            <a:r>
              <a:rPr lang="en-GB" dirty="0" err="1" smtClean="0"/>
              <a:t>dp</a:t>
            </a:r>
            <a:endParaRPr lang="en-GB" dirty="0" smtClean="0"/>
          </a:p>
          <a:p>
            <a:r>
              <a:rPr lang="en-GB" dirty="0" smtClean="0"/>
              <a:t>Reliability - </a:t>
            </a:r>
            <a:r>
              <a:rPr lang="en-GB" dirty="0"/>
              <a:t>results can be </a:t>
            </a:r>
            <a:r>
              <a:rPr lang="en-GB" b="1" u="sng" dirty="0"/>
              <a:t>consistently</a:t>
            </a:r>
            <a:r>
              <a:rPr lang="en-GB" dirty="0"/>
              <a:t> reproduced in independent </a:t>
            </a:r>
            <a:r>
              <a:rPr lang="en-GB" dirty="0" smtClean="0"/>
              <a:t>experiments</a:t>
            </a:r>
          </a:p>
          <a:p>
            <a:pPr marL="0" indent="0">
              <a:buNone/>
            </a:pPr>
            <a:r>
              <a:rPr lang="en-GB" u="sng" dirty="0" smtClean="0"/>
              <a:t>Addressing limitations</a:t>
            </a:r>
          </a:p>
          <a:p>
            <a:pPr lvl="0"/>
            <a:r>
              <a:rPr lang="en-GB" dirty="0"/>
              <a:t>What is the science behind the practical?</a:t>
            </a:r>
          </a:p>
          <a:p>
            <a:pPr lvl="0"/>
            <a:r>
              <a:rPr lang="en-GB" dirty="0"/>
              <a:t>What variables did you control? Why?</a:t>
            </a:r>
          </a:p>
          <a:p>
            <a:pPr lvl="0"/>
            <a:r>
              <a:rPr lang="en-GB" dirty="0"/>
              <a:t>Think about the steps to the practical, why was each one important?</a:t>
            </a:r>
          </a:p>
          <a:p>
            <a:pPr marL="0" indent="0">
              <a:buNone/>
            </a:pPr>
            <a:endParaRPr lang="en-GB" dirty="0"/>
          </a:p>
        </p:txBody>
      </p:sp>
    </p:spTree>
    <p:extLst>
      <p:ext uri="{BB962C8B-B14F-4D97-AF65-F5344CB8AC3E}">
        <p14:creationId xmlns:p14="http://schemas.microsoft.com/office/powerpoint/2010/main" val="31375892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8229600" cy="561975"/>
          </a:xfrm>
        </p:spPr>
        <p:txBody>
          <a:bodyPr>
            <a:normAutofit fontScale="90000"/>
          </a:bodyPr>
          <a:lstStyle/>
          <a:p>
            <a:r>
              <a:rPr lang="en-GB" altLang="en-US" sz="3600" dirty="0"/>
              <a:t>Limitations</a:t>
            </a:r>
          </a:p>
        </p:txBody>
      </p:sp>
      <p:graphicFrame>
        <p:nvGraphicFramePr>
          <p:cNvPr id="4" name="Table 3"/>
          <p:cNvGraphicFramePr>
            <a:graphicFrameLocks noGrp="1"/>
          </p:cNvGraphicFramePr>
          <p:nvPr>
            <p:extLst>
              <p:ext uri="{D42A27DB-BD31-4B8C-83A1-F6EECF244321}">
                <p14:modId xmlns:p14="http://schemas.microsoft.com/office/powerpoint/2010/main" val="343829866"/>
              </p:ext>
            </p:extLst>
          </p:nvPr>
        </p:nvGraphicFramePr>
        <p:xfrm>
          <a:off x="2505407" y="155362"/>
          <a:ext cx="8785225" cy="6574016"/>
        </p:xfrm>
        <a:graphic>
          <a:graphicData uri="http://schemas.openxmlformats.org/drawingml/2006/table">
            <a:tbl>
              <a:tblPr firstRow="1" bandRow="1">
                <a:tableStyleId>{5C22544A-7EE6-4342-B048-85BDC9FD1C3A}</a:tableStyleId>
              </a:tblPr>
              <a:tblGrid>
                <a:gridCol w="2664372"/>
                <a:gridCol w="3192445"/>
                <a:gridCol w="2928408"/>
              </a:tblGrid>
              <a:tr h="518111">
                <a:tc>
                  <a:txBody>
                    <a:bodyPr/>
                    <a:lstStyle/>
                    <a:p>
                      <a:r>
                        <a:rPr lang="en-GB" sz="1400" dirty="0" smtClean="0"/>
                        <a:t>Limitation</a:t>
                      </a:r>
                      <a:endParaRPr lang="en-GB" sz="1400" dirty="0"/>
                    </a:p>
                  </a:txBody>
                  <a:tcPr marL="91443" marR="91443" marT="45716" marB="45716"/>
                </a:tc>
                <a:tc>
                  <a:txBody>
                    <a:bodyPr/>
                    <a:lstStyle/>
                    <a:p>
                      <a:r>
                        <a:rPr lang="en-GB" sz="1400" dirty="0" smtClean="0"/>
                        <a:t>How limitation affects</a:t>
                      </a:r>
                      <a:r>
                        <a:rPr lang="en-GB" sz="1400" baseline="0" dirty="0" smtClean="0"/>
                        <a:t> method or results</a:t>
                      </a:r>
                      <a:endParaRPr lang="en-GB" sz="1400" dirty="0"/>
                    </a:p>
                  </a:txBody>
                  <a:tcPr marL="91443" marR="91443" marT="45716" marB="45716"/>
                </a:tc>
                <a:tc>
                  <a:txBody>
                    <a:bodyPr/>
                    <a:lstStyle/>
                    <a:p>
                      <a:r>
                        <a:rPr lang="en-GB" sz="1400" dirty="0" smtClean="0"/>
                        <a:t>Example of how to overcome limitation</a:t>
                      </a:r>
                      <a:endParaRPr lang="en-GB" sz="1400" dirty="0"/>
                    </a:p>
                  </a:txBody>
                  <a:tcPr marL="91443" marR="91443" marT="45716" marB="45716"/>
                </a:tc>
              </a:tr>
              <a:tr h="547435">
                <a:tc>
                  <a:txBody>
                    <a:bodyPr/>
                    <a:lstStyle/>
                    <a:p>
                      <a:r>
                        <a:rPr lang="en-GB" sz="1400" dirty="0" smtClean="0"/>
                        <a:t>Insufficient</a:t>
                      </a:r>
                      <a:r>
                        <a:rPr lang="en-GB" sz="1400" baseline="0" dirty="0" smtClean="0"/>
                        <a:t> intermediate readings taken e.g. every 60 sec.</a:t>
                      </a:r>
                      <a:endParaRPr lang="en-GB" sz="1400" dirty="0"/>
                    </a:p>
                  </a:txBody>
                  <a:tcPr marL="91443" marR="91443" marT="45716" marB="45716"/>
                </a:tc>
                <a:tc>
                  <a:txBody>
                    <a:bodyPr/>
                    <a:lstStyle/>
                    <a:p>
                      <a:r>
                        <a:rPr lang="en-GB" sz="1400" dirty="0" smtClean="0"/>
                        <a:t>Could</a:t>
                      </a:r>
                      <a:r>
                        <a:rPr lang="en-GB" sz="1400" baseline="0" dirty="0" smtClean="0"/>
                        <a:t> miss changes occurring between intervals measured.</a:t>
                      </a:r>
                      <a:endParaRPr lang="en-GB" sz="1400" dirty="0"/>
                    </a:p>
                  </a:txBody>
                  <a:tcPr marL="91443" marR="91443" marT="45716" marB="45716"/>
                </a:tc>
                <a:tc>
                  <a:txBody>
                    <a:bodyPr/>
                    <a:lstStyle/>
                    <a:p>
                      <a:r>
                        <a:rPr lang="en-GB" sz="1400" dirty="0" smtClean="0"/>
                        <a:t>Take readings at</a:t>
                      </a:r>
                      <a:r>
                        <a:rPr lang="en-GB" sz="1400" baseline="0" dirty="0" smtClean="0"/>
                        <a:t> smaller intervals </a:t>
                      </a:r>
                      <a:r>
                        <a:rPr lang="en-GB" sz="1400" baseline="0" dirty="0" err="1" smtClean="0"/>
                        <a:t>eg</a:t>
                      </a:r>
                      <a:r>
                        <a:rPr lang="en-GB" sz="1400" baseline="0" dirty="0" smtClean="0"/>
                        <a:t> 30 sec  instead of 60 sec.</a:t>
                      </a:r>
                      <a:endParaRPr lang="en-GB" sz="1400" dirty="0"/>
                    </a:p>
                  </a:txBody>
                  <a:tcPr marL="91443" marR="91443" marT="45716" marB="45716"/>
                </a:tc>
              </a:tr>
              <a:tr h="547435">
                <a:tc>
                  <a:txBody>
                    <a:bodyPr/>
                    <a:lstStyle/>
                    <a:p>
                      <a:r>
                        <a:rPr lang="en-GB" sz="1400" dirty="0" smtClean="0"/>
                        <a:t>Insufficient range of</a:t>
                      </a:r>
                      <a:r>
                        <a:rPr lang="en-GB" sz="1400" baseline="0" dirty="0" smtClean="0"/>
                        <a:t> independent variable; e.g. 30-50</a:t>
                      </a:r>
                      <a:r>
                        <a:rPr lang="en-GB" sz="1400" baseline="30000" dirty="0" smtClean="0"/>
                        <a:t>O</a:t>
                      </a:r>
                      <a:r>
                        <a:rPr lang="en-GB" sz="1400" baseline="0" dirty="0" smtClean="0"/>
                        <a:t>C.</a:t>
                      </a:r>
                      <a:endParaRPr lang="en-GB" sz="1400" dirty="0"/>
                    </a:p>
                  </a:txBody>
                  <a:tcPr marL="91443" marR="91443" marT="45716" marB="45716"/>
                </a:tc>
                <a:tc>
                  <a:txBody>
                    <a:bodyPr/>
                    <a:lstStyle/>
                    <a:p>
                      <a:r>
                        <a:rPr lang="en-GB" sz="1400" dirty="0" smtClean="0"/>
                        <a:t>Lack of results beyond</a:t>
                      </a:r>
                      <a:r>
                        <a:rPr lang="en-GB" sz="1400" baseline="0" dirty="0" smtClean="0"/>
                        <a:t> range – makes determining trend difficult.</a:t>
                      </a:r>
                      <a:endParaRPr lang="en-GB" sz="1400" dirty="0"/>
                    </a:p>
                  </a:txBody>
                  <a:tcPr marL="91443" marR="91443" marT="45716" marB="45716"/>
                </a:tc>
                <a:tc>
                  <a:txBody>
                    <a:bodyPr/>
                    <a:lstStyle/>
                    <a:p>
                      <a:r>
                        <a:rPr lang="en-GB" sz="1400" dirty="0" smtClean="0"/>
                        <a:t>Extend the range,</a:t>
                      </a:r>
                      <a:r>
                        <a:rPr lang="en-GB" sz="1400" baseline="0" dirty="0" smtClean="0"/>
                        <a:t> </a:t>
                      </a:r>
                      <a:r>
                        <a:rPr lang="en-GB" sz="1400" baseline="0" dirty="0" err="1" smtClean="0"/>
                        <a:t>eg</a:t>
                      </a:r>
                      <a:r>
                        <a:rPr lang="en-GB" sz="1400" baseline="0" dirty="0" smtClean="0"/>
                        <a:t> 10-80</a:t>
                      </a:r>
                      <a:r>
                        <a:rPr lang="en-GB" sz="1400" baseline="30000" dirty="0" smtClean="0"/>
                        <a:t>O</a:t>
                      </a:r>
                      <a:r>
                        <a:rPr lang="en-GB" sz="1400" baseline="0" dirty="0" smtClean="0"/>
                        <a:t>C.</a:t>
                      </a:r>
                      <a:endParaRPr lang="en-GB" sz="1400" dirty="0"/>
                    </a:p>
                  </a:txBody>
                  <a:tcPr marL="91443" marR="91443" marT="45716" marB="45716"/>
                </a:tc>
              </a:tr>
              <a:tr h="547435">
                <a:tc>
                  <a:txBody>
                    <a:bodyPr/>
                    <a:lstStyle/>
                    <a:p>
                      <a:r>
                        <a:rPr lang="en-GB" sz="1400" dirty="0" smtClean="0"/>
                        <a:t>Insufficient number of values for independent</a:t>
                      </a:r>
                      <a:r>
                        <a:rPr lang="en-GB" sz="1400" baseline="0" dirty="0" smtClean="0"/>
                        <a:t> variable.</a:t>
                      </a:r>
                      <a:endParaRPr lang="en-GB" sz="1400" dirty="0"/>
                    </a:p>
                  </a:txBody>
                  <a:tcPr marL="91443" marR="91443" marT="45716" marB="45716"/>
                </a:tc>
                <a:tc>
                  <a:txBody>
                    <a:bodyPr/>
                    <a:lstStyle/>
                    <a:p>
                      <a:r>
                        <a:rPr lang="en-GB" sz="1400" baseline="0" dirty="0" smtClean="0"/>
                        <a:t>Makes determining trend difficult.</a:t>
                      </a:r>
                      <a:endParaRPr lang="en-GB" sz="1400" dirty="0"/>
                    </a:p>
                  </a:txBody>
                  <a:tcPr marL="91443" marR="91443" marT="45716" marB="45716"/>
                </a:tc>
                <a:tc>
                  <a:txBody>
                    <a:bodyPr/>
                    <a:lstStyle/>
                    <a:p>
                      <a:r>
                        <a:rPr lang="en-GB" sz="1400" dirty="0" smtClean="0"/>
                        <a:t>Include more intermediate values.</a:t>
                      </a:r>
                      <a:endParaRPr lang="en-GB" sz="1400" dirty="0"/>
                    </a:p>
                  </a:txBody>
                  <a:tcPr marL="91443" marR="91443" marT="45716" marB="45716"/>
                </a:tc>
              </a:tr>
              <a:tr h="547435">
                <a:tc>
                  <a:txBody>
                    <a:bodyPr/>
                    <a:lstStyle/>
                    <a:p>
                      <a:r>
                        <a:rPr lang="en-GB" sz="1400" dirty="0" smtClean="0"/>
                        <a:t>One measurement</a:t>
                      </a:r>
                      <a:r>
                        <a:rPr lang="en-GB" sz="1400" baseline="0" dirty="0" smtClean="0"/>
                        <a:t> or only two replicates.</a:t>
                      </a:r>
                      <a:endParaRPr lang="en-GB" sz="1400" dirty="0"/>
                    </a:p>
                  </a:txBody>
                  <a:tcPr marL="91443" marR="91443" marT="45716" marB="45716"/>
                </a:tc>
                <a:tc>
                  <a:txBody>
                    <a:bodyPr/>
                    <a:lstStyle/>
                    <a:p>
                      <a:r>
                        <a:rPr lang="en-GB" sz="1400" dirty="0" smtClean="0"/>
                        <a:t>Unable to detect anomalous results, decreases reliability.</a:t>
                      </a:r>
                      <a:endParaRPr lang="en-GB" sz="1400" dirty="0"/>
                    </a:p>
                  </a:txBody>
                  <a:tcPr marL="91443" marR="91443" marT="45716" marB="45716"/>
                </a:tc>
                <a:tc>
                  <a:txBody>
                    <a:bodyPr/>
                    <a:lstStyle/>
                    <a:p>
                      <a:r>
                        <a:rPr lang="en-GB" sz="1400" dirty="0" smtClean="0"/>
                        <a:t>Perform at least three replicates.</a:t>
                      </a:r>
                      <a:endParaRPr lang="en-GB" sz="1400" dirty="0"/>
                    </a:p>
                  </a:txBody>
                  <a:tcPr marL="91443" marR="91443" marT="45716" marB="45716"/>
                </a:tc>
              </a:tr>
              <a:tr h="944791">
                <a:tc>
                  <a:txBody>
                    <a:bodyPr/>
                    <a:lstStyle/>
                    <a:p>
                      <a:r>
                        <a:rPr lang="en-GB" sz="1400" dirty="0" smtClean="0"/>
                        <a:t>Difficulty in judging colours or changes when using ‘by eye’ methods.</a:t>
                      </a:r>
                      <a:endParaRPr lang="en-GB" sz="1400" dirty="0"/>
                    </a:p>
                  </a:txBody>
                  <a:tcPr marL="91443" marR="91443" marT="45716" marB="45716"/>
                </a:tc>
                <a:tc>
                  <a:txBody>
                    <a:bodyPr/>
                    <a:lstStyle/>
                    <a:p>
                      <a:r>
                        <a:rPr lang="en-GB" sz="1400" dirty="0" smtClean="0"/>
                        <a:t>Lack of consistency in judgement </a:t>
                      </a:r>
                      <a:r>
                        <a:rPr lang="en-GB" sz="1400" baseline="0" dirty="0" smtClean="0"/>
                        <a:t> causing less reliable, precise and accurate results.</a:t>
                      </a:r>
                      <a:endParaRPr lang="en-GB" sz="1400" dirty="0"/>
                    </a:p>
                  </a:txBody>
                  <a:tcPr marL="91443" marR="91443" marT="45716" marB="4571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Use colour standards, colorimeter,</a:t>
                      </a:r>
                      <a:r>
                        <a:rPr lang="en-GB" sz="1400" baseline="0" dirty="0" smtClean="0"/>
                        <a:t>  movement of ball bearing for coagulation or a standard method for comparing change. </a:t>
                      </a:r>
                      <a:endParaRPr lang="en-GB" sz="1400" dirty="0" smtClean="0"/>
                    </a:p>
                  </a:txBody>
                  <a:tcPr marL="91443" marR="91443" marT="45716" marB="45716"/>
                </a:tc>
              </a:tr>
              <a:tr h="731451">
                <a:tc>
                  <a:txBody>
                    <a:bodyPr/>
                    <a:lstStyle/>
                    <a:p>
                      <a:r>
                        <a:rPr lang="en-GB" sz="1400" dirty="0" smtClean="0"/>
                        <a:t>Inconsistent stirring</a:t>
                      </a:r>
                      <a:r>
                        <a:rPr lang="en-GB" sz="1400" baseline="0" dirty="0" smtClean="0"/>
                        <a:t> of solutions.</a:t>
                      </a:r>
                      <a:endParaRPr lang="en-GB" sz="1400" dirty="0"/>
                    </a:p>
                  </a:txBody>
                  <a:tcPr marL="91443" marR="91443" marT="45716" marB="45716"/>
                </a:tc>
                <a:tc>
                  <a:txBody>
                    <a:bodyPr/>
                    <a:lstStyle/>
                    <a:p>
                      <a:r>
                        <a:rPr lang="en-GB" sz="1400" dirty="0" smtClean="0"/>
                        <a:t>Inconsistent</a:t>
                      </a:r>
                      <a:r>
                        <a:rPr lang="en-GB" sz="1400" baseline="0" dirty="0" smtClean="0"/>
                        <a:t> rate of product formation or separation /non-mixing of components of solution.</a:t>
                      </a:r>
                      <a:endParaRPr lang="en-GB" sz="1400" dirty="0"/>
                    </a:p>
                  </a:txBody>
                  <a:tcPr marL="91443" marR="91443" marT="45716" marB="45716"/>
                </a:tc>
                <a:tc>
                  <a:txBody>
                    <a:bodyPr/>
                    <a:lstStyle/>
                    <a:p>
                      <a:r>
                        <a:rPr lang="en-GB" sz="1400" dirty="0" smtClean="0"/>
                        <a:t>Standardise</a:t>
                      </a:r>
                      <a:r>
                        <a:rPr lang="en-GB" sz="1400" baseline="0" dirty="0" smtClean="0"/>
                        <a:t> method and time of stirring.</a:t>
                      </a:r>
                      <a:endParaRPr lang="en-GB" sz="1400" dirty="0"/>
                    </a:p>
                  </a:txBody>
                  <a:tcPr marL="91443" marR="91443" marT="45716" marB="45716"/>
                </a:tc>
              </a:tr>
              <a:tr h="547435">
                <a:tc>
                  <a:txBody>
                    <a:bodyPr/>
                    <a:lstStyle/>
                    <a:p>
                      <a:r>
                        <a:rPr lang="en-GB" sz="1400" dirty="0" smtClean="0"/>
                        <a:t>Samples from different sources.</a:t>
                      </a:r>
                      <a:endParaRPr lang="en-GB" sz="1400" dirty="0"/>
                    </a:p>
                  </a:txBody>
                  <a:tcPr marL="91443" marR="91443" marT="45716" marB="45716"/>
                </a:tc>
                <a:tc>
                  <a:txBody>
                    <a:bodyPr/>
                    <a:lstStyle/>
                    <a:p>
                      <a:r>
                        <a:rPr lang="en-GB" sz="1400" dirty="0" smtClean="0"/>
                        <a:t>Different age/state may introduce random errors</a:t>
                      </a:r>
                      <a:endParaRPr lang="en-GB" sz="1400" dirty="0"/>
                    </a:p>
                  </a:txBody>
                  <a:tcPr marL="91443" marR="91443" marT="45716" marB="45716"/>
                </a:tc>
                <a:tc>
                  <a:txBody>
                    <a:bodyPr/>
                    <a:lstStyle/>
                    <a:p>
                      <a:r>
                        <a:rPr lang="en-GB" sz="1400" dirty="0" smtClean="0"/>
                        <a:t>Use same source for samples</a:t>
                      </a:r>
                      <a:endParaRPr lang="en-GB" sz="1400" dirty="0"/>
                    </a:p>
                  </a:txBody>
                  <a:tcPr marL="91443" marR="91443" marT="45716" marB="45716"/>
                </a:tc>
              </a:tr>
              <a:tr h="547435">
                <a:tc>
                  <a:txBody>
                    <a:bodyPr/>
                    <a:lstStyle/>
                    <a:p>
                      <a:r>
                        <a:rPr lang="en-GB" sz="1400" dirty="0" smtClean="0"/>
                        <a:t>Method of timing.</a:t>
                      </a:r>
                      <a:endParaRPr lang="en-GB" sz="1400" dirty="0"/>
                    </a:p>
                  </a:txBody>
                  <a:tcPr marL="91443" marR="91443" marT="45716" marB="45716"/>
                </a:tc>
                <a:tc>
                  <a:txBody>
                    <a:bodyPr/>
                    <a:lstStyle/>
                    <a:p>
                      <a:r>
                        <a:rPr lang="en-GB" sz="1400" dirty="0" smtClean="0"/>
                        <a:t>Used to a greater/lesser level of precision than</a:t>
                      </a:r>
                      <a:r>
                        <a:rPr lang="en-GB" sz="1400" baseline="0" dirty="0" smtClean="0"/>
                        <a:t> sensible (</a:t>
                      </a:r>
                      <a:r>
                        <a:rPr lang="en-GB" sz="1400" baseline="0" dirty="0" err="1" smtClean="0"/>
                        <a:t>e.g</a:t>
                      </a:r>
                      <a:r>
                        <a:rPr lang="en-GB" sz="1400" baseline="0" dirty="0" smtClean="0"/>
                        <a:t> 0.01s)</a:t>
                      </a:r>
                      <a:endParaRPr lang="en-GB" sz="1400" dirty="0"/>
                    </a:p>
                  </a:txBody>
                  <a:tcPr marL="91443" marR="91443" marT="45716" marB="45716"/>
                </a:tc>
                <a:tc>
                  <a:txBody>
                    <a:bodyPr/>
                    <a:lstStyle/>
                    <a:p>
                      <a:r>
                        <a:rPr lang="en-GB" sz="1400" dirty="0" smtClean="0"/>
                        <a:t>Record</a:t>
                      </a:r>
                      <a:r>
                        <a:rPr lang="en-GB" sz="1400" baseline="0" dirty="0" smtClean="0"/>
                        <a:t> times to nearest second, 10 seconds or whatever is appropriate.</a:t>
                      </a:r>
                      <a:endParaRPr lang="en-GB" sz="1400" dirty="0"/>
                    </a:p>
                  </a:txBody>
                  <a:tcPr marL="91443" marR="91443" marT="45716" marB="45716"/>
                </a:tc>
              </a:tr>
              <a:tr h="547435">
                <a:tc>
                  <a:txBody>
                    <a:bodyPr/>
                    <a:lstStyle/>
                    <a:p>
                      <a:r>
                        <a:rPr lang="en-GB" sz="1400" dirty="0" smtClean="0"/>
                        <a:t>Impossible to start all reactions at same time.</a:t>
                      </a:r>
                    </a:p>
                  </a:txBody>
                  <a:tcPr marL="91443" marR="91443" marT="45716" marB="45716"/>
                </a:tc>
                <a:tc>
                  <a:txBody>
                    <a:bodyPr/>
                    <a:lstStyle/>
                    <a:p>
                      <a:r>
                        <a:rPr lang="en-GB" sz="1400" dirty="0" smtClean="0"/>
                        <a:t>Some reactions occurred for longer or shorter times.</a:t>
                      </a:r>
                      <a:endParaRPr lang="en-GB" sz="1400" dirty="0"/>
                    </a:p>
                  </a:txBody>
                  <a:tcPr marL="91443" marR="91443" marT="45716" marB="45716"/>
                </a:tc>
                <a:tc>
                  <a:txBody>
                    <a:bodyPr/>
                    <a:lstStyle/>
                    <a:p>
                      <a:r>
                        <a:rPr lang="en-GB" sz="1400" dirty="0" smtClean="0"/>
                        <a:t>Use a staggered start, e.g.at 1 minute intervals</a:t>
                      </a:r>
                      <a:endParaRPr lang="en-GB" sz="1400" dirty="0"/>
                    </a:p>
                  </a:txBody>
                  <a:tcPr marL="91443" marR="91443" marT="45716" marB="45716"/>
                </a:tc>
              </a:tr>
              <a:tr h="547435">
                <a:tc>
                  <a:txBody>
                    <a:bodyPr/>
                    <a:lstStyle/>
                    <a:p>
                      <a:r>
                        <a:rPr lang="en-GB" sz="1400" dirty="0" smtClean="0"/>
                        <a:t>pH not controlled.</a:t>
                      </a:r>
                    </a:p>
                  </a:txBody>
                  <a:tcPr marL="91443" marR="91443" marT="45716" marB="45716"/>
                </a:tc>
                <a:tc>
                  <a:txBody>
                    <a:bodyPr/>
                    <a:lstStyle/>
                    <a:p>
                      <a:r>
                        <a:rPr lang="en-GB" sz="1400" dirty="0" smtClean="0"/>
                        <a:t>pH affects enzyme activity.</a:t>
                      </a:r>
                      <a:endParaRPr lang="en-GB" sz="1400" dirty="0"/>
                    </a:p>
                  </a:txBody>
                  <a:tcPr marL="91443" marR="91443" marT="45716" marB="45716"/>
                </a:tc>
                <a:tc>
                  <a:txBody>
                    <a:bodyPr/>
                    <a:lstStyle/>
                    <a:p>
                      <a:r>
                        <a:rPr lang="en-GB" sz="1400" dirty="0" smtClean="0"/>
                        <a:t>Use a buffer solution to control </a:t>
                      </a:r>
                      <a:r>
                        <a:rPr lang="en-GB" sz="1400" dirty="0" err="1" smtClean="0"/>
                        <a:t>pH.</a:t>
                      </a:r>
                      <a:endParaRPr lang="en-GB" sz="1400" dirty="0"/>
                    </a:p>
                  </a:txBody>
                  <a:tcPr marL="91443" marR="91443" marT="45716" marB="45716"/>
                </a:tc>
              </a:tr>
            </a:tbl>
          </a:graphicData>
        </a:graphic>
      </p:graphicFrame>
    </p:spTree>
    <p:extLst>
      <p:ext uri="{BB962C8B-B14F-4D97-AF65-F5344CB8AC3E}">
        <p14:creationId xmlns:p14="http://schemas.microsoft.com/office/powerpoint/2010/main" val="21722880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GB" altLang="en-US" smtClean="0"/>
              <a:t>Systematic Errors</a:t>
            </a:r>
          </a:p>
        </p:txBody>
      </p:sp>
      <p:sp>
        <p:nvSpPr>
          <p:cNvPr id="6147" name="Content Placeholder 2"/>
          <p:cNvSpPr>
            <a:spLocks noGrp="1"/>
          </p:cNvSpPr>
          <p:nvPr>
            <p:ph idx="1"/>
          </p:nvPr>
        </p:nvSpPr>
        <p:spPr/>
        <p:txBody>
          <a:bodyPr/>
          <a:lstStyle/>
          <a:p>
            <a:r>
              <a:rPr lang="en-GB" altLang="en-US" smtClean="0"/>
              <a:t>Errors that are the same throughout the investigation.</a:t>
            </a:r>
          </a:p>
          <a:p>
            <a:r>
              <a:rPr lang="en-GB" altLang="en-US" smtClean="0"/>
              <a:t>e.g. A measuring device that is ‘out’ by a certain value, one of the controlled variables is always incorrect by the same quantity.</a:t>
            </a:r>
          </a:p>
          <a:p>
            <a:endParaRPr lang="en-GB" altLang="en-US" smtClean="0"/>
          </a:p>
          <a:p>
            <a:r>
              <a:rPr lang="en-GB" altLang="en-US" smtClean="0"/>
              <a:t>Results may still be precise, but not accurate.</a:t>
            </a:r>
          </a:p>
          <a:p>
            <a:endParaRPr lang="en-GB" altLang="en-US" smtClean="0"/>
          </a:p>
        </p:txBody>
      </p:sp>
    </p:spTree>
    <p:extLst>
      <p:ext uri="{BB962C8B-B14F-4D97-AF65-F5344CB8AC3E}">
        <p14:creationId xmlns:p14="http://schemas.microsoft.com/office/powerpoint/2010/main" val="38902877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altLang="en-US" smtClean="0"/>
              <a:t>Random Errors</a:t>
            </a:r>
          </a:p>
        </p:txBody>
      </p:sp>
      <p:sp>
        <p:nvSpPr>
          <p:cNvPr id="3" name="Content Placeholder 2"/>
          <p:cNvSpPr>
            <a:spLocks noGrp="1"/>
          </p:cNvSpPr>
          <p:nvPr>
            <p:ph idx="1"/>
          </p:nvPr>
        </p:nvSpPr>
        <p:spPr/>
        <p:txBody>
          <a:bodyPr rtlCol="0">
            <a:normAutofit/>
          </a:bodyPr>
          <a:lstStyle/>
          <a:p>
            <a:pPr>
              <a:defRPr/>
            </a:pPr>
            <a:r>
              <a:rPr lang="en-GB" dirty="0" smtClean="0"/>
              <a:t>Occur when procedure not carried out in the same way each time it is performed.</a:t>
            </a:r>
          </a:p>
          <a:p>
            <a:pPr>
              <a:defRPr/>
            </a:pPr>
            <a:endParaRPr lang="en-GB" dirty="0"/>
          </a:p>
          <a:p>
            <a:pPr>
              <a:defRPr/>
            </a:pPr>
            <a:r>
              <a:rPr lang="en-GB" dirty="0" smtClean="0"/>
              <a:t>e.g. Reading the apparatus differently every time, using any of the equipment a different way each time or due to variations in biological material used in experiment.</a:t>
            </a:r>
          </a:p>
          <a:p>
            <a:pPr>
              <a:defRPr/>
            </a:pPr>
            <a:endParaRPr lang="en-GB" dirty="0"/>
          </a:p>
          <a:p>
            <a:pPr>
              <a:defRPr/>
            </a:pPr>
            <a:r>
              <a:rPr lang="en-GB" dirty="0" smtClean="0"/>
              <a:t>Some results will be affected, but not all. May cause one or more anomalous results.</a:t>
            </a:r>
            <a:endParaRPr lang="en-GB" dirty="0"/>
          </a:p>
        </p:txBody>
      </p:sp>
    </p:spTree>
    <p:extLst>
      <p:ext uri="{BB962C8B-B14F-4D97-AF65-F5344CB8AC3E}">
        <p14:creationId xmlns:p14="http://schemas.microsoft.com/office/powerpoint/2010/main" val="28937327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smtClean="0"/>
              <a:t>Accuracy</a:t>
            </a:r>
          </a:p>
          <a:p>
            <a:r>
              <a:rPr lang="en-GB" dirty="0" smtClean="0"/>
              <a:t>end point subjective, judging colour change </a:t>
            </a:r>
            <a:r>
              <a:rPr lang="en-GB" dirty="0" err="1" smtClean="0"/>
              <a:t>etc</a:t>
            </a:r>
            <a:endParaRPr lang="en-GB" dirty="0" smtClean="0"/>
          </a:p>
          <a:p>
            <a:r>
              <a:rPr lang="en-GB" dirty="0" smtClean="0"/>
              <a:t>Regular time intervals for measurements – not too far apart</a:t>
            </a:r>
          </a:p>
          <a:p>
            <a:endParaRPr lang="en-GB" dirty="0" smtClean="0"/>
          </a:p>
          <a:p>
            <a:pPr marL="0" indent="0">
              <a:buNone/>
            </a:pPr>
            <a:endParaRPr lang="en-GB" dirty="0"/>
          </a:p>
        </p:txBody>
      </p:sp>
    </p:spTree>
    <p:extLst>
      <p:ext uri="{BB962C8B-B14F-4D97-AF65-F5344CB8AC3E}">
        <p14:creationId xmlns:p14="http://schemas.microsoft.com/office/powerpoint/2010/main" val="25686179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39427"/>
          </a:xfrm>
        </p:spPr>
        <p:txBody>
          <a:bodyPr>
            <a:normAutofit fontScale="90000"/>
          </a:bodyPr>
          <a:lstStyle/>
          <a:p>
            <a:r>
              <a:rPr lang="en-GB" dirty="0" smtClean="0"/>
              <a:t>Key words – Exam papers</a:t>
            </a:r>
            <a:endParaRPr lang="en-GB" dirty="0"/>
          </a:p>
        </p:txBody>
      </p:sp>
      <p:sp>
        <p:nvSpPr>
          <p:cNvPr id="3" name="Content Placeholder 2"/>
          <p:cNvSpPr>
            <a:spLocks noGrp="1"/>
          </p:cNvSpPr>
          <p:nvPr>
            <p:ph idx="1"/>
          </p:nvPr>
        </p:nvSpPr>
        <p:spPr>
          <a:xfrm>
            <a:off x="204717" y="1004552"/>
            <a:ext cx="11846256" cy="5853447"/>
          </a:xfrm>
        </p:spPr>
        <p:txBody>
          <a:bodyPr>
            <a:normAutofit fontScale="47500" lnSpcReduction="20000"/>
          </a:bodyPr>
          <a:lstStyle/>
          <a:p>
            <a:pPr marL="0" indent="0">
              <a:buNone/>
            </a:pPr>
            <a:r>
              <a:rPr lang="en-GB" sz="4200" b="1" u="sng" dirty="0"/>
              <a:t>Define</a:t>
            </a:r>
            <a:endParaRPr lang="en-GB" sz="4200" dirty="0"/>
          </a:p>
          <a:p>
            <a:pPr marL="0" indent="0">
              <a:buNone/>
            </a:pPr>
            <a:r>
              <a:rPr lang="en-GB" sz="4200" b="1" dirty="0"/>
              <a:t>This requires a formal statement, mainly just easy recall</a:t>
            </a:r>
            <a:r>
              <a:rPr lang="en-GB" sz="4200" dirty="0"/>
              <a:t>. </a:t>
            </a:r>
          </a:p>
          <a:p>
            <a:pPr marL="0" indent="0">
              <a:buNone/>
            </a:pPr>
            <a:r>
              <a:rPr lang="en-GB" sz="4200" dirty="0"/>
              <a:t>E.g. Define the term active transport </a:t>
            </a:r>
            <a:br>
              <a:rPr lang="en-GB" sz="4200" dirty="0"/>
            </a:br>
            <a:r>
              <a:rPr lang="en-GB" sz="4200" i="1" dirty="0"/>
              <a:t>This is the movement of molecules from where they are in lower concentration to where they are in higher concentration. The process requires energy.</a:t>
            </a:r>
            <a:endParaRPr lang="en-GB" sz="4200" dirty="0"/>
          </a:p>
          <a:p>
            <a:pPr marL="0" indent="0">
              <a:buNone/>
            </a:pPr>
            <a:r>
              <a:rPr lang="en-GB" sz="4200" b="1" u="sng" dirty="0"/>
              <a:t>Explain</a:t>
            </a:r>
            <a:endParaRPr lang="en-GB" sz="4200" dirty="0"/>
          </a:p>
          <a:p>
            <a:pPr marL="0" indent="0">
              <a:buNone/>
            </a:pPr>
            <a:r>
              <a:rPr lang="en-GB" sz="4200" b="1" dirty="0"/>
              <a:t>This requires a reason. The amount of detail needed is shown by the number of marks allocated. </a:t>
            </a:r>
          </a:p>
          <a:p>
            <a:pPr marL="0" indent="0">
              <a:buNone/>
            </a:pPr>
            <a:r>
              <a:rPr lang="en-GB" sz="4200" dirty="0"/>
              <a:t>E.g. Explain the difference between resolution and magnification</a:t>
            </a:r>
          </a:p>
          <a:p>
            <a:pPr marL="0" indent="0">
              <a:buNone/>
            </a:pPr>
            <a:r>
              <a:rPr lang="en-GB" sz="4200" i="1" dirty="0"/>
              <a:t>Resolution is the ability to be able to distinguish between two points, whereas magnification is the number of times an image is bigger than an object itself.</a:t>
            </a:r>
            <a:endParaRPr lang="en-GB" sz="4200" dirty="0"/>
          </a:p>
          <a:p>
            <a:pPr marL="0" indent="0">
              <a:buNone/>
            </a:pPr>
            <a:r>
              <a:rPr lang="en-GB" sz="4200" b="1" u="sng" dirty="0"/>
              <a:t>State</a:t>
            </a:r>
            <a:endParaRPr lang="en-GB" sz="4200" dirty="0"/>
          </a:p>
          <a:p>
            <a:pPr marL="0" indent="0">
              <a:buNone/>
            </a:pPr>
            <a:r>
              <a:rPr lang="en-GB" sz="4200" b="1" dirty="0"/>
              <a:t>This requires a brief answer without any reason. </a:t>
            </a:r>
          </a:p>
          <a:p>
            <a:pPr marL="0" indent="0">
              <a:buNone/>
            </a:pPr>
            <a:r>
              <a:rPr lang="en-GB" sz="4200" dirty="0"/>
              <a:t>E.g. State one role of blood plasma in a mammal</a:t>
            </a:r>
          </a:p>
          <a:p>
            <a:pPr marL="0" indent="0">
              <a:buNone/>
            </a:pPr>
            <a:r>
              <a:rPr lang="en-GB" sz="4200" i="1" dirty="0"/>
              <a:t>Transport of hormones to their target organ.</a:t>
            </a:r>
            <a:endParaRPr lang="en-GB" sz="4200" dirty="0"/>
          </a:p>
          <a:p>
            <a:pPr marL="0" indent="0">
              <a:buNone/>
            </a:pPr>
            <a:r>
              <a:rPr lang="en-GB" sz="4200" b="1" u="sng" dirty="0"/>
              <a:t>List</a:t>
            </a:r>
            <a:endParaRPr lang="en-GB" sz="4200" dirty="0"/>
          </a:p>
          <a:p>
            <a:pPr marL="0" indent="0">
              <a:buNone/>
            </a:pPr>
            <a:r>
              <a:rPr lang="en-GB" sz="4200" b="1" dirty="0"/>
              <a:t>This requires a sequence of points with no explanation</a:t>
            </a:r>
            <a:r>
              <a:rPr lang="en-GB" sz="4200" dirty="0"/>
              <a:t>.</a:t>
            </a:r>
          </a:p>
          <a:p>
            <a:pPr marL="0" indent="0">
              <a:buNone/>
            </a:pPr>
            <a:r>
              <a:rPr lang="en-GB" sz="4200" dirty="0"/>
              <a:t>E.g. List the abiotic factors which can affect the rate of photosynthesis in pond weed</a:t>
            </a:r>
          </a:p>
          <a:p>
            <a:pPr marL="0" indent="0">
              <a:buNone/>
            </a:pPr>
            <a:r>
              <a:rPr lang="en-GB" sz="4200" i="1" dirty="0"/>
              <a:t>CO</a:t>
            </a:r>
            <a:r>
              <a:rPr lang="en-GB" sz="4200" i="1" baseline="-25000" dirty="0"/>
              <a:t>2</a:t>
            </a:r>
            <a:r>
              <a:rPr lang="en-GB" sz="4200" i="1" dirty="0"/>
              <a:t> concentration, light intensity, temperature, pH of the water</a:t>
            </a:r>
            <a:endParaRPr lang="en-GB" sz="4200" dirty="0"/>
          </a:p>
          <a:p>
            <a:pPr marL="0" indent="0">
              <a:buNone/>
            </a:pPr>
            <a:endParaRPr lang="en-GB" dirty="0"/>
          </a:p>
        </p:txBody>
      </p:sp>
    </p:spTree>
    <p:extLst>
      <p:ext uri="{BB962C8B-B14F-4D97-AF65-F5344CB8AC3E}">
        <p14:creationId xmlns:p14="http://schemas.microsoft.com/office/powerpoint/2010/main" val="3797018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4717" y="109182"/>
            <a:ext cx="11832608" cy="6960358"/>
          </a:xfrm>
        </p:spPr>
        <p:txBody>
          <a:bodyPr>
            <a:normAutofit fontScale="55000" lnSpcReduction="20000"/>
          </a:bodyPr>
          <a:lstStyle/>
          <a:p>
            <a:pPr marL="0" indent="0">
              <a:buNone/>
            </a:pPr>
            <a:r>
              <a:rPr lang="en-GB" sz="3600" b="1" u="sng" dirty="0"/>
              <a:t>Describe</a:t>
            </a:r>
            <a:endParaRPr lang="en-GB" sz="3600" dirty="0"/>
          </a:p>
          <a:p>
            <a:pPr marL="0" indent="0">
              <a:buNone/>
            </a:pPr>
            <a:r>
              <a:rPr lang="en-GB" sz="3600" b="1" dirty="0"/>
              <a:t>This requires a piece of prose that gives key points. Diagrams can be included. If you are describing a graph make sure you include some values from key parts of the graph.</a:t>
            </a:r>
          </a:p>
          <a:p>
            <a:pPr marL="0" indent="0">
              <a:buNone/>
            </a:pPr>
            <a:r>
              <a:rPr lang="en-GB" sz="3600" dirty="0"/>
              <a:t>E.g. Describe the nervous control of heart rate</a:t>
            </a:r>
          </a:p>
          <a:p>
            <a:pPr marL="0" indent="0">
              <a:buNone/>
            </a:pPr>
            <a:r>
              <a:rPr lang="en-GB" sz="3600" dirty="0"/>
              <a:t>The medulla oblongata √ of the brain connects to the </a:t>
            </a:r>
            <a:r>
              <a:rPr lang="en-GB" sz="3600" dirty="0" err="1"/>
              <a:t>sino</a:t>
            </a:r>
            <a:r>
              <a:rPr lang="en-GB" sz="3600" dirty="0"/>
              <a:t>-atrial node in the right atrium wall √ via the </a:t>
            </a:r>
            <a:r>
              <a:rPr lang="en-GB" sz="3600" dirty="0" err="1"/>
              <a:t>vagus</a:t>
            </a:r>
            <a:r>
              <a:rPr lang="en-GB" sz="3600" dirty="0"/>
              <a:t> nerve and the sympathetic nerve. √ The sympathetic nerve speeds up the rate √ the </a:t>
            </a:r>
            <a:r>
              <a:rPr lang="en-GB" sz="3600" dirty="0" err="1"/>
              <a:t>vagus</a:t>
            </a:r>
            <a:r>
              <a:rPr lang="en-GB" sz="3600" dirty="0"/>
              <a:t> nerve slows it down. </a:t>
            </a:r>
          </a:p>
          <a:p>
            <a:pPr marL="0" indent="0">
              <a:buNone/>
            </a:pPr>
            <a:r>
              <a:rPr lang="en-GB" sz="3600" dirty="0"/>
              <a:t> </a:t>
            </a:r>
          </a:p>
          <a:p>
            <a:pPr marL="0" indent="0">
              <a:buNone/>
            </a:pPr>
            <a:r>
              <a:rPr lang="en-GB" sz="3600" b="1" u="sng" dirty="0"/>
              <a:t>Suggest</a:t>
            </a:r>
            <a:endParaRPr lang="en-GB" sz="3600" dirty="0"/>
          </a:p>
          <a:p>
            <a:pPr marL="0" indent="0">
              <a:buNone/>
            </a:pPr>
            <a:r>
              <a:rPr lang="en-GB" sz="3600" b="1" dirty="0"/>
              <a:t>This means that there is no single correct answer. Often you are given an unfamiliar situation to analyse. The examiners hope for logical deductions from the data given and that, usually, you apply your knowledge of biological concepts and principles. </a:t>
            </a:r>
          </a:p>
          <a:p>
            <a:pPr marL="0" indent="0">
              <a:buNone/>
            </a:pPr>
            <a:r>
              <a:rPr lang="en-GB" sz="3600" dirty="0"/>
              <a:t>E.g. The graph shows that the population of lynx decreased in 1980. Suggest reasons for this.</a:t>
            </a:r>
          </a:p>
          <a:p>
            <a:pPr marL="0" indent="0">
              <a:buNone/>
            </a:pPr>
            <a:r>
              <a:rPr lang="en-GB" sz="3600" dirty="0"/>
              <a:t>Weather conditions may have prevented plant growth √ so the snowshoe hares could not get enough food and their population remained low √ so the lynx did not have enough hares (prey) to predate upon. √ The lynx could have had a disease which reduced numbers. √</a:t>
            </a:r>
          </a:p>
          <a:p>
            <a:pPr marL="0" indent="0">
              <a:buNone/>
            </a:pPr>
            <a:r>
              <a:rPr lang="en-GB" sz="3600" dirty="0"/>
              <a:t> </a:t>
            </a:r>
          </a:p>
          <a:p>
            <a:pPr marL="0" indent="0">
              <a:buNone/>
            </a:pPr>
            <a:r>
              <a:rPr lang="en-GB" sz="3600" b="1" u="sng" dirty="0"/>
              <a:t>Calculate</a:t>
            </a:r>
            <a:endParaRPr lang="en-GB" sz="3600" dirty="0"/>
          </a:p>
          <a:p>
            <a:pPr marL="0" indent="0">
              <a:buNone/>
            </a:pPr>
            <a:r>
              <a:rPr lang="en-GB" sz="3600" b="1" dirty="0"/>
              <a:t>This requires that you work out a numerical answer. Remember to give the units and to show your working, marks are usually available for a partially correct answer. If you work everything out in stages, write down the sequence. Otherwise if you merely give the answer and it is wrong, then you will score 0 marks.</a:t>
            </a:r>
          </a:p>
          <a:p>
            <a:pPr marL="0" indent="0">
              <a:buNone/>
            </a:pPr>
            <a:r>
              <a:rPr lang="en-GB" sz="3600" dirty="0"/>
              <a:t>E.g. Calculate the </a:t>
            </a:r>
            <a:r>
              <a:rPr lang="en-GB" sz="3600" dirty="0" err="1"/>
              <a:t>Rf</a:t>
            </a:r>
            <a:r>
              <a:rPr lang="en-GB" sz="3600" dirty="0"/>
              <a:t> value of spot X (X is 25mm from the start and solvent front is 100mm)</a:t>
            </a:r>
          </a:p>
          <a:p>
            <a:pPr marL="0" indent="0">
              <a:buNone/>
            </a:pPr>
            <a:r>
              <a:rPr lang="en-GB" sz="3600" dirty="0" err="1"/>
              <a:t>Rf</a:t>
            </a:r>
            <a:r>
              <a:rPr lang="en-GB" sz="3600" dirty="0"/>
              <a:t> =       distance moved by the spot</a:t>
            </a:r>
          </a:p>
          <a:p>
            <a:pPr marL="0" indent="0">
              <a:buNone/>
            </a:pPr>
            <a:r>
              <a:rPr lang="en-GB" sz="3600" dirty="0"/>
              <a:t>Distance moved by the solvent front</a:t>
            </a:r>
          </a:p>
          <a:p>
            <a:pPr marL="0" indent="0">
              <a:buNone/>
            </a:pPr>
            <a:endParaRPr lang="en-GB" dirty="0"/>
          </a:p>
        </p:txBody>
      </p:sp>
    </p:spTree>
    <p:extLst>
      <p:ext uri="{BB962C8B-B14F-4D97-AF65-F5344CB8AC3E}">
        <p14:creationId xmlns:p14="http://schemas.microsoft.com/office/powerpoint/2010/main" val="35311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3804"/>
            <a:ext cx="10515600" cy="1325563"/>
          </a:xfrm>
        </p:spPr>
        <p:txBody>
          <a:bodyPr/>
          <a:lstStyle/>
          <a:p>
            <a:r>
              <a:rPr lang="en-GB" dirty="0" smtClean="0"/>
              <a:t>Practice exam questions</a:t>
            </a:r>
            <a:endParaRPr lang="en-GB" dirty="0"/>
          </a:p>
        </p:txBody>
      </p:sp>
      <p:sp>
        <p:nvSpPr>
          <p:cNvPr id="3" name="Content Placeholder 2"/>
          <p:cNvSpPr>
            <a:spLocks noGrp="1"/>
          </p:cNvSpPr>
          <p:nvPr>
            <p:ph idx="1"/>
          </p:nvPr>
        </p:nvSpPr>
        <p:spPr>
          <a:xfrm>
            <a:off x="838200" y="1419367"/>
            <a:ext cx="10515600" cy="5158854"/>
          </a:xfrm>
        </p:spPr>
        <p:txBody>
          <a:bodyPr>
            <a:normAutofit fontScale="92500" lnSpcReduction="20000"/>
          </a:bodyPr>
          <a:lstStyle/>
          <a:p>
            <a:pPr lvl="0"/>
            <a:r>
              <a:rPr lang="en-GB" u="sng" dirty="0">
                <a:hlinkClick r:id="rId3"/>
              </a:rPr>
              <a:t>http://www.ocr.org.uk/qualifications/as-a-level-gce-biology-a-h020-h420-from-2015</a:t>
            </a:r>
            <a:r>
              <a:rPr lang="en-GB" u="sng" dirty="0" smtClean="0">
                <a:hlinkClick r:id="rId3"/>
              </a:rPr>
              <a:t>//</a:t>
            </a:r>
            <a:endParaRPr lang="en-GB" dirty="0" smtClean="0"/>
          </a:p>
          <a:p>
            <a:pPr marL="0" indent="0">
              <a:buNone/>
            </a:pPr>
            <a:endParaRPr lang="en-GB" u="sng" dirty="0">
              <a:hlinkClick r:id="rId4"/>
            </a:endParaRPr>
          </a:p>
          <a:p>
            <a:r>
              <a:rPr lang="en-GB" u="sng" dirty="0" smtClean="0">
                <a:hlinkClick r:id="rId4"/>
              </a:rPr>
              <a:t>http</a:t>
            </a:r>
            <a:r>
              <a:rPr lang="en-GB" u="sng" dirty="0">
                <a:hlinkClick r:id="rId4"/>
              </a:rPr>
              <a:t>://</a:t>
            </a:r>
            <a:r>
              <a:rPr lang="en-GB" u="sng" dirty="0" smtClean="0">
                <a:hlinkClick r:id="rId4"/>
              </a:rPr>
              <a:t>www.mrsmillersblog.wordpress.com</a:t>
            </a:r>
            <a:endParaRPr lang="en-GB" u="sng" dirty="0" smtClean="0"/>
          </a:p>
          <a:p>
            <a:endParaRPr lang="en-GB" u="sng" dirty="0"/>
          </a:p>
          <a:p>
            <a:r>
              <a:rPr lang="en-GB" dirty="0" smtClean="0"/>
              <a:t>After each topic, download and practice exam questions. When answering a question , reread the question at least twice and then highlight key phrases, always take note of the number of marks available.</a:t>
            </a:r>
          </a:p>
          <a:p>
            <a:endParaRPr lang="en-GB" dirty="0"/>
          </a:p>
          <a:p>
            <a:r>
              <a:rPr lang="en-GB" dirty="0" smtClean="0"/>
              <a:t>Complete questions at the end of each chapter in the book to assess understanding</a:t>
            </a:r>
          </a:p>
          <a:p>
            <a:pPr marL="0" indent="0">
              <a:buNone/>
            </a:pPr>
            <a:endParaRPr lang="en-GB" dirty="0" smtClean="0"/>
          </a:p>
          <a:p>
            <a:r>
              <a:rPr lang="en-GB" dirty="0" smtClean="0"/>
              <a:t>Put all questions in a separate area in your folder for review.</a:t>
            </a:r>
            <a:endParaRPr lang="en-GB" dirty="0"/>
          </a:p>
          <a:p>
            <a:endParaRPr lang="en-GB" dirty="0" smtClean="0"/>
          </a:p>
          <a:p>
            <a:endParaRPr lang="en-GB" dirty="0"/>
          </a:p>
          <a:p>
            <a:endParaRPr lang="en-GB" dirty="0"/>
          </a:p>
        </p:txBody>
      </p:sp>
    </p:spTree>
    <p:extLst>
      <p:ext uri="{BB962C8B-B14F-4D97-AF65-F5344CB8AC3E}">
        <p14:creationId xmlns:p14="http://schemas.microsoft.com/office/powerpoint/2010/main" val="27923346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92673"/>
            <a:ext cx="10515600" cy="835878"/>
          </a:xfrm>
        </p:spPr>
        <p:txBody>
          <a:bodyPr>
            <a:normAutofit fontScale="90000"/>
          </a:bodyPr>
          <a:lstStyle/>
          <a:p>
            <a:r>
              <a:rPr lang="en-GB" kern="1400" dirty="0" smtClean="0">
                <a:solidFill>
                  <a:srgbClr val="000000"/>
                </a:solidFill>
                <a:latin typeface="Comic Sans MS"/>
              </a:rPr>
              <a:t>Module 1—Development of practical skills in Biology  (PAG)</a:t>
            </a:r>
            <a:r>
              <a:rPr lang="en-GB" kern="1400" dirty="0" smtClean="0">
                <a:solidFill>
                  <a:srgbClr val="000000"/>
                </a:solidFill>
                <a:latin typeface="Times New Roman"/>
              </a:rPr>
              <a:t/>
            </a:r>
            <a:br>
              <a:rPr lang="en-GB" kern="1400" dirty="0" smtClean="0">
                <a:solidFill>
                  <a:srgbClr val="000000"/>
                </a:solidFill>
                <a:latin typeface="Times New Roman"/>
              </a:rPr>
            </a:br>
            <a:endParaRPr lang="en-GB" dirty="0"/>
          </a:p>
        </p:txBody>
      </p:sp>
      <p:sp>
        <p:nvSpPr>
          <p:cNvPr id="3" name="Content Placeholder 2"/>
          <p:cNvSpPr>
            <a:spLocks noGrp="1"/>
          </p:cNvSpPr>
          <p:nvPr>
            <p:ph idx="1"/>
          </p:nvPr>
        </p:nvSpPr>
        <p:spPr>
          <a:xfrm>
            <a:off x="838200" y="1528551"/>
            <a:ext cx="10515600" cy="5158852"/>
          </a:xfrm>
        </p:spPr>
        <p:txBody>
          <a:bodyPr>
            <a:normAutofit fontScale="92500" lnSpcReduction="10000"/>
          </a:bodyPr>
          <a:lstStyle/>
          <a:p>
            <a:r>
              <a:rPr lang="en-GB" dirty="0" smtClean="0"/>
              <a:t>PAG books available from the prep room</a:t>
            </a:r>
          </a:p>
          <a:p>
            <a:r>
              <a:rPr lang="en-GB" dirty="0" smtClean="0"/>
              <a:t>PAG books should be separated into sections </a:t>
            </a:r>
          </a:p>
          <a:p>
            <a:pPr marL="0" indent="0">
              <a:buNone/>
            </a:pPr>
            <a:r>
              <a:rPr lang="en-GB" dirty="0"/>
              <a:t> </a:t>
            </a:r>
            <a:r>
              <a:rPr lang="en-GB" dirty="0" smtClean="0"/>
              <a:t>  (1-3, 4-6, 7-9 and 10-12 )</a:t>
            </a:r>
          </a:p>
          <a:p>
            <a:r>
              <a:rPr lang="en-GB" dirty="0" smtClean="0"/>
              <a:t>All PAG’s should be written up in your PAG books</a:t>
            </a:r>
          </a:p>
          <a:p>
            <a:r>
              <a:rPr lang="en-GB" dirty="0" smtClean="0"/>
              <a:t>Stick in the PAG sheet or write out the method –</a:t>
            </a:r>
            <a:r>
              <a:rPr lang="en-GB" b="1" dirty="0" smtClean="0"/>
              <a:t> you may need to refer to these in the exam</a:t>
            </a:r>
          </a:p>
          <a:p>
            <a:r>
              <a:rPr lang="en-GB" dirty="0" smtClean="0"/>
              <a:t>Tick off which PAG is completed on your PAG assessment tracker with the date completed</a:t>
            </a:r>
          </a:p>
          <a:p>
            <a:r>
              <a:rPr lang="en-GB" dirty="0" smtClean="0"/>
              <a:t>Certain areas will be focused on in each PAG; tables, graphs drawings, dilutions, calculations, ICT, Research</a:t>
            </a:r>
          </a:p>
          <a:p>
            <a:r>
              <a:rPr lang="en-GB" dirty="0" smtClean="0"/>
              <a:t>Extension questions are extremely important in prep for the exam; focus on understanding, conclusions (qualitative and quantitative), evaluation, health an safety</a:t>
            </a:r>
          </a:p>
          <a:p>
            <a:endParaRPr lang="en-GB" dirty="0"/>
          </a:p>
        </p:txBody>
      </p:sp>
    </p:spTree>
    <p:extLst>
      <p:ext uri="{BB962C8B-B14F-4D97-AF65-F5344CB8AC3E}">
        <p14:creationId xmlns:p14="http://schemas.microsoft.com/office/powerpoint/2010/main" val="29318310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key words</a:t>
            </a:r>
            <a:endParaRPr lang="en-GB" dirty="0"/>
          </a:p>
        </p:txBody>
      </p:sp>
      <p:sp>
        <p:nvSpPr>
          <p:cNvPr id="3" name="Content Placeholder 2"/>
          <p:cNvSpPr>
            <a:spLocks noGrp="1"/>
          </p:cNvSpPr>
          <p:nvPr>
            <p:ph sz="half" idx="1"/>
          </p:nvPr>
        </p:nvSpPr>
        <p:spPr/>
        <p:txBody>
          <a:bodyPr>
            <a:normAutofit lnSpcReduction="10000"/>
          </a:bodyPr>
          <a:lstStyle/>
          <a:p>
            <a:r>
              <a:rPr lang="en-GB" dirty="0" smtClean="0"/>
              <a:t>Mean</a:t>
            </a:r>
          </a:p>
          <a:p>
            <a:endParaRPr lang="en-GB" dirty="0" smtClean="0"/>
          </a:p>
          <a:p>
            <a:endParaRPr lang="en-GB" dirty="0" smtClean="0"/>
          </a:p>
          <a:p>
            <a:r>
              <a:rPr lang="en-GB" dirty="0" smtClean="0"/>
              <a:t>Median</a:t>
            </a:r>
          </a:p>
          <a:p>
            <a:endParaRPr lang="en-GB" dirty="0" smtClean="0"/>
          </a:p>
          <a:p>
            <a:endParaRPr lang="en-GB" dirty="0" smtClean="0"/>
          </a:p>
          <a:p>
            <a:r>
              <a:rPr lang="en-GB" dirty="0" smtClean="0"/>
              <a:t>Mode</a:t>
            </a:r>
          </a:p>
          <a:p>
            <a:endParaRPr lang="en-GB" dirty="0" smtClean="0"/>
          </a:p>
          <a:p>
            <a:r>
              <a:rPr lang="en-GB" dirty="0" smtClean="0"/>
              <a:t>Range</a:t>
            </a:r>
            <a:endParaRPr lang="en-GB" dirty="0"/>
          </a:p>
        </p:txBody>
      </p:sp>
      <p:sp>
        <p:nvSpPr>
          <p:cNvPr id="5" name="Rectangle 4"/>
          <p:cNvSpPr/>
          <p:nvPr/>
        </p:nvSpPr>
        <p:spPr>
          <a:xfrm>
            <a:off x="5303912" y="2852937"/>
            <a:ext cx="4572000" cy="1200329"/>
          </a:xfrm>
          <a:prstGeom prst="rect">
            <a:avLst/>
          </a:prstGeom>
          <a:ln>
            <a:solidFill>
              <a:schemeClr val="tx1"/>
            </a:solidFill>
          </a:ln>
        </p:spPr>
        <p:txBody>
          <a:bodyPr>
            <a:spAutoFit/>
          </a:bodyPr>
          <a:lstStyle/>
          <a:p>
            <a:r>
              <a:rPr lang="en-GB" dirty="0"/>
              <a:t>B.  The average of the numbers: a calculated "central" value of a set of numbers. </a:t>
            </a:r>
          </a:p>
          <a:p>
            <a:r>
              <a:rPr lang="en-GB" dirty="0"/>
              <a:t>To calculate: Just add up all the numbers, then divide by how many numbers there are</a:t>
            </a:r>
          </a:p>
        </p:txBody>
      </p:sp>
      <p:sp>
        <p:nvSpPr>
          <p:cNvPr id="6" name="Rectangle 5"/>
          <p:cNvSpPr/>
          <p:nvPr/>
        </p:nvSpPr>
        <p:spPr>
          <a:xfrm>
            <a:off x="5303912" y="4221089"/>
            <a:ext cx="4572000" cy="1200329"/>
          </a:xfrm>
          <a:prstGeom prst="rect">
            <a:avLst/>
          </a:prstGeom>
          <a:ln>
            <a:solidFill>
              <a:schemeClr val="tx1"/>
            </a:solidFill>
          </a:ln>
        </p:spPr>
        <p:txBody>
          <a:bodyPr>
            <a:spAutoFit/>
          </a:bodyPr>
          <a:lstStyle/>
          <a:p>
            <a:r>
              <a:rPr lang="en-GB" dirty="0"/>
              <a:t>C. The middle number (in a sorted list of numbers). </a:t>
            </a:r>
            <a:br>
              <a:rPr lang="en-GB" dirty="0"/>
            </a:br>
            <a:r>
              <a:rPr lang="en-GB" dirty="0"/>
              <a:t>To calculate: place the numbers you are given in value order and find the middle number.</a:t>
            </a:r>
          </a:p>
        </p:txBody>
      </p:sp>
      <p:sp>
        <p:nvSpPr>
          <p:cNvPr id="7" name="Rectangle 6"/>
          <p:cNvSpPr/>
          <p:nvPr/>
        </p:nvSpPr>
        <p:spPr>
          <a:xfrm>
            <a:off x="5303912" y="5517233"/>
            <a:ext cx="4572000" cy="646331"/>
          </a:xfrm>
          <a:prstGeom prst="rect">
            <a:avLst/>
          </a:prstGeom>
          <a:ln>
            <a:solidFill>
              <a:schemeClr val="tx1"/>
            </a:solidFill>
          </a:ln>
        </p:spPr>
        <p:txBody>
          <a:bodyPr>
            <a:spAutoFit/>
          </a:bodyPr>
          <a:lstStyle/>
          <a:p>
            <a:r>
              <a:rPr lang="en-GB" dirty="0"/>
              <a:t>D. The number which appears most often in a set of numbers. </a:t>
            </a:r>
          </a:p>
        </p:txBody>
      </p:sp>
      <p:sp>
        <p:nvSpPr>
          <p:cNvPr id="9" name="Rectangle 8"/>
          <p:cNvSpPr/>
          <p:nvPr/>
        </p:nvSpPr>
        <p:spPr>
          <a:xfrm>
            <a:off x="5303912" y="1580600"/>
            <a:ext cx="4572000" cy="1200329"/>
          </a:xfrm>
          <a:prstGeom prst="rect">
            <a:avLst/>
          </a:prstGeom>
          <a:ln>
            <a:solidFill>
              <a:schemeClr val="tx1"/>
            </a:solidFill>
          </a:ln>
        </p:spPr>
        <p:txBody>
          <a:bodyPr>
            <a:spAutoFit/>
          </a:bodyPr>
          <a:lstStyle/>
          <a:p>
            <a:r>
              <a:rPr lang="en-GB" dirty="0"/>
              <a:t>A. The difference between the lowest and highest values. To calculate: e.g. In {4, 6, 9, 3, 7} the lowest value is 3, and the highest is 9, so it is 9 − 3 = 6.</a:t>
            </a:r>
          </a:p>
        </p:txBody>
      </p:sp>
    </p:spTree>
    <p:extLst>
      <p:ext uri="{BB962C8B-B14F-4D97-AF65-F5344CB8AC3E}">
        <p14:creationId xmlns:p14="http://schemas.microsoft.com/office/powerpoint/2010/main" val="23058706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04117"/>
          </a:xfrm>
        </p:spPr>
        <p:txBody>
          <a:bodyPr/>
          <a:lstStyle/>
          <a:p>
            <a:r>
              <a:rPr lang="en-GB" dirty="0" smtClean="0"/>
              <a:t>Presenting your data</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95174952"/>
              </p:ext>
            </p:extLst>
          </p:nvPr>
        </p:nvGraphicFramePr>
        <p:xfrm>
          <a:off x="838200" y="1269242"/>
          <a:ext cx="10515600" cy="4312920"/>
        </p:xfrm>
        <a:graphic>
          <a:graphicData uri="http://schemas.openxmlformats.org/drawingml/2006/table">
            <a:tbl>
              <a:tblPr firstRow="1" bandRow="1">
                <a:tableStyleId>{5C22544A-7EE6-4342-B048-85BDC9FD1C3A}</a:tableStyleId>
              </a:tblPr>
              <a:tblGrid>
                <a:gridCol w="2628900"/>
                <a:gridCol w="2628900"/>
                <a:gridCol w="2628900"/>
                <a:gridCol w="2628900"/>
              </a:tblGrid>
              <a:tr h="370840">
                <a:tc gridSpan="3">
                  <a:txBody>
                    <a:bodyPr/>
                    <a:lstStyle/>
                    <a:p>
                      <a:r>
                        <a:rPr lang="en-GB" dirty="0" smtClean="0"/>
                        <a:t>Time taken for indicator to become yellow (</a:t>
                      </a:r>
                      <a:r>
                        <a:rPr lang="en-GB" dirty="0" err="1" smtClean="0"/>
                        <a:t>secs</a:t>
                      </a:r>
                      <a:r>
                        <a:rPr lang="en-GB" dirty="0" smtClean="0"/>
                        <a:t>)</a:t>
                      </a:r>
                      <a:endParaRPr lang="en-GB" dirty="0"/>
                    </a:p>
                  </a:txBody>
                  <a:tcPr/>
                </a:tc>
                <a:tc hMerge="1">
                  <a:txBody>
                    <a:bodyPr/>
                    <a:lstStyle/>
                    <a:p>
                      <a:endParaRPr lang="en-GB" dirty="0"/>
                    </a:p>
                  </a:txBody>
                  <a:tcPr/>
                </a:tc>
                <a:tc hMerge="1">
                  <a:txBody>
                    <a:bodyPr/>
                    <a:lstStyle/>
                    <a:p>
                      <a:endParaRPr lang="en-GB" dirty="0"/>
                    </a:p>
                  </a:txBody>
                  <a:tcPr/>
                </a:tc>
                <a:tc>
                  <a:txBody>
                    <a:bodyPr/>
                    <a:lstStyle/>
                    <a:p>
                      <a:r>
                        <a:rPr lang="en-GB" dirty="0" smtClean="0"/>
                        <a:t>Temperature</a:t>
                      </a:r>
                      <a:endParaRPr lang="en-GB" dirty="0"/>
                    </a:p>
                  </a:txBody>
                  <a:tcPr/>
                </a:tc>
              </a:tr>
              <a:tr h="370840">
                <a:tc>
                  <a:txBody>
                    <a:bodyPr/>
                    <a:lstStyle/>
                    <a:p>
                      <a:r>
                        <a:rPr lang="en-GB" dirty="0" smtClean="0"/>
                        <a:t>1</a:t>
                      </a:r>
                      <a:endParaRPr lang="en-GB" dirty="0"/>
                    </a:p>
                  </a:txBody>
                  <a:tcPr/>
                </a:tc>
                <a:tc>
                  <a:txBody>
                    <a:bodyPr/>
                    <a:lstStyle/>
                    <a:p>
                      <a:r>
                        <a:rPr lang="en-GB" dirty="0" smtClean="0"/>
                        <a:t>2</a:t>
                      </a:r>
                      <a:endParaRPr lang="en-GB" dirty="0"/>
                    </a:p>
                  </a:txBody>
                  <a:tcPr/>
                </a:tc>
                <a:tc>
                  <a:txBody>
                    <a:bodyPr/>
                    <a:lstStyle/>
                    <a:p>
                      <a:r>
                        <a:rPr lang="en-GB" dirty="0" smtClean="0"/>
                        <a:t>3</a:t>
                      </a:r>
                      <a:endParaRPr lang="en-GB" dirty="0"/>
                    </a:p>
                  </a:txBody>
                  <a:tcPr/>
                </a:tc>
                <a:tc>
                  <a:txBody>
                    <a:bodyPr/>
                    <a:lstStyle/>
                    <a:p>
                      <a:endParaRPr lang="en-GB" dirty="0"/>
                    </a:p>
                  </a:txBody>
                  <a:tcPr/>
                </a:tc>
              </a:tr>
              <a:tr h="370840">
                <a:tc>
                  <a:txBody>
                    <a:bodyPr/>
                    <a:lstStyle/>
                    <a:p>
                      <a:r>
                        <a:rPr lang="en-GB" dirty="0" smtClean="0"/>
                        <a:t>454</a:t>
                      </a:r>
                      <a:endParaRPr lang="en-GB" dirty="0"/>
                    </a:p>
                  </a:txBody>
                  <a:tcPr/>
                </a:tc>
                <a:tc>
                  <a:txBody>
                    <a:bodyPr/>
                    <a:lstStyle/>
                    <a:p>
                      <a:r>
                        <a:rPr lang="en-GB" dirty="0" smtClean="0"/>
                        <a:t>476</a:t>
                      </a:r>
                      <a:endParaRPr lang="en-GB" dirty="0"/>
                    </a:p>
                  </a:txBody>
                  <a:tcPr/>
                </a:tc>
                <a:tc>
                  <a:txBody>
                    <a:bodyPr/>
                    <a:lstStyle/>
                    <a:p>
                      <a:r>
                        <a:rPr lang="en-GB" dirty="0" smtClean="0"/>
                        <a:t>468</a:t>
                      </a:r>
                      <a:endParaRPr lang="en-GB" dirty="0"/>
                    </a:p>
                  </a:txBody>
                  <a:tcPr/>
                </a:tc>
                <a:tc>
                  <a:txBody>
                    <a:bodyPr/>
                    <a:lstStyle/>
                    <a:p>
                      <a:r>
                        <a:rPr lang="en-GB" dirty="0" smtClean="0"/>
                        <a:t>10</a:t>
                      </a:r>
                      <a:r>
                        <a:rPr lang="en-GB" baseline="30000" dirty="0" smtClean="0"/>
                        <a:t>o</a:t>
                      </a:r>
                      <a:r>
                        <a:rPr lang="en-GB" dirty="0" smtClean="0"/>
                        <a:t>C</a:t>
                      </a:r>
                      <a:endParaRPr lang="en-GB" dirty="0"/>
                    </a:p>
                  </a:txBody>
                  <a:tcPr/>
                </a:tc>
              </a:tr>
              <a:tr h="370840">
                <a:tc>
                  <a:txBody>
                    <a:bodyPr/>
                    <a:lstStyle/>
                    <a:p>
                      <a:r>
                        <a:rPr lang="en-GB" dirty="0" smtClean="0"/>
                        <a:t>287</a:t>
                      </a:r>
                      <a:endParaRPr lang="en-GB" dirty="0"/>
                    </a:p>
                  </a:txBody>
                  <a:tcPr/>
                </a:tc>
                <a:tc>
                  <a:txBody>
                    <a:bodyPr/>
                    <a:lstStyle/>
                    <a:p>
                      <a:r>
                        <a:rPr lang="en-GB" dirty="0" smtClean="0"/>
                        <a:t>295</a:t>
                      </a:r>
                      <a:endParaRPr lang="en-GB" dirty="0"/>
                    </a:p>
                  </a:txBody>
                  <a:tcPr/>
                </a:tc>
                <a:tc>
                  <a:txBody>
                    <a:bodyPr/>
                    <a:lstStyle/>
                    <a:p>
                      <a:r>
                        <a:rPr lang="en-GB" dirty="0" smtClean="0"/>
                        <a:t>305</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15</a:t>
                      </a:r>
                      <a:r>
                        <a:rPr lang="en-GB" baseline="30000" dirty="0" smtClean="0"/>
                        <a:t>o</a:t>
                      </a:r>
                      <a:r>
                        <a:rPr lang="en-GB" dirty="0" smtClean="0"/>
                        <a:t>C</a:t>
                      </a:r>
                    </a:p>
                    <a:p>
                      <a:endParaRPr lang="en-GB" dirty="0"/>
                    </a:p>
                  </a:txBody>
                  <a:tcPr/>
                </a:tc>
              </a:tr>
              <a:tr h="370840">
                <a:tc>
                  <a:txBody>
                    <a:bodyPr/>
                    <a:lstStyle/>
                    <a:p>
                      <a:r>
                        <a:rPr lang="en-GB" dirty="0" smtClean="0"/>
                        <a:t>210</a:t>
                      </a:r>
                      <a:endParaRPr lang="en-GB" dirty="0"/>
                    </a:p>
                  </a:txBody>
                  <a:tcPr/>
                </a:tc>
                <a:tc>
                  <a:txBody>
                    <a:bodyPr/>
                    <a:lstStyle/>
                    <a:p>
                      <a:r>
                        <a:rPr lang="en-GB" dirty="0" smtClean="0"/>
                        <a:t>62</a:t>
                      </a:r>
                      <a:endParaRPr lang="en-GB" dirty="0"/>
                    </a:p>
                  </a:txBody>
                  <a:tcPr/>
                </a:tc>
                <a:tc>
                  <a:txBody>
                    <a:bodyPr/>
                    <a:lstStyle/>
                    <a:p>
                      <a:r>
                        <a:rPr lang="en-GB" dirty="0" smtClean="0"/>
                        <a:t>212</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20</a:t>
                      </a:r>
                      <a:r>
                        <a:rPr lang="en-GB" baseline="30000" dirty="0" smtClean="0"/>
                        <a:t>o</a:t>
                      </a:r>
                      <a:r>
                        <a:rPr lang="en-GB" dirty="0" smtClean="0"/>
                        <a:t>C</a:t>
                      </a:r>
                    </a:p>
                    <a:p>
                      <a:endParaRPr lang="en-GB" dirty="0"/>
                    </a:p>
                  </a:txBody>
                  <a:tcPr/>
                </a:tc>
              </a:tr>
              <a:tr h="370840">
                <a:tc>
                  <a:txBody>
                    <a:bodyPr/>
                    <a:lstStyle/>
                    <a:p>
                      <a:r>
                        <a:rPr lang="en-GB" dirty="0" smtClean="0"/>
                        <a:t>121</a:t>
                      </a:r>
                      <a:endParaRPr lang="en-GB" dirty="0"/>
                    </a:p>
                  </a:txBody>
                  <a:tcPr/>
                </a:tc>
                <a:tc>
                  <a:txBody>
                    <a:bodyPr/>
                    <a:lstStyle/>
                    <a:p>
                      <a:r>
                        <a:rPr lang="en-GB" dirty="0" smtClean="0"/>
                        <a:t>123</a:t>
                      </a:r>
                      <a:endParaRPr lang="en-GB" dirty="0"/>
                    </a:p>
                  </a:txBody>
                  <a:tcPr/>
                </a:tc>
                <a:tc>
                  <a:txBody>
                    <a:bodyPr/>
                    <a:lstStyle/>
                    <a:p>
                      <a:r>
                        <a:rPr lang="en-GB" dirty="0" smtClean="0"/>
                        <a:t>126</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25</a:t>
                      </a:r>
                      <a:r>
                        <a:rPr lang="en-GB" baseline="30000" dirty="0" smtClean="0"/>
                        <a:t>o</a:t>
                      </a:r>
                      <a:r>
                        <a:rPr lang="en-GB" dirty="0" smtClean="0"/>
                        <a:t>C</a:t>
                      </a:r>
                    </a:p>
                    <a:p>
                      <a:endParaRPr lang="en-GB" dirty="0"/>
                    </a:p>
                  </a:txBody>
                  <a:tcPr/>
                </a:tc>
              </a:tr>
              <a:tr h="370840">
                <a:tc>
                  <a:txBody>
                    <a:bodyPr/>
                    <a:lstStyle/>
                    <a:p>
                      <a:r>
                        <a:rPr lang="en-GB" dirty="0" smtClean="0"/>
                        <a:t>105</a:t>
                      </a:r>
                      <a:endParaRPr lang="en-GB" dirty="0"/>
                    </a:p>
                  </a:txBody>
                  <a:tcPr/>
                </a:tc>
                <a:tc>
                  <a:txBody>
                    <a:bodyPr/>
                    <a:lstStyle/>
                    <a:p>
                      <a:r>
                        <a:rPr lang="en-GB" dirty="0" smtClean="0"/>
                        <a:t>110</a:t>
                      </a:r>
                      <a:endParaRPr lang="en-GB" dirty="0"/>
                    </a:p>
                  </a:txBody>
                  <a:tcPr/>
                </a:tc>
                <a:tc>
                  <a:txBody>
                    <a:bodyPr/>
                    <a:lstStyle/>
                    <a:p>
                      <a:r>
                        <a:rPr lang="en-GB" dirty="0" smtClean="0"/>
                        <a:t>109</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30</a:t>
                      </a:r>
                      <a:r>
                        <a:rPr lang="en-GB" baseline="30000" dirty="0" smtClean="0"/>
                        <a:t>o</a:t>
                      </a:r>
                      <a:r>
                        <a:rPr lang="en-GB" dirty="0" smtClean="0"/>
                        <a:t>C</a:t>
                      </a:r>
                    </a:p>
                    <a:p>
                      <a:endParaRPr lang="en-GB" dirty="0"/>
                    </a:p>
                  </a:txBody>
                  <a:tcPr/>
                </a:tc>
              </a:tr>
              <a:tr h="370840">
                <a:tc>
                  <a:txBody>
                    <a:bodyPr/>
                    <a:lstStyle/>
                    <a:p>
                      <a:r>
                        <a:rPr lang="en-GB" dirty="0" smtClean="0"/>
                        <a:t>68</a:t>
                      </a:r>
                      <a:endParaRPr lang="en-GB" dirty="0"/>
                    </a:p>
                  </a:txBody>
                  <a:tcPr/>
                </a:tc>
                <a:tc>
                  <a:txBody>
                    <a:bodyPr/>
                    <a:lstStyle/>
                    <a:p>
                      <a:r>
                        <a:rPr lang="en-GB" dirty="0" smtClean="0"/>
                        <a:t>63.5</a:t>
                      </a:r>
                      <a:endParaRPr lang="en-GB" dirty="0"/>
                    </a:p>
                  </a:txBody>
                  <a:tcPr/>
                </a:tc>
                <a:tc>
                  <a:txBody>
                    <a:bodyPr/>
                    <a:lstStyle/>
                    <a:p>
                      <a:r>
                        <a:rPr lang="en-GB" dirty="0" smtClean="0"/>
                        <a:t>65.5</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35</a:t>
                      </a:r>
                      <a:r>
                        <a:rPr lang="en-GB" baseline="30000" dirty="0" smtClean="0"/>
                        <a:t>o</a:t>
                      </a:r>
                      <a:r>
                        <a:rPr lang="en-GB" dirty="0" smtClean="0"/>
                        <a:t>C</a:t>
                      </a:r>
                    </a:p>
                    <a:p>
                      <a:endParaRPr lang="en-GB" dirty="0"/>
                    </a:p>
                  </a:txBody>
                  <a:tcPr/>
                </a:tc>
              </a:tr>
            </a:tbl>
          </a:graphicData>
        </a:graphic>
      </p:graphicFrame>
      <p:sp>
        <p:nvSpPr>
          <p:cNvPr id="6" name="TextBox 5"/>
          <p:cNvSpPr txBox="1"/>
          <p:nvPr/>
        </p:nvSpPr>
        <p:spPr>
          <a:xfrm>
            <a:off x="838200" y="5691116"/>
            <a:ext cx="10515600" cy="523220"/>
          </a:xfrm>
          <a:prstGeom prst="rect">
            <a:avLst/>
          </a:prstGeom>
          <a:noFill/>
        </p:spPr>
        <p:txBody>
          <a:bodyPr wrap="square" rtlCol="0">
            <a:spAutoFit/>
          </a:bodyPr>
          <a:lstStyle/>
          <a:p>
            <a:r>
              <a:rPr lang="en-GB" sz="2800" dirty="0" smtClean="0"/>
              <a:t>In pairs state 6 ways in which this table can be improved</a:t>
            </a:r>
            <a:endParaRPr lang="en-GB" sz="2800" dirty="0"/>
          </a:p>
        </p:txBody>
      </p:sp>
      <p:pic>
        <p:nvPicPr>
          <p:cNvPr id="7" name="Picture 6"/>
          <p:cNvPicPr>
            <a:picLocks noChangeAspect="1"/>
          </p:cNvPicPr>
          <p:nvPr/>
        </p:nvPicPr>
        <p:blipFill>
          <a:blip r:embed="rId3"/>
          <a:stretch>
            <a:fillRect/>
          </a:stretch>
        </p:blipFill>
        <p:spPr>
          <a:xfrm>
            <a:off x="4527866" y="2906973"/>
            <a:ext cx="8699070" cy="3179927"/>
          </a:xfrm>
          <a:prstGeom prst="rect">
            <a:avLst/>
          </a:prstGeom>
        </p:spPr>
      </p:pic>
    </p:spTree>
    <p:extLst>
      <p:ext uri="{BB962C8B-B14F-4D97-AF65-F5344CB8AC3E}">
        <p14:creationId xmlns:p14="http://schemas.microsoft.com/office/powerpoint/2010/main" val="958845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81200" y="493002"/>
            <a:ext cx="8229600" cy="706090"/>
          </a:xfrm>
        </p:spPr>
        <p:txBody>
          <a:bodyPr>
            <a:normAutofit fontScale="90000"/>
          </a:bodyPr>
          <a:lstStyle/>
          <a:p>
            <a:r>
              <a:rPr lang="en-GB" b="1" u="sng" dirty="0" smtClean="0"/>
              <a:t>Tables</a:t>
            </a:r>
            <a:r>
              <a:rPr lang="en-GB" dirty="0" smtClean="0"/>
              <a:t/>
            </a:r>
            <a:br>
              <a:rPr lang="en-GB" dirty="0" smtClean="0"/>
            </a:br>
            <a:endParaRPr lang="en-GB" dirty="0"/>
          </a:p>
        </p:txBody>
      </p:sp>
      <p:sp>
        <p:nvSpPr>
          <p:cNvPr id="5" name="Content Placeholder 4"/>
          <p:cNvSpPr>
            <a:spLocks noGrp="1"/>
          </p:cNvSpPr>
          <p:nvPr>
            <p:ph idx="1"/>
          </p:nvPr>
        </p:nvSpPr>
        <p:spPr>
          <a:xfrm>
            <a:off x="1752600" y="980728"/>
            <a:ext cx="8686800" cy="5289451"/>
          </a:xfrm>
        </p:spPr>
        <p:txBody>
          <a:bodyPr>
            <a:noAutofit/>
          </a:bodyPr>
          <a:lstStyle/>
          <a:p>
            <a:pPr>
              <a:buNone/>
            </a:pPr>
            <a:r>
              <a:rPr lang="en-GB" sz="2400" dirty="0"/>
              <a:t> The following guidelines should be followed when presenting results in tables.</a:t>
            </a:r>
          </a:p>
          <a:p>
            <a:r>
              <a:rPr lang="en-GB" sz="2400" dirty="0"/>
              <a:t> All raw data in a single table with </a:t>
            </a:r>
            <a:r>
              <a:rPr lang="en-GB" sz="2400" b="1" dirty="0"/>
              <a:t>ruled lines and border</a:t>
            </a:r>
            <a:r>
              <a:rPr lang="en-GB" sz="2400" dirty="0"/>
              <a:t>.</a:t>
            </a:r>
          </a:p>
          <a:p>
            <a:endParaRPr lang="en-GB" sz="2400" dirty="0"/>
          </a:p>
          <a:p>
            <a:r>
              <a:rPr lang="en-GB" sz="2400" b="1" dirty="0"/>
              <a:t>Independent variable (IV) in the first column; dependent variable (DV) in columns to the right</a:t>
            </a:r>
            <a:endParaRPr lang="en-GB" sz="2400" dirty="0"/>
          </a:p>
          <a:p>
            <a:pPr>
              <a:buNone/>
            </a:pPr>
            <a:r>
              <a:rPr lang="en-GB" sz="2400" dirty="0"/>
              <a:t>(for quantitative observations) OR descriptive comments in columns to the right (for qualitative observations).</a:t>
            </a:r>
          </a:p>
          <a:p>
            <a:endParaRPr lang="en-GB" sz="2400" dirty="0"/>
          </a:p>
          <a:p>
            <a:r>
              <a:rPr lang="en-GB" sz="2400" dirty="0"/>
              <a:t> </a:t>
            </a:r>
            <a:r>
              <a:rPr lang="en-GB" sz="2400" b="1" dirty="0"/>
              <a:t>Processed data</a:t>
            </a:r>
            <a:r>
              <a:rPr lang="en-GB" sz="2400" dirty="0"/>
              <a:t> (e.g. means, rates, standard deviations) in columns to the </a:t>
            </a:r>
            <a:r>
              <a:rPr lang="en-GB" sz="2400" b="1" dirty="0"/>
              <a:t>far right</a:t>
            </a:r>
            <a:r>
              <a:rPr lang="en-GB" sz="2400" dirty="0"/>
              <a:t>.</a:t>
            </a:r>
          </a:p>
          <a:p>
            <a:endParaRPr lang="en-GB" sz="2400" dirty="0"/>
          </a:p>
          <a:p>
            <a:r>
              <a:rPr lang="en-GB" sz="2400" dirty="0"/>
              <a:t>No calculations in the table, only calculated values.</a:t>
            </a:r>
          </a:p>
          <a:p>
            <a:endParaRPr lang="en-GB" sz="2400" dirty="0"/>
          </a:p>
        </p:txBody>
      </p:sp>
    </p:spTree>
    <p:extLst>
      <p:ext uri="{BB962C8B-B14F-4D97-AF65-F5344CB8AC3E}">
        <p14:creationId xmlns:p14="http://schemas.microsoft.com/office/powerpoint/2010/main" val="13854840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81200" y="274638"/>
            <a:ext cx="8229600" cy="706090"/>
          </a:xfrm>
        </p:spPr>
        <p:txBody>
          <a:bodyPr>
            <a:normAutofit fontScale="90000"/>
          </a:bodyPr>
          <a:lstStyle/>
          <a:p>
            <a:r>
              <a:rPr lang="en-GB" b="1" dirty="0" smtClean="0"/>
              <a:t>Tables</a:t>
            </a:r>
            <a:r>
              <a:rPr lang="en-GB" dirty="0" smtClean="0"/>
              <a:t/>
            </a:r>
            <a:br>
              <a:rPr lang="en-GB" dirty="0" smtClean="0"/>
            </a:br>
            <a:endParaRPr lang="en-GB" dirty="0"/>
          </a:p>
        </p:txBody>
      </p:sp>
      <p:sp>
        <p:nvSpPr>
          <p:cNvPr id="5" name="Content Placeholder 4"/>
          <p:cNvSpPr>
            <a:spLocks noGrp="1"/>
          </p:cNvSpPr>
          <p:nvPr>
            <p:ph idx="1"/>
          </p:nvPr>
        </p:nvSpPr>
        <p:spPr>
          <a:xfrm>
            <a:off x="1703512" y="620689"/>
            <a:ext cx="8686800" cy="5289451"/>
          </a:xfrm>
        </p:spPr>
        <p:txBody>
          <a:bodyPr>
            <a:noAutofit/>
          </a:bodyPr>
          <a:lstStyle/>
          <a:p>
            <a:r>
              <a:rPr lang="en-GB" sz="2400" dirty="0"/>
              <a:t>Each column headed with informative description (for qualitative data) or physical quantity and correct </a:t>
            </a:r>
            <a:r>
              <a:rPr lang="en-GB" sz="2400" b="1" dirty="0"/>
              <a:t>SI units</a:t>
            </a:r>
            <a:r>
              <a:rPr lang="en-GB" sz="2400" dirty="0"/>
              <a:t> (for quantitative data); units separated from physical quantity using either brackets or a solidus (slash).</a:t>
            </a:r>
          </a:p>
          <a:p>
            <a:endParaRPr lang="en-GB" sz="2400" dirty="0"/>
          </a:p>
          <a:p>
            <a:r>
              <a:rPr lang="en-GB" sz="2400" b="1" dirty="0"/>
              <a:t>No units in the body of the table</a:t>
            </a:r>
            <a:r>
              <a:rPr lang="en-GB" sz="2400" dirty="0"/>
              <a:t>, only in the column headings.</a:t>
            </a:r>
          </a:p>
          <a:p>
            <a:endParaRPr lang="en-GB" sz="2400" dirty="0"/>
          </a:p>
          <a:p>
            <a:r>
              <a:rPr lang="en-GB" sz="2400" dirty="0"/>
              <a:t>Raw data recorded to a number of decimal places and significant figures appropriate to the least accurate piece of equipment used to measure it.</a:t>
            </a:r>
          </a:p>
          <a:p>
            <a:r>
              <a:rPr lang="en-GB" sz="2400" dirty="0"/>
              <a:t>All raw data recorded to the same number of decimal places and significant figures.</a:t>
            </a:r>
          </a:p>
          <a:p>
            <a:endParaRPr lang="en-GB" sz="2400" dirty="0"/>
          </a:p>
          <a:p>
            <a:r>
              <a:rPr lang="en-GB" sz="2400" dirty="0"/>
              <a:t>Processed data recorded to up to one decimal place more than the raw data.</a:t>
            </a:r>
          </a:p>
          <a:p>
            <a:pPr>
              <a:buNone/>
            </a:pPr>
            <a:endParaRPr lang="en-GB" sz="2400" dirty="0"/>
          </a:p>
          <a:p>
            <a:endParaRPr lang="en-GB" sz="2400" dirty="0"/>
          </a:p>
        </p:txBody>
      </p:sp>
    </p:spTree>
    <p:extLst>
      <p:ext uri="{BB962C8B-B14F-4D97-AF65-F5344CB8AC3E}">
        <p14:creationId xmlns:p14="http://schemas.microsoft.com/office/powerpoint/2010/main" val="4858516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TotalTime>
  <Words>1665</Words>
  <Application>Microsoft Office PowerPoint</Application>
  <PresentationFormat>Widescreen</PresentationFormat>
  <Paragraphs>242</Paragraphs>
  <Slides>19</Slides>
  <Notes>7</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Comic Sans MS</vt:lpstr>
      <vt:lpstr>Times New Roman</vt:lpstr>
      <vt:lpstr>Office Theme</vt:lpstr>
      <vt:lpstr>AS Biology</vt:lpstr>
      <vt:lpstr>Key words – Exam papers</vt:lpstr>
      <vt:lpstr>PowerPoint Presentation</vt:lpstr>
      <vt:lpstr>Practice exam questions</vt:lpstr>
      <vt:lpstr>Module 1—Development of practical skills in Biology  (PAG) </vt:lpstr>
      <vt:lpstr>Other key words</vt:lpstr>
      <vt:lpstr>Presenting your data</vt:lpstr>
      <vt:lpstr>Tables </vt:lpstr>
      <vt:lpstr>Tables </vt:lpstr>
      <vt:lpstr>Which Graph? When should you use each graph? </vt:lpstr>
      <vt:lpstr>Presenting your graph</vt:lpstr>
      <vt:lpstr>Graph rules</vt:lpstr>
      <vt:lpstr>Bar charts and histograms </vt:lpstr>
      <vt:lpstr>The Experiment – Validity (or did it measure what you wanted it to?)</vt:lpstr>
      <vt:lpstr>Evaluation</vt:lpstr>
      <vt:lpstr>Limitations</vt:lpstr>
      <vt:lpstr>Systematic Errors</vt:lpstr>
      <vt:lpstr>Random Errors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 Biology</dc:title>
  <dc:creator>Sarah Gibson</dc:creator>
  <cp:lastModifiedBy>Sarah Gibson</cp:lastModifiedBy>
  <cp:revision>21</cp:revision>
  <dcterms:created xsi:type="dcterms:W3CDTF">2017-08-27T20:39:26Z</dcterms:created>
  <dcterms:modified xsi:type="dcterms:W3CDTF">2017-09-01T20:04:00Z</dcterms:modified>
</cp:coreProperties>
</file>