
<file path=[Content_Types].xml><?xml version="1.0" encoding="utf-8"?>
<Types xmlns="http://schemas.openxmlformats.org/package/2006/content-types">
  <Default Extension="png" ContentType="image/png"/>
  <Default Extension="bin" ContentType="application/vnd.ms-office.activeX"/>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5.xml" ContentType="application/vnd.ms-office.activeX+xml"/>
  <Override PartName="/ppt/notesSlides/notesSlide10.xml" ContentType="application/vnd.openxmlformats-officedocument.presentationml.notesSlide+xml"/>
  <Override PartName="/ppt/activeX/activeX6.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0" r:id="rId3"/>
    <p:sldId id="258" r:id="rId4"/>
    <p:sldId id="259" r:id="rId5"/>
    <p:sldId id="261" r:id="rId6"/>
    <p:sldId id="279" r:id="rId7"/>
    <p:sldId id="262" r:id="rId8"/>
    <p:sldId id="269" r:id="rId9"/>
    <p:sldId id="265" r:id="rId10"/>
    <p:sldId id="266" r:id="rId11"/>
    <p:sldId id="267" r:id="rId12"/>
    <p:sldId id="264" r:id="rId13"/>
    <p:sldId id="272" r:id="rId14"/>
    <p:sldId id="274" r:id="rId15"/>
    <p:sldId id="273" r:id="rId16"/>
    <p:sldId id="275" r:id="rId17"/>
    <p:sldId id="278"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C665A-87DD-4C2F-B69C-8A6E49A6FF60}" type="datetimeFigureOut">
              <a:rPr lang="en-GB" smtClean="0"/>
              <a:t>09/11/2017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E7829-9AC0-4A77-ACFF-7CCB5A12D5DF}" type="slidenum">
              <a:rPr lang="en-GB" smtClean="0"/>
              <a:t>‹#›</a:t>
            </a:fld>
            <a:endParaRPr lang="en-GB"/>
          </a:p>
        </p:txBody>
      </p:sp>
    </p:spTree>
    <p:extLst>
      <p:ext uri="{BB962C8B-B14F-4D97-AF65-F5344CB8AC3E}">
        <p14:creationId xmlns:p14="http://schemas.microsoft.com/office/powerpoint/2010/main" val="47255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base" hangingPunct="1">
              <a:spcBef>
                <a:spcPct val="0"/>
              </a:spcBef>
              <a:spcAft>
                <a:spcPct val="0"/>
              </a:spcAft>
            </a:pPr>
            <a:r>
              <a:rPr lang="en-US" altLang="en-US" sz="1200" dirty="0" smtClean="0">
                <a:solidFill>
                  <a:srgbClr val="000000"/>
                </a:solidFill>
              </a:rPr>
              <a:t>EUKARYOTIC – MITOCHONDRA/CHLOROPLASTS DIVIDE BY BINARY FISSION</a:t>
            </a:r>
          </a:p>
          <a:p>
            <a:pPr eaLnBrk="1" fontAlgn="base" hangingPunct="1">
              <a:spcBef>
                <a:spcPct val="0"/>
              </a:spcBef>
              <a:spcAft>
                <a:spcPct val="0"/>
              </a:spcAft>
            </a:pPr>
            <a:r>
              <a:rPr lang="en-US" altLang="en-US" sz="1200" dirty="0" smtClean="0">
                <a:solidFill>
                  <a:srgbClr val="000000"/>
                </a:solidFill>
              </a:rPr>
              <a:t>Yeast replication not required</a:t>
            </a:r>
            <a:r>
              <a:rPr lang="en-US" altLang="en-US" sz="1200" baseline="0" dirty="0" smtClean="0">
                <a:solidFill>
                  <a:srgbClr val="000000"/>
                </a:solidFill>
              </a:rPr>
              <a:t> but worth a discussion</a:t>
            </a:r>
          </a:p>
          <a:p>
            <a:pPr eaLnBrk="1" fontAlgn="base" hangingPunct="1">
              <a:spcBef>
                <a:spcPct val="0"/>
              </a:spcBef>
              <a:spcAft>
                <a:spcPct val="0"/>
              </a:spcAft>
            </a:pPr>
            <a:r>
              <a:rPr lang="en-US" altLang="en-US" sz="1200" dirty="0" smtClean="0">
                <a:solidFill>
                  <a:srgbClr val="000000"/>
                </a:solidFill>
              </a:rPr>
              <a:t>1 A bud is formed at the surface of the cell</a:t>
            </a:r>
          </a:p>
          <a:p>
            <a:pPr eaLnBrk="1" fontAlgn="base" hangingPunct="1">
              <a:spcBef>
                <a:spcPct val="0"/>
              </a:spcBef>
              <a:spcAft>
                <a:spcPct val="0"/>
              </a:spcAft>
            </a:pPr>
            <a:r>
              <a:rPr lang="en-US" altLang="en-US" sz="1200" dirty="0" smtClean="0">
                <a:solidFill>
                  <a:srgbClr val="000000"/>
                </a:solidFill>
              </a:rPr>
              <a:t>2 Interphase – DNA and organelles replicated</a:t>
            </a:r>
          </a:p>
          <a:p>
            <a:pPr eaLnBrk="1" fontAlgn="base" hangingPunct="1">
              <a:spcBef>
                <a:spcPct val="0"/>
              </a:spcBef>
              <a:spcAft>
                <a:spcPct val="0"/>
              </a:spcAft>
            </a:pPr>
            <a:r>
              <a:rPr lang="en-US" altLang="en-US" sz="1200" dirty="0" smtClean="0">
                <a:solidFill>
                  <a:srgbClr val="000000"/>
                </a:solidFill>
              </a:rPr>
              <a:t>3 Set of duplicated chromosomes – each set contained within a nucleus</a:t>
            </a:r>
          </a:p>
          <a:p>
            <a:pPr eaLnBrk="1" fontAlgn="base" hangingPunct="1">
              <a:spcBef>
                <a:spcPct val="0"/>
              </a:spcBef>
              <a:spcAft>
                <a:spcPct val="0"/>
              </a:spcAft>
            </a:pPr>
            <a:r>
              <a:rPr lang="en-US" altLang="en-US" sz="1200" dirty="0" smtClean="0">
                <a:solidFill>
                  <a:srgbClr val="000000"/>
                </a:solidFill>
              </a:rPr>
              <a:t>4 One daughter nucleus migrates into the bud</a:t>
            </a:r>
          </a:p>
          <a:p>
            <a:pPr eaLnBrk="1" fontAlgn="base" hangingPunct="1">
              <a:spcBef>
                <a:spcPct val="0"/>
              </a:spcBef>
              <a:spcAft>
                <a:spcPct val="0"/>
              </a:spcAft>
            </a:pPr>
            <a:r>
              <a:rPr lang="en-US" altLang="en-US" sz="1200" dirty="0" smtClean="0">
                <a:solidFill>
                  <a:srgbClr val="000000"/>
                </a:solidFill>
              </a:rPr>
              <a:t>5 Bud increases in size and eventually separates from parent cell – producing a new, genetically identical yeast cell</a:t>
            </a:r>
          </a:p>
          <a:p>
            <a:endParaRPr lang="en-GB" dirty="0"/>
          </a:p>
        </p:txBody>
      </p:sp>
      <p:sp>
        <p:nvSpPr>
          <p:cNvPr id="4" name="Slide Number Placeholder 3"/>
          <p:cNvSpPr>
            <a:spLocks noGrp="1"/>
          </p:cNvSpPr>
          <p:nvPr>
            <p:ph type="sldNum" sz="quarter" idx="10"/>
          </p:nvPr>
        </p:nvSpPr>
        <p:spPr/>
        <p:txBody>
          <a:bodyPr/>
          <a:lstStyle/>
          <a:p>
            <a:fld id="{F2EA6E4F-1690-457A-A187-E15173C39444}" type="slidenum">
              <a:rPr lang="en-GB" smtClean="0"/>
              <a:pPr/>
              <a:t>5</a:t>
            </a:fld>
            <a:endParaRPr lang="en-GB"/>
          </a:p>
        </p:txBody>
      </p:sp>
    </p:spTree>
    <p:extLst>
      <p:ext uri="{BB962C8B-B14F-4D97-AF65-F5344CB8AC3E}">
        <p14:creationId xmlns:p14="http://schemas.microsoft.com/office/powerpoint/2010/main" val="255433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6DB7CC8-0CE3-4166-B9FE-BF9DC80488D0}" type="slidenum">
              <a:rPr lang="en-GB" altLang="en-US"/>
              <a:pPr/>
              <a:t>18</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AS Biology </a:t>
            </a:r>
          </a:p>
          <a:p>
            <a:r>
              <a:rPr lang="en-GB" altLang="en-US"/>
              <a:t>Cell Division</a:t>
            </a:r>
          </a:p>
        </p:txBody>
      </p:sp>
      <p:sp>
        <p:nvSpPr>
          <p:cNvPr id="2048002" name="Rectangle 2"/>
          <p:cNvSpPr>
            <a:spLocks noGrp="1" noRot="1" noChangeAspect="1" noChangeArrowheads="1" noTextEdit="1"/>
          </p:cNvSpPr>
          <p:nvPr>
            <p:ph type="sldImg"/>
          </p:nvPr>
        </p:nvSpPr>
        <p:spPr>
          <a:ln/>
        </p:spPr>
      </p:sp>
      <p:sp>
        <p:nvSpPr>
          <p:cNvPr id="204800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36417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DE04908-436B-4E2A-B68B-E609BB518D5E}" type="slidenum">
              <a:rPr lang="en-GB" altLang="en-US"/>
              <a:pPr/>
              <a:t>19</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AS Biology </a:t>
            </a:r>
          </a:p>
          <a:p>
            <a:r>
              <a:rPr lang="en-GB" altLang="en-US"/>
              <a:t>Cell Division</a:t>
            </a:r>
          </a:p>
        </p:txBody>
      </p:sp>
      <p:sp>
        <p:nvSpPr>
          <p:cNvPr id="2023426" name="Rectangle 2"/>
          <p:cNvSpPr>
            <a:spLocks noGrp="1" noRot="1" noChangeAspect="1" noChangeArrowheads="1" noTextEdit="1"/>
          </p:cNvSpPr>
          <p:nvPr>
            <p:ph type="sldImg"/>
          </p:nvPr>
        </p:nvSpPr>
        <p:spPr>
          <a:ln/>
        </p:spPr>
      </p:sp>
      <p:sp>
        <p:nvSpPr>
          <p:cNvPr id="202342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99962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60214F8-606F-4825-A53A-76B15F9372DD}"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070530" name="Rectangle 2"/>
          <p:cNvSpPr>
            <a:spLocks noGrp="1" noRot="1" noChangeAspect="1" noChangeArrowheads="1" noTextEdit="1"/>
          </p:cNvSpPr>
          <p:nvPr>
            <p:ph type="sldImg"/>
          </p:nvPr>
        </p:nvSpPr>
        <p:spPr>
          <a:ln/>
        </p:spPr>
      </p:sp>
      <p:sp>
        <p:nvSpPr>
          <p:cNvPr id="207053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cs typeface="Arial" panose="020B0604020202020204" pitchFamily="34" charset="0"/>
              </a:rPr>
              <a:t>New cells can only be made when existing cells divide.  All cells have the ability to divide – but some cells lose this ability.</a:t>
            </a:r>
          </a:p>
          <a:p>
            <a:pPr eaLnBrk="1" hangingPunct="1"/>
            <a:r>
              <a:rPr lang="en-GB" altLang="en-US" dirty="0" smtClean="0">
                <a:cs typeface="Arial" panose="020B0604020202020204" pitchFamily="34" charset="0"/>
              </a:rPr>
              <a:t>Intestinal epithelial lining - replaced every five days by cell division</a:t>
            </a:r>
          </a:p>
          <a:p>
            <a:pPr eaLnBrk="1" hangingPunct="1"/>
            <a:r>
              <a:rPr lang="en-GB" altLang="en-US" dirty="0" smtClean="0">
                <a:cs typeface="Arial" panose="020B0604020202020204" pitchFamily="34" charset="0"/>
              </a:rPr>
              <a:t>	Liver cells - divide only to repair damage, and then stop dividing</a:t>
            </a:r>
          </a:p>
          <a:p>
            <a:pPr eaLnBrk="1" hangingPunct="1"/>
            <a:r>
              <a:rPr lang="en-GB" altLang="en-US" dirty="0" smtClean="0">
                <a:cs typeface="Arial" panose="020B0604020202020204" pitchFamily="34" charset="0"/>
              </a:rPr>
              <a:t>	Bone marrow cells - divide repeatedly to produce red and white blood cells</a:t>
            </a:r>
          </a:p>
          <a:p>
            <a:pPr eaLnBrk="1" hangingPunct="1"/>
            <a:r>
              <a:rPr lang="en-GB" altLang="en-US" dirty="0" smtClean="0">
                <a:cs typeface="Arial" panose="020B0604020202020204" pitchFamily="34" charset="0"/>
              </a:rPr>
              <a:t>	Meristem cells (tips of roots and shoots) – divide to produce new 	growth</a:t>
            </a:r>
          </a:p>
          <a:p>
            <a:pPr eaLnBrk="1" hangingPunct="1"/>
            <a:r>
              <a:rPr lang="en-GB" altLang="en-US" dirty="0" smtClean="0">
                <a:cs typeface="Arial" panose="020B0604020202020204" pitchFamily="34" charset="0"/>
              </a:rPr>
              <a:t>	Cambium cells (plants) – divide to form vascular tissue (xylem and phloem)</a:t>
            </a:r>
            <a:endParaRPr lang="en-GB" altLang="en-US" dirty="0">
              <a:cs typeface="Arial" panose="020B0604020202020204" pitchFamily="34" charset="0"/>
            </a:endParaRPr>
          </a:p>
        </p:txBody>
      </p:sp>
    </p:spTree>
    <p:extLst>
      <p:ext uri="{BB962C8B-B14F-4D97-AF65-F5344CB8AC3E}">
        <p14:creationId xmlns:p14="http://schemas.microsoft.com/office/powerpoint/2010/main" val="379210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D8DFD48-13F4-430A-A3A9-16EF4604C306}" type="slidenum">
              <a:rPr lang="en-GB" altLang="en-US"/>
              <a:pPr/>
              <a:t>8</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AS Biology </a:t>
            </a:r>
          </a:p>
          <a:p>
            <a:r>
              <a:rPr lang="en-GB" altLang="en-US"/>
              <a:t>Cell Division</a:t>
            </a:r>
          </a:p>
        </p:txBody>
      </p:sp>
      <p:sp>
        <p:nvSpPr>
          <p:cNvPr id="1963010" name="Rectangle 2"/>
          <p:cNvSpPr>
            <a:spLocks noGrp="1" noRot="1" noChangeAspect="1" noChangeArrowheads="1" noTextEdit="1"/>
          </p:cNvSpPr>
          <p:nvPr>
            <p:ph type="sldImg"/>
          </p:nvPr>
        </p:nvSpPr>
        <p:spPr>
          <a:ln/>
        </p:spPr>
      </p:sp>
      <p:sp>
        <p:nvSpPr>
          <p:cNvPr id="1963011" name="Rectangle 3"/>
          <p:cNvSpPr>
            <a:spLocks noGrp="1" noChangeArrowheads="1"/>
          </p:cNvSpPr>
          <p:nvPr>
            <p:ph type="body" idx="1"/>
          </p:nvPr>
        </p:nvSpPr>
        <p:spPr/>
        <p:txBody>
          <a:bodyPr/>
          <a:lstStyle/>
          <a:p>
            <a:r>
              <a:rPr lang="en-GB" altLang="en-US" dirty="0" smtClean="0"/>
              <a:t>G1 – Growth phase – organelles duplicate/cell grows, increase in size/transcription of genes to make RNA/ Biosynthesis (making enzymes for next stage)</a:t>
            </a:r>
            <a:r>
              <a:rPr lang="en-GB" altLang="en-US" baseline="0" dirty="0" smtClean="0"/>
              <a:t> p53 (tumour suppressor gene) helps control this phase</a:t>
            </a:r>
          </a:p>
          <a:p>
            <a:r>
              <a:rPr lang="en-GB" altLang="en-US" baseline="0" dirty="0" smtClean="0"/>
              <a:t>S phase – DNA replicates quickly – each one consists of a pair of sister chromatids </a:t>
            </a:r>
          </a:p>
          <a:p>
            <a:r>
              <a:rPr lang="en-GB" altLang="en-US" baseline="0" dirty="0" smtClean="0"/>
              <a:t>G2 – Cells grow, stimulates proteins that help with the next stage (release chemicals)</a:t>
            </a:r>
          </a:p>
          <a:p>
            <a:r>
              <a:rPr lang="en-GB" altLang="en-US" baseline="0" dirty="0" smtClean="0"/>
              <a:t>M phase  - mitosis (chemical triggers condensation of chromatin)</a:t>
            </a:r>
          </a:p>
          <a:p>
            <a:r>
              <a:rPr lang="en-GB" altLang="en-US" baseline="0" dirty="0" smtClean="0"/>
              <a:t>Go - - cells may undergo apoptosis (programmed cell death) differentiation or senescence. NEURONES remain in this stage for a long time or </a:t>
            </a:r>
            <a:r>
              <a:rPr lang="en-GB" altLang="en-US" baseline="0" dirty="0" err="1" smtClean="0"/>
              <a:t>indefintely</a:t>
            </a:r>
            <a:endParaRPr lang="en-GB" altLang="en-US" dirty="0"/>
          </a:p>
        </p:txBody>
      </p:sp>
    </p:spTree>
    <p:extLst>
      <p:ext uri="{BB962C8B-B14F-4D97-AF65-F5344CB8AC3E}">
        <p14:creationId xmlns:p14="http://schemas.microsoft.com/office/powerpoint/2010/main" val="89945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P53 – Tumour</a:t>
            </a:r>
            <a:r>
              <a:rPr lang="en-GB" baseline="0" dirty="0" smtClean="0"/>
              <a:t> suppressor gene – it triggers the 2 main check points in regulating the cell cycle. </a:t>
            </a:r>
            <a:r>
              <a:rPr lang="en-GB" baseline="0" dirty="0" err="1" smtClean="0"/>
              <a:t>Cyclins</a:t>
            </a:r>
            <a:r>
              <a:rPr lang="en-GB" baseline="0" dirty="0" smtClean="0"/>
              <a:t> and CDKs (</a:t>
            </a:r>
            <a:r>
              <a:rPr lang="en-GB" baseline="0" dirty="0" err="1" smtClean="0"/>
              <a:t>cyclin</a:t>
            </a:r>
            <a:r>
              <a:rPr lang="en-GB" baseline="0" dirty="0" smtClean="0"/>
              <a:t>-dependent kinases) and also regulatory chemicals. </a:t>
            </a:r>
            <a:r>
              <a:rPr lang="en-GB" dirty="0" smtClean="0"/>
              <a:t>Complete check point notes on worksheet</a:t>
            </a:r>
            <a:r>
              <a:rPr lang="en-GB" baseline="0" dirty="0" smtClean="0"/>
              <a:t> 1</a:t>
            </a:r>
            <a:endParaRPr lang="en-GB" dirty="0"/>
          </a:p>
        </p:txBody>
      </p:sp>
      <p:sp>
        <p:nvSpPr>
          <p:cNvPr id="4" name="Slide Number Placeholder 3"/>
          <p:cNvSpPr>
            <a:spLocks noGrp="1"/>
          </p:cNvSpPr>
          <p:nvPr>
            <p:ph type="sldNum" sz="quarter" idx="10"/>
          </p:nvPr>
        </p:nvSpPr>
        <p:spPr/>
        <p:txBody>
          <a:bodyPr/>
          <a:lstStyle/>
          <a:p>
            <a:fld id="{6AAE7829-9AC0-4A77-ACFF-7CCB5A12D5DF}" type="slidenum">
              <a:rPr lang="en-GB" smtClean="0"/>
              <a:t>9</a:t>
            </a:fld>
            <a:endParaRPr lang="en-GB"/>
          </a:p>
        </p:txBody>
      </p:sp>
    </p:spTree>
    <p:extLst>
      <p:ext uri="{BB962C8B-B14F-4D97-AF65-F5344CB8AC3E}">
        <p14:creationId xmlns:p14="http://schemas.microsoft.com/office/powerpoint/2010/main" val="333996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proto-oncogenes</a:t>
            </a:r>
            <a:r>
              <a:rPr lang="en-GB" baseline="0" dirty="0" smtClean="0"/>
              <a:t> (these regulate cell division by coding for proteins that regulate cell growth/differentiation ) mutate they become oncogenes and these cells fail to undergo apoptosis, so keep dividing uncontrollably</a:t>
            </a:r>
            <a:endParaRPr lang="en-GB" dirty="0"/>
          </a:p>
        </p:txBody>
      </p:sp>
      <p:sp>
        <p:nvSpPr>
          <p:cNvPr id="4" name="Slide Number Placeholder 3"/>
          <p:cNvSpPr>
            <a:spLocks noGrp="1"/>
          </p:cNvSpPr>
          <p:nvPr>
            <p:ph type="sldNum" sz="quarter" idx="10"/>
          </p:nvPr>
        </p:nvSpPr>
        <p:spPr/>
        <p:txBody>
          <a:bodyPr/>
          <a:lstStyle/>
          <a:p>
            <a:fld id="{6AAE7829-9AC0-4A77-ACFF-7CCB5A12D5DF}" type="slidenum">
              <a:rPr lang="en-GB" smtClean="0"/>
              <a:t>11</a:t>
            </a:fld>
            <a:endParaRPr lang="en-GB"/>
          </a:p>
        </p:txBody>
      </p:sp>
    </p:spTree>
    <p:extLst>
      <p:ext uri="{BB962C8B-B14F-4D97-AF65-F5344CB8AC3E}">
        <p14:creationId xmlns:p14="http://schemas.microsoft.com/office/powerpoint/2010/main" val="39416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8759C15-A335-4408-A577-835C684BE145}" type="slidenum">
              <a:rPr lang="en-GB" altLang="en-US"/>
              <a:pPr/>
              <a:t>12</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AS Biology </a:t>
            </a:r>
          </a:p>
          <a:p>
            <a:r>
              <a:rPr lang="en-GB" altLang="en-US"/>
              <a:t>Cell Division</a:t>
            </a:r>
          </a:p>
        </p:txBody>
      </p:sp>
      <p:sp>
        <p:nvSpPr>
          <p:cNvPr id="2000898" name="Rectangle 2"/>
          <p:cNvSpPr>
            <a:spLocks noGrp="1" noRot="1" noChangeAspect="1" noChangeArrowheads="1" noTextEdit="1"/>
          </p:cNvSpPr>
          <p:nvPr>
            <p:ph type="sldImg"/>
          </p:nvPr>
        </p:nvSpPr>
        <p:spPr>
          <a:ln/>
        </p:spPr>
      </p:sp>
      <p:sp>
        <p:nvSpPr>
          <p:cNvPr id="200089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79442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847B495-42C5-494B-A200-B2460B3E5A94}" type="slidenum">
              <a:rPr lang="en-GB" altLang="en-US"/>
              <a:pPr/>
              <a:t>13</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AS Biology </a:t>
            </a:r>
          </a:p>
          <a:p>
            <a:r>
              <a:rPr lang="en-GB" altLang="en-US"/>
              <a:t>Cell Division</a:t>
            </a:r>
          </a:p>
        </p:txBody>
      </p:sp>
      <p:sp>
        <p:nvSpPr>
          <p:cNvPr id="2046978" name="Rectangle 2"/>
          <p:cNvSpPr>
            <a:spLocks noGrp="1" noRot="1" noChangeAspect="1" noChangeArrowheads="1" noTextEdit="1"/>
          </p:cNvSpPr>
          <p:nvPr>
            <p:ph type="sldImg"/>
          </p:nvPr>
        </p:nvSpPr>
        <p:spPr>
          <a:ln/>
        </p:spPr>
      </p:sp>
      <p:sp>
        <p:nvSpPr>
          <p:cNvPr id="2046979" name="Rectangle 3"/>
          <p:cNvSpPr>
            <a:spLocks noGrp="1" noChangeArrowheads="1"/>
          </p:cNvSpPr>
          <p:nvPr>
            <p:ph type="body" idx="1"/>
          </p:nvPr>
        </p:nvSpPr>
        <p:spPr/>
        <p:txBody>
          <a:bodyPr/>
          <a:lstStyle/>
          <a:p>
            <a:r>
              <a:rPr lang="en-GB" altLang="en-US" b="1"/>
              <a:t>Teacher notes</a:t>
            </a:r>
          </a:p>
          <a:p>
            <a:r>
              <a:rPr lang="en-GB" altLang="en-US"/>
              <a:t>For clarity, only one pair of chromosomes is shown here.</a:t>
            </a:r>
          </a:p>
          <a:p>
            <a:endParaRPr lang="en-GB" altLang="en-US"/>
          </a:p>
          <a:p>
            <a:r>
              <a:rPr lang="en-GB" altLang="en-US"/>
              <a:t>Cytokinesis is considered separate from mitosis because they are not always coupled. Cytokinesis usually happens during telophase, but this isn’t necessarily the case: coenocytic cells go through telophase without cytokinesis, sometimes several times, gaining multiple nuclei.</a:t>
            </a:r>
          </a:p>
        </p:txBody>
      </p:sp>
    </p:spTree>
    <p:extLst>
      <p:ext uri="{BB962C8B-B14F-4D97-AF65-F5344CB8AC3E}">
        <p14:creationId xmlns:p14="http://schemas.microsoft.com/office/powerpoint/2010/main" val="237468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CC7D2-8132-4BC8-BB55-9991912BFA8C}" type="slidenum">
              <a:rPr lang="en-GB" altLang="en-US"/>
              <a:pPr/>
              <a:t>14</a:t>
            </a:fld>
            <a:endParaRPr lang="en-GB" altLang="en-US"/>
          </a:p>
        </p:txBody>
      </p:sp>
      <p:sp>
        <p:nvSpPr>
          <p:cNvPr id="6" name="Rectangle 10"/>
          <p:cNvSpPr>
            <a:spLocks noGrp="1" noChangeArrowheads="1"/>
          </p:cNvSpPr>
          <p:nvPr>
            <p:ph type="hdr" sz="quarter"/>
          </p:nvPr>
        </p:nvSpPr>
        <p:spPr>
          <a:ln/>
        </p:spPr>
        <p:txBody>
          <a:bodyPr/>
          <a:lstStyle/>
          <a:p>
            <a:r>
              <a:rPr lang="en-GB" altLang="en-US"/>
              <a:t>Boardworks AS Biology </a:t>
            </a:r>
          </a:p>
          <a:p>
            <a:r>
              <a:rPr lang="en-GB" altLang="en-US"/>
              <a:t>Cell Division</a:t>
            </a:r>
          </a:p>
        </p:txBody>
      </p:sp>
      <p:sp>
        <p:nvSpPr>
          <p:cNvPr id="2126850" name="Rectangle 2"/>
          <p:cNvSpPr>
            <a:spLocks noGrp="1" noRot="1" noChangeAspect="1" noChangeArrowheads="1" noTextEdit="1"/>
          </p:cNvSpPr>
          <p:nvPr>
            <p:ph type="sldImg"/>
          </p:nvPr>
        </p:nvSpPr>
        <p:spPr>
          <a:ln/>
        </p:spPr>
      </p:sp>
      <p:sp>
        <p:nvSpPr>
          <p:cNvPr id="2126851" name="Rectangle 3"/>
          <p:cNvSpPr>
            <a:spLocks noGrp="1" noChangeArrowheads="1"/>
          </p:cNvSpPr>
          <p:nvPr>
            <p:ph type="body" idx="1"/>
          </p:nvPr>
        </p:nvSpPr>
        <p:spPr/>
        <p:txBody>
          <a:bodyPr/>
          <a:lstStyle/>
          <a:p>
            <a:r>
              <a:rPr lang="en-GB" altLang="en-US" b="1"/>
              <a:t>Photo credit: </a:t>
            </a:r>
            <a:r>
              <a:rPr lang="en-GB" altLang="en-US"/>
              <a:t>Herve Conge, ISM / Science Photo Library</a:t>
            </a:r>
          </a:p>
          <a:p>
            <a:r>
              <a:rPr lang="en-GB" altLang="en-US"/>
              <a:t>Light micrograph of hyacinth root cells undergoing mitosis (nuclear division). Mitosis is the formation of two daughter nuclei from one parent nucleus. One cell at centre left is in metaphase. The chromosomes, which contain 2 identical chromatids and are made of deoxyribonucleic acid (DNA, red), are lining up along the centre of the cell. the chromatids are then separated during anaphase (upper centre). At left a cell is in telophase, the last stage of mitosis before cytokinesis (cellular division). The chromosomes have been separated and moved to opposite poles of the cell. The chromatids are divided equally between the daughter cells. Magnification: x280 at 10 centimetres wide.</a:t>
            </a:r>
          </a:p>
        </p:txBody>
      </p:sp>
    </p:spTree>
    <p:extLst>
      <p:ext uri="{BB962C8B-B14F-4D97-AF65-F5344CB8AC3E}">
        <p14:creationId xmlns:p14="http://schemas.microsoft.com/office/powerpoint/2010/main" val="178249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Concentration gradient breaks down because the nuclear envelope breaks down to allow the formation of chromosomes. Concentration gradients are dependent upon the </a:t>
            </a:r>
            <a:r>
              <a:rPr lang="en-GB" dirty="0" err="1" smtClean="0"/>
              <a:t>impermeability</a:t>
            </a:r>
            <a:r>
              <a:rPr lang="en-GB" dirty="0" smtClean="0"/>
              <a:t> of the membrane, the concentration gradient weakens and disappears.</a:t>
            </a:r>
            <a:endParaRPr lang="en-GB" dirty="0"/>
          </a:p>
        </p:txBody>
      </p:sp>
      <p:sp>
        <p:nvSpPr>
          <p:cNvPr id="4" name="Slide Number Placeholder 3"/>
          <p:cNvSpPr>
            <a:spLocks noGrp="1"/>
          </p:cNvSpPr>
          <p:nvPr>
            <p:ph type="sldNum" sz="quarter" idx="10"/>
          </p:nvPr>
        </p:nvSpPr>
        <p:spPr/>
        <p:txBody>
          <a:bodyPr/>
          <a:lstStyle/>
          <a:p>
            <a:fld id="{6AAE7829-9AC0-4A77-ACFF-7CCB5A12D5DF}" type="slidenum">
              <a:rPr lang="en-GB" smtClean="0"/>
              <a:t>17</a:t>
            </a:fld>
            <a:endParaRPr lang="en-GB"/>
          </a:p>
        </p:txBody>
      </p:sp>
    </p:spTree>
    <p:extLst>
      <p:ext uri="{BB962C8B-B14F-4D97-AF65-F5344CB8AC3E}">
        <p14:creationId xmlns:p14="http://schemas.microsoft.com/office/powerpoint/2010/main" val="171969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C0F7C3-3CC7-4ED6-A071-C83C0BC722E7}"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197564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C0F7C3-3CC7-4ED6-A071-C83C0BC722E7}"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304433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C0F7C3-3CC7-4ED6-A071-C83C0BC722E7}"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116399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C0F7C3-3CC7-4ED6-A071-C83C0BC722E7}"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216539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0F7C3-3CC7-4ED6-A071-C83C0BC722E7}"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260478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C0F7C3-3CC7-4ED6-A071-C83C0BC722E7}"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325872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C0F7C3-3CC7-4ED6-A071-C83C0BC722E7}" type="datetimeFigureOut">
              <a:rPr lang="en-GB" smtClean="0"/>
              <a:t>09/11/2017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42619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C0F7C3-3CC7-4ED6-A071-C83C0BC722E7}" type="datetimeFigureOut">
              <a:rPr lang="en-GB" smtClean="0"/>
              <a:t>09/11/2017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321395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0F7C3-3CC7-4ED6-A071-C83C0BC722E7}" type="datetimeFigureOut">
              <a:rPr lang="en-GB" smtClean="0"/>
              <a:t>09/11/2017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344846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0F7C3-3CC7-4ED6-A071-C83C0BC722E7}"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250048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0F7C3-3CC7-4ED6-A071-C83C0BC722E7}"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5D393F-0FFC-4198-91BD-C0E0064FB3C1}" type="slidenum">
              <a:rPr lang="en-GB" smtClean="0"/>
              <a:t>‹#›</a:t>
            </a:fld>
            <a:endParaRPr lang="en-GB"/>
          </a:p>
        </p:txBody>
      </p:sp>
    </p:spTree>
    <p:extLst>
      <p:ext uri="{BB962C8B-B14F-4D97-AF65-F5344CB8AC3E}">
        <p14:creationId xmlns:p14="http://schemas.microsoft.com/office/powerpoint/2010/main" val="160786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0F7C3-3CC7-4ED6-A071-C83C0BC722E7}" type="datetimeFigureOut">
              <a:rPr lang="en-GB" smtClean="0"/>
              <a:t>09/11/2017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D393F-0FFC-4198-91BD-C0E0064FB3C1}" type="slidenum">
              <a:rPr lang="en-GB" smtClean="0"/>
              <a:t>‹#›</a:t>
            </a:fld>
            <a:endParaRPr lang="en-GB"/>
          </a:p>
        </p:txBody>
      </p:sp>
    </p:spTree>
    <p:extLst>
      <p:ext uri="{BB962C8B-B14F-4D97-AF65-F5344CB8AC3E}">
        <p14:creationId xmlns:p14="http://schemas.microsoft.com/office/powerpoint/2010/main" val="9167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hyperlink" Target="http://www.bbc.co.uk/schools/gcsebitesize/biology/cellprocesses/celldivisionrev2.shtml#chromosomes"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http://www.bbc.co.uk/schools/gcsebitesize/biology/cellprocesses/celldivisionrev2.shtml#chromatids" TargetMode="External"/><Relationship Id="rId4" Type="http://schemas.openxmlformats.org/officeDocument/2006/relationships/hyperlink" Target="http://www.bbc.co.uk/schools/gcsebitesize/biology/cellprocesses/celldivisionrev2.shtml#dn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wm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wmf"/><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biolibogy.com/cell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uk/url?sa=i&amp;rct=j&amp;q=&amp;esrc=s&amp;source=images&amp;cd=&amp;cad=rja&amp;uact=8&amp;ved=0ahUKEwiIqbXtzaLXAhWGIsAKHT1VBLYQjRwIBw&amp;url=http://cyberbridge.mcb.harvard.edu/mitosis_3.html&amp;psig=AOvVaw3QTE1K0ZvjJemLjDaqB-uE&amp;ust=150980502787882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801999"/>
            <a:ext cx="7772400" cy="1470025"/>
          </a:xfrm>
        </p:spPr>
        <p:txBody>
          <a:bodyPr>
            <a:normAutofit/>
          </a:bodyPr>
          <a:lstStyle/>
          <a:p>
            <a:r>
              <a:rPr lang="en-GB" sz="4000" dirty="0" smtClean="0"/>
              <a:t>Block 1B – Cell division, cell diversity and cellular organisation 2.1.6</a:t>
            </a:r>
            <a:endParaRPr lang="en-GB" sz="4000" dirty="0"/>
          </a:p>
        </p:txBody>
      </p:sp>
      <p:sp>
        <p:nvSpPr>
          <p:cNvPr id="3" name="Subtitle 2"/>
          <p:cNvSpPr>
            <a:spLocks noGrp="1"/>
          </p:cNvSpPr>
          <p:nvPr>
            <p:ph type="subTitle" idx="1"/>
          </p:nvPr>
        </p:nvSpPr>
        <p:spPr>
          <a:xfrm>
            <a:off x="2895600" y="4437112"/>
            <a:ext cx="6400800" cy="1752600"/>
          </a:xfrm>
        </p:spPr>
        <p:txBody>
          <a:bodyPr/>
          <a:lstStyle/>
          <a:p>
            <a:r>
              <a:rPr lang="en-GB" dirty="0" smtClean="0"/>
              <a:t>Mitosis and the cell cycle – 2 lessons</a:t>
            </a:r>
            <a:endParaRPr lang="en-GB" dirty="0"/>
          </a:p>
        </p:txBody>
      </p:sp>
      <p:sp>
        <p:nvSpPr>
          <p:cNvPr id="4" name="TextBox 3"/>
          <p:cNvSpPr txBox="1"/>
          <p:nvPr/>
        </p:nvSpPr>
        <p:spPr>
          <a:xfrm>
            <a:off x="2639616" y="1929026"/>
            <a:ext cx="6912768" cy="830997"/>
          </a:xfrm>
          <a:prstGeom prst="rect">
            <a:avLst/>
          </a:prstGeom>
          <a:noFill/>
        </p:spPr>
        <p:txBody>
          <a:bodyPr wrap="square" rtlCol="0">
            <a:spAutoFit/>
          </a:bodyPr>
          <a:lstStyle/>
          <a:p>
            <a:pPr algn="ctr"/>
            <a:r>
              <a:rPr lang="en-GB" sz="4800" dirty="0"/>
              <a:t>Foundations in Biology</a:t>
            </a:r>
          </a:p>
        </p:txBody>
      </p:sp>
    </p:spTree>
    <p:extLst>
      <p:ext uri="{BB962C8B-B14F-4D97-AF65-F5344CB8AC3E}">
        <p14:creationId xmlns:p14="http://schemas.microsoft.com/office/powerpoint/2010/main" val="2205931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Control of the cell cycle</a:t>
            </a:r>
          </a:p>
        </p:txBody>
      </p:sp>
      <p:sp>
        <p:nvSpPr>
          <p:cNvPr id="3" name="Content Placeholder 2"/>
          <p:cNvSpPr>
            <a:spLocks noGrp="1"/>
          </p:cNvSpPr>
          <p:nvPr>
            <p:ph idx="1"/>
          </p:nvPr>
        </p:nvSpPr>
        <p:spPr>
          <a:xfrm>
            <a:off x="1703512" y="1268761"/>
            <a:ext cx="8229600" cy="4525963"/>
          </a:xfrm>
        </p:spPr>
        <p:txBody>
          <a:bodyPr>
            <a:normAutofit/>
          </a:bodyPr>
          <a:lstStyle/>
          <a:p>
            <a:r>
              <a:rPr lang="en-GB" sz="2400" dirty="0"/>
              <a:t>Cell can only divide to produce two </a:t>
            </a:r>
            <a:r>
              <a:rPr lang="en-GB" sz="2400" dirty="0" smtClean="0"/>
              <a:t>identical </a:t>
            </a:r>
            <a:r>
              <a:rPr lang="en-GB" sz="2400" dirty="0"/>
              <a:t>daughter cells if:</a:t>
            </a:r>
          </a:p>
          <a:p>
            <a:endParaRPr lang="en-GB" sz="2400" dirty="0"/>
          </a:p>
          <a:p>
            <a:r>
              <a:rPr lang="en-GB" sz="2400" dirty="0" smtClean="0"/>
              <a:t>The cell has grown to the right size.</a:t>
            </a:r>
            <a:endParaRPr lang="en-GB" sz="2400" dirty="0"/>
          </a:p>
          <a:p>
            <a:r>
              <a:rPr lang="en-GB" sz="2400" dirty="0"/>
              <a:t>The replicated DNA is error-free.</a:t>
            </a:r>
          </a:p>
          <a:p>
            <a:r>
              <a:rPr lang="en-GB" sz="2400" dirty="0"/>
              <a:t>Chromosomes are in the correct place ready for mitosis.</a:t>
            </a:r>
          </a:p>
          <a:p>
            <a:endParaRPr lang="en-GB" sz="2400" dirty="0"/>
          </a:p>
          <a:p>
            <a:r>
              <a:rPr lang="en-GB" sz="2400" b="1" i="1" dirty="0"/>
              <a:t>Checkpoints</a:t>
            </a:r>
            <a:r>
              <a:rPr lang="en-GB" sz="2400" dirty="0"/>
              <a:t> are control mechanisms – monitor and verify each phase of cell cycle has occurred correctly before moving on to next one.</a:t>
            </a:r>
          </a:p>
          <a:p>
            <a:r>
              <a:rPr lang="en-GB" sz="2400" dirty="0"/>
              <a:t> 3 of them: G</a:t>
            </a:r>
            <a:r>
              <a:rPr lang="en-GB" sz="2400" baseline="-25000" dirty="0"/>
              <a:t>1</a:t>
            </a:r>
            <a:r>
              <a:rPr lang="en-GB" sz="2400" dirty="0"/>
              <a:t>, G</a:t>
            </a:r>
            <a:r>
              <a:rPr lang="en-GB" sz="2400" baseline="-25000" dirty="0"/>
              <a:t>2</a:t>
            </a:r>
            <a:r>
              <a:rPr lang="en-GB" sz="2400" dirty="0"/>
              <a:t> and spindle assembly checkpoints</a:t>
            </a:r>
          </a:p>
        </p:txBody>
      </p:sp>
      <p:sp>
        <p:nvSpPr>
          <p:cNvPr id="5" name="TextBox 4"/>
          <p:cNvSpPr txBox="1"/>
          <p:nvPr/>
        </p:nvSpPr>
        <p:spPr>
          <a:xfrm>
            <a:off x="9715520" y="179348"/>
            <a:ext cx="772969" cy="369332"/>
          </a:xfrm>
          <a:prstGeom prst="rect">
            <a:avLst/>
          </a:prstGeom>
          <a:solidFill>
            <a:schemeClr val="tx2">
              <a:lumMod val="20000"/>
              <a:lumOff val="80000"/>
            </a:schemeClr>
          </a:solidFill>
        </p:spPr>
        <p:txBody>
          <a:bodyPr wrap="none" rtlCol="0">
            <a:spAutoFit/>
          </a:bodyPr>
          <a:lstStyle/>
          <a:p>
            <a:r>
              <a:rPr lang="en-GB" dirty="0"/>
              <a:t>2.1.6b</a:t>
            </a:r>
          </a:p>
        </p:txBody>
      </p:sp>
    </p:spTree>
    <p:extLst>
      <p:ext uri="{BB962C8B-B14F-4D97-AF65-F5344CB8AC3E}">
        <p14:creationId xmlns:p14="http://schemas.microsoft.com/office/powerpoint/2010/main" val="5532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resting stage</a:t>
            </a:r>
            <a:endParaRPr lang="en-GB" dirty="0"/>
          </a:p>
        </p:txBody>
      </p:sp>
      <p:sp>
        <p:nvSpPr>
          <p:cNvPr id="3" name="Content Placeholder 2"/>
          <p:cNvSpPr>
            <a:spLocks noGrp="1"/>
          </p:cNvSpPr>
          <p:nvPr>
            <p:ph idx="1"/>
          </p:nvPr>
        </p:nvSpPr>
        <p:spPr>
          <a:xfrm>
            <a:off x="838200" y="1361601"/>
            <a:ext cx="10515600" cy="4834482"/>
          </a:xfrm>
        </p:spPr>
        <p:txBody>
          <a:bodyPr>
            <a:normAutofit fontScale="92500" lnSpcReduction="20000"/>
          </a:bodyPr>
          <a:lstStyle/>
          <a:p>
            <a:r>
              <a:rPr lang="en-GB" dirty="0" smtClean="0"/>
              <a:t>G</a:t>
            </a:r>
            <a:r>
              <a:rPr lang="en-GB" baseline="-25000" dirty="0" smtClean="0"/>
              <a:t>0</a:t>
            </a:r>
            <a:r>
              <a:rPr lang="en-GB" dirty="0" smtClean="0"/>
              <a:t> triggered during G1 at restriction check point by a checkpoint chemical. The cell may leave the cell cycle at this point.</a:t>
            </a:r>
          </a:p>
          <a:p>
            <a:endParaRPr lang="en-GB" dirty="0" smtClean="0"/>
          </a:p>
          <a:p>
            <a:r>
              <a:rPr lang="en-GB" dirty="0" smtClean="0"/>
              <a:t>Happens when a cell: </a:t>
            </a:r>
          </a:p>
          <a:p>
            <a:r>
              <a:rPr lang="en-GB" dirty="0" smtClean="0"/>
              <a:t>Differentiates to carry out a function – cell no longer able to divide. Neurones can remain in this stage indefinitely</a:t>
            </a:r>
          </a:p>
          <a:p>
            <a:r>
              <a:rPr lang="en-GB" dirty="0" smtClean="0"/>
              <a:t>Has damaged DNA – cannot divide any longer. Results in programmed cell death (apoptosis).</a:t>
            </a:r>
          </a:p>
          <a:p>
            <a:r>
              <a:rPr lang="en-GB" dirty="0" smtClean="0"/>
              <a:t>Ages – cells can only divide a certain number of times – they become senescent. (Linked to age-related disease).</a:t>
            </a:r>
          </a:p>
          <a:p>
            <a:r>
              <a:rPr lang="en-GB" b="1" dirty="0" smtClean="0"/>
              <a:t>Lymphocytes can re-enter the cell cycle when stimulated in an immune response.</a:t>
            </a:r>
          </a:p>
          <a:p>
            <a:r>
              <a:rPr lang="en-GB" b="1" dirty="0" smtClean="0"/>
              <a:t>Epithelial cells lining the gut do not have this stage</a:t>
            </a:r>
            <a:endParaRPr lang="en-GB" b="1" dirty="0"/>
          </a:p>
        </p:txBody>
      </p:sp>
    </p:spTree>
    <p:extLst>
      <p:ext uri="{BB962C8B-B14F-4D97-AF65-F5344CB8AC3E}">
        <p14:creationId xmlns:p14="http://schemas.microsoft.com/office/powerpoint/2010/main" val="16714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Grp="1" noChangeArrowheads="1"/>
          </p:cNvSpPr>
          <p:nvPr>
            <p:ph type="title"/>
          </p:nvPr>
        </p:nvSpPr>
        <p:spPr/>
        <p:txBody>
          <a:bodyPr/>
          <a:lstStyle/>
          <a:p>
            <a:r>
              <a:rPr lang="en-GB" altLang="en-US"/>
              <a:t>Stages of the cell cycle</a:t>
            </a:r>
          </a:p>
        </p:txBody>
      </p:sp>
      <p:grpSp>
        <p:nvGrpSpPr>
          <p:cNvPr id="1999891" name="Group 19"/>
          <p:cNvGrpSpPr>
            <a:grpSpLocks/>
          </p:cNvGrpSpPr>
          <p:nvPr/>
        </p:nvGrpSpPr>
        <p:grpSpPr bwMode="auto">
          <a:xfrm>
            <a:off x="1067985" y="1433514"/>
            <a:ext cx="8699500" cy="5308600"/>
            <a:chOff x="134" y="504"/>
            <a:chExt cx="5480" cy="3344"/>
          </a:xfrm>
        </p:grpSpPr>
        <p:pic>
          <p:nvPicPr>
            <p:cNvPr id="1999889" name="S7_5_mc_dropdown_labels_cell_cyc" descr="7_5_mc_dropdown_labels_cell_cy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 y="504"/>
              <a:ext cx="5480" cy="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7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4224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ontrols>
      <mc:AlternateContent xmlns:mc="http://schemas.openxmlformats.org/markup-compatibility/2006">
        <mc:Choice xmlns:v="urn:schemas-microsoft-com:vml" Requires="v">
          <p:control spid="2074" name="ShockwaveFlash1" r:id="rId2" imgW="8699400" imgH="5308560"/>
        </mc:Choice>
        <mc:Fallback>
          <p:control name="ShockwaveFlash1" r:id="rId2" imgW="8699400" imgH="5308560">
            <p:pic>
              <p:nvPicPr>
                <p:cNvPr id="1999888" name="ShockwaveFlash1"/>
                <p:cNvPicPr preferRelativeResize="0">
                  <a:picLocks noChangeArrowheads="1" noChangeShapeType="1"/>
                </p:cNvPicPr>
                <p:nvPr/>
              </p:nvPicPr>
              <p:blipFill>
                <a:blip r:embed="rId7"/>
                <a:srcRect/>
                <a:stretch>
                  <a:fillRect/>
                </a:stretch>
              </p:blipFill>
              <p:spPr bwMode="auto">
                <a:xfrm>
                  <a:off x="134" y="504"/>
                  <a:ext cx="5480" cy="3344"/>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67846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title"/>
          </p:nvPr>
        </p:nvSpPr>
        <p:spPr/>
        <p:txBody>
          <a:bodyPr/>
          <a:lstStyle/>
          <a:p>
            <a:r>
              <a:rPr lang="en-GB" altLang="en-US"/>
              <a:t>Mitosis</a:t>
            </a:r>
          </a:p>
        </p:txBody>
      </p:sp>
      <p:grpSp>
        <p:nvGrpSpPr>
          <p:cNvPr id="2044950" name="Group 22"/>
          <p:cNvGrpSpPr>
            <a:grpSpLocks/>
          </p:cNvGrpSpPr>
          <p:nvPr/>
        </p:nvGrpSpPr>
        <p:grpSpPr bwMode="auto">
          <a:xfrm>
            <a:off x="2883137" y="464523"/>
            <a:ext cx="8699500" cy="5308600"/>
            <a:chOff x="134" y="504"/>
            <a:chExt cx="5480" cy="3344"/>
          </a:xfrm>
        </p:grpSpPr>
        <p:pic>
          <p:nvPicPr>
            <p:cNvPr id="2044948" name="S7_1_mitosis.swf" descr="7_1_mito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 y="504"/>
              <a:ext cx="5480" cy="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838200" y="6100549"/>
            <a:ext cx="10515600" cy="369332"/>
          </a:xfrm>
          <a:prstGeom prst="rect">
            <a:avLst/>
          </a:prstGeom>
          <a:noFill/>
        </p:spPr>
        <p:txBody>
          <a:bodyPr wrap="square" rtlCol="0">
            <a:spAutoFit/>
          </a:bodyPr>
          <a:lstStyle/>
          <a:p>
            <a:r>
              <a:rPr lang="en-GB" dirty="0" smtClean="0"/>
              <a:t>Use the textbook page 148-149 to annotate your worksheet with the events at each stage</a:t>
            </a:r>
            <a:endParaRPr lang="en-GB" dirty="0"/>
          </a:p>
        </p:txBody>
      </p:sp>
      <p:pic>
        <p:nvPicPr>
          <p:cNvPr id="5127"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4572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ontrols>
      <mc:AlternateContent xmlns:mc="http://schemas.openxmlformats.org/markup-compatibility/2006">
        <mc:Choice xmlns:v="urn:schemas-microsoft-com:vml" Requires="v">
          <p:control spid="5131" name="ShockwaveFlash1" r:id="rId2" imgW="8699400" imgH="5308560"/>
        </mc:Choice>
        <mc:Fallback>
          <p:control name="ShockwaveFlash1" r:id="rId2" imgW="8699400" imgH="5308560">
            <p:pic>
              <p:nvPicPr>
                <p:cNvPr id="2044947" name="ShockwaveFlash1"/>
                <p:cNvPicPr preferRelativeResize="0">
                  <a:picLocks noChangeArrowheads="1" noChangeShapeType="1"/>
                </p:cNvPicPr>
                <p:nvPr/>
              </p:nvPicPr>
              <p:blipFill>
                <a:blip r:embed="rId7"/>
                <a:srcRect/>
                <a:stretch>
                  <a:fillRect/>
                </a:stretch>
              </p:blipFill>
              <p:spPr bwMode="auto">
                <a:xfrm>
                  <a:off x="134" y="504"/>
                  <a:ext cx="5480" cy="3344"/>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734716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p:txBody>
          <a:bodyPr/>
          <a:lstStyle/>
          <a:p>
            <a:r>
              <a:rPr lang="en-GB" altLang="en-US"/>
              <a:t>Stages of the cell cycle</a:t>
            </a:r>
          </a:p>
        </p:txBody>
      </p:sp>
      <p:grpSp>
        <p:nvGrpSpPr>
          <p:cNvPr id="2034710" name="Group 22"/>
          <p:cNvGrpSpPr>
            <a:grpSpLocks/>
          </p:cNvGrpSpPr>
          <p:nvPr/>
        </p:nvGrpSpPr>
        <p:grpSpPr bwMode="auto">
          <a:xfrm>
            <a:off x="1436475" y="1274764"/>
            <a:ext cx="8699500" cy="5308600"/>
            <a:chOff x="134" y="504"/>
            <a:chExt cx="5480" cy="3344"/>
          </a:xfrm>
        </p:grpSpPr>
        <p:pic>
          <p:nvPicPr>
            <p:cNvPr id="2034708" name="S7_4_mc_dropdown_labels_mitosis " descr="7_4_mc_dropdown_labels_mitosis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 y="504"/>
              <a:ext cx="5480" cy="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51"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435100" y="12700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ontrols>
      <mc:AlternateContent xmlns:mc="http://schemas.openxmlformats.org/markup-compatibility/2006">
        <mc:Choice xmlns:v="urn:schemas-microsoft-com:vml" Requires="v">
          <p:control spid="6155" name="ShockwaveFlash1" r:id="rId2" imgW="8699400" imgH="5308560"/>
        </mc:Choice>
        <mc:Fallback>
          <p:control name="ShockwaveFlash1" r:id="rId2" imgW="8699400" imgH="5308560">
            <p:pic>
              <p:nvPicPr>
                <p:cNvPr id="2034707" name="ShockwaveFlash1"/>
                <p:cNvPicPr preferRelativeResize="0">
                  <a:picLocks noChangeArrowheads="1" noChangeShapeType="1"/>
                </p:cNvPicPr>
                <p:nvPr/>
              </p:nvPicPr>
              <p:blipFill>
                <a:blip r:embed="rId7"/>
                <a:srcRect/>
                <a:stretch>
                  <a:fillRect/>
                </a:stretch>
              </p:blipFill>
              <p:spPr bwMode="auto">
                <a:xfrm>
                  <a:off x="134" y="504"/>
                  <a:ext cx="5480" cy="3344"/>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85989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S691806_aw_027"/>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1703389" y="195264"/>
            <a:ext cx="2211387"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3"/>
          <p:cNvSpPr>
            <a:spLocks noChangeArrowheads="1"/>
          </p:cNvSpPr>
          <p:nvPr/>
        </p:nvSpPr>
        <p:spPr bwMode="auto">
          <a:xfrm>
            <a:off x="4224339" y="241301"/>
            <a:ext cx="6264275" cy="73977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a:t>Before a cell divides, its </a:t>
            </a:r>
            <a:r>
              <a:rPr lang="en-GB" altLang="en-US" sz="1400" b="1">
                <a:hlinkClick r:id="rId3"/>
              </a:rPr>
              <a:t>chromosomes</a:t>
            </a:r>
            <a:r>
              <a:rPr lang="en-GB" altLang="en-US" sz="1400"/>
              <a:t> are copied exactly in INTERPHASE. This process is called replication; ATP is synthesised – provides energy for cell division; organelles are replicated and proteins are made</a:t>
            </a:r>
          </a:p>
        </p:txBody>
      </p:sp>
      <p:sp>
        <p:nvSpPr>
          <p:cNvPr id="11268" name="Rectangle 14"/>
          <p:cNvSpPr>
            <a:spLocks noChangeArrowheads="1"/>
          </p:cNvSpPr>
          <p:nvPr/>
        </p:nvSpPr>
        <p:spPr bwMode="auto">
          <a:xfrm>
            <a:off x="4224339" y="1190626"/>
            <a:ext cx="6264275" cy="159067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0000FF"/>
                </a:solidFill>
              </a:rPr>
              <a:t>PROPHASE</a:t>
            </a:r>
          </a:p>
          <a:p>
            <a:pPr eaLnBrk="1" hangingPunct="1"/>
            <a:r>
              <a:rPr lang="en-GB" altLang="en-US" sz="1400"/>
              <a:t>The </a:t>
            </a:r>
            <a:r>
              <a:rPr lang="en-GB" altLang="en-US" sz="1400" b="1">
                <a:hlinkClick r:id="rId4"/>
              </a:rPr>
              <a:t>DNA</a:t>
            </a:r>
            <a:r>
              <a:rPr lang="en-GB" altLang="en-US" sz="1400"/>
              <a:t> of each chromosome is copied to form two </a:t>
            </a:r>
            <a:r>
              <a:rPr lang="en-GB" altLang="en-US" sz="1400" b="1">
                <a:hlinkClick r:id="rId5"/>
              </a:rPr>
              <a:t>chromatids</a:t>
            </a:r>
            <a:r>
              <a:rPr lang="en-GB" altLang="en-US" sz="1400"/>
              <a:t> (“sister” chromosomes); chromosomes condense – becoming shorter and fatter – visible under LM; nuclear envelope breaks down; chromosomes lie freely in cytoplasm; centrioles move to opposite ends of the cell, forming protein (tubulin) fibres across it called a spindle – fibres extend to the equator of the cell</a:t>
            </a:r>
          </a:p>
        </p:txBody>
      </p:sp>
      <p:sp>
        <p:nvSpPr>
          <p:cNvPr id="11269" name="Rectangle 15"/>
          <p:cNvSpPr>
            <a:spLocks noChangeArrowheads="1"/>
          </p:cNvSpPr>
          <p:nvPr/>
        </p:nvSpPr>
        <p:spPr bwMode="auto">
          <a:xfrm>
            <a:off x="4224339" y="2924176"/>
            <a:ext cx="6264275" cy="73977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0000FF"/>
                </a:solidFill>
              </a:rPr>
              <a:t>METAPHASE</a:t>
            </a:r>
          </a:p>
          <a:p>
            <a:pPr eaLnBrk="1" hangingPunct="1"/>
            <a:r>
              <a:rPr lang="en-GB" altLang="en-US" sz="1400"/>
              <a:t>Chromosomes line up at the equator; the spindle fibres from each pole become attached to the centromere of the chromosomes</a:t>
            </a:r>
          </a:p>
        </p:txBody>
      </p:sp>
      <p:sp>
        <p:nvSpPr>
          <p:cNvPr id="11270" name="Rectangle 16"/>
          <p:cNvSpPr>
            <a:spLocks noChangeArrowheads="1"/>
          </p:cNvSpPr>
          <p:nvPr/>
        </p:nvSpPr>
        <p:spPr bwMode="auto">
          <a:xfrm>
            <a:off x="4224339" y="3860801"/>
            <a:ext cx="6264275" cy="11652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0000FF"/>
                </a:solidFill>
              </a:rPr>
              <a:t>ANAPHASE</a:t>
            </a:r>
          </a:p>
          <a:p>
            <a:pPr eaLnBrk="1" hangingPunct="1"/>
            <a:r>
              <a:rPr lang="en-GB" altLang="en-US" sz="1400"/>
              <a:t>The spindle fibres contract;  the centromeres are split and the pairs of sister chromatids are separated and dragged to opposite poles assuming a “V” shape – the centromeres lead; a complete set of chromosomes is therefore found at each pole; energy (ATP) is required </a:t>
            </a:r>
          </a:p>
        </p:txBody>
      </p:sp>
      <p:sp>
        <p:nvSpPr>
          <p:cNvPr id="11271" name="Rectangle 17"/>
          <p:cNvSpPr>
            <a:spLocks noChangeArrowheads="1"/>
          </p:cNvSpPr>
          <p:nvPr/>
        </p:nvSpPr>
        <p:spPr bwMode="auto">
          <a:xfrm>
            <a:off x="4224339" y="5157789"/>
            <a:ext cx="6264275" cy="159067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0000FF"/>
                </a:solidFill>
              </a:rPr>
              <a:t>TELOPHASE</a:t>
            </a:r>
          </a:p>
          <a:p>
            <a:pPr eaLnBrk="1" hangingPunct="1"/>
            <a:r>
              <a:rPr lang="en-GB" altLang="en-US" sz="1400"/>
              <a:t>Chromatids reach their respective poles and uncoil – become thin and long again – now called chromosomes again – no longer visible under LM; spindle fibres break down; nuclear envelope forms around each group of chromosomes – forming two nuclei; cytokinesis follows – cytoplasm divides and a plasma membrane forms two form two individual cells; cell enters interphase once again </a:t>
            </a:r>
          </a:p>
        </p:txBody>
      </p:sp>
    </p:spTree>
    <p:extLst>
      <p:ext uri="{BB962C8B-B14F-4D97-AF65-F5344CB8AC3E}">
        <p14:creationId xmlns:p14="http://schemas.microsoft.com/office/powerpoint/2010/main" val="2106154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2784"/>
            <a:ext cx="8229600" cy="1143000"/>
          </a:xfrm>
        </p:spPr>
        <p:txBody>
          <a:bodyPr/>
          <a:lstStyle/>
          <a:p>
            <a:r>
              <a:rPr lang="en-GB" dirty="0" smtClean="0"/>
              <a:t>Cytokinesis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3831" y="2952240"/>
            <a:ext cx="2967627" cy="3516188"/>
          </a:xfrm>
        </p:spPr>
      </p:pic>
      <p:pic>
        <p:nvPicPr>
          <p:cNvPr id="4" name="Picture 6" descr="cytokinesis"/>
          <p:cNvPicPr>
            <a:picLocks noChangeAspect="1" noChangeArrowheads="1"/>
          </p:cNvPicPr>
          <p:nvPr/>
        </p:nvPicPr>
        <p:blipFill>
          <a:blip r:embed="rId3">
            <a:extLst>
              <a:ext uri="{28A0092B-C50C-407E-A947-70E740481C1C}">
                <a14:useLocalDpi xmlns:a14="http://schemas.microsoft.com/office/drawing/2010/main" val="0"/>
              </a:ext>
            </a:extLst>
          </a:blip>
          <a:srcRect l="25900" t="3429" r="21257" b="46268"/>
          <a:stretch>
            <a:fillRect/>
          </a:stretch>
        </p:blipFill>
        <p:spPr bwMode="auto">
          <a:xfrm>
            <a:off x="8465411" y="751058"/>
            <a:ext cx="3076047" cy="205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9375" y="1165785"/>
            <a:ext cx="7818463" cy="5539978"/>
          </a:xfrm>
          <a:prstGeom prst="rect">
            <a:avLst/>
          </a:prstGeom>
          <a:noFill/>
        </p:spPr>
        <p:txBody>
          <a:bodyPr wrap="square" rtlCol="0">
            <a:spAutoFit/>
          </a:bodyPr>
          <a:lstStyle/>
          <a:p>
            <a:r>
              <a:rPr lang="en-GB" sz="2400" b="1" u="sng" dirty="0">
                <a:solidFill>
                  <a:srgbClr val="333333"/>
                </a:solidFill>
                <a:latin typeface="Open Sans"/>
              </a:rPr>
              <a:t>In animal cells the cell surface membrane is pulled in wards by the cytoskeleton until its close enough to fuse around the middle forming 2 new cells</a:t>
            </a:r>
          </a:p>
          <a:p>
            <a:endParaRPr lang="en-GB" sz="2400" b="1" u="sng" dirty="0">
              <a:solidFill>
                <a:srgbClr val="333333"/>
              </a:solidFill>
              <a:latin typeface="Open Sans"/>
            </a:endParaRPr>
          </a:p>
          <a:p>
            <a:r>
              <a:rPr lang="en-GB" sz="2400" b="1" u="sng" dirty="0">
                <a:solidFill>
                  <a:srgbClr val="333333"/>
                </a:solidFill>
                <a:latin typeface="Open Sans"/>
              </a:rPr>
              <a:t>Plant cells have walls, so cytokinesis cannot proceed with a cleavage furrow. Instead, during telophase a cell plate forms across the cell in the location of the old metaphase plate.</a:t>
            </a:r>
          </a:p>
          <a:p>
            <a:pPr>
              <a:buFont typeface="Arial" panose="020B0604020202020204" pitchFamily="34" charset="0"/>
              <a:buChar char="•"/>
            </a:pPr>
            <a:r>
              <a:rPr lang="en-GB" sz="2400" dirty="0">
                <a:solidFill>
                  <a:srgbClr val="333333"/>
                </a:solidFill>
                <a:latin typeface="Open Sans"/>
              </a:rPr>
              <a:t>During telophase, membrane-enclosed vesicles derived from the Golgi apparatus migrate to the centre of the cell and fuse to form a cell plate. The growing cell plate fuses with the existing plasma membrane, producing two daughter cells, each with its own plasma membrane. Then a new cell wall forms.</a:t>
            </a:r>
          </a:p>
          <a:p>
            <a:endParaRPr lang="en-GB" dirty="0"/>
          </a:p>
        </p:txBody>
      </p:sp>
      <p:sp>
        <p:nvSpPr>
          <p:cNvPr id="3" name="TextBox 2"/>
          <p:cNvSpPr txBox="1"/>
          <p:nvPr/>
        </p:nvSpPr>
        <p:spPr>
          <a:xfrm>
            <a:off x="479375" y="6318913"/>
            <a:ext cx="7818463" cy="369332"/>
          </a:xfrm>
          <a:prstGeom prst="rect">
            <a:avLst/>
          </a:prstGeom>
          <a:noFill/>
        </p:spPr>
        <p:txBody>
          <a:bodyPr wrap="square" rtlCol="0">
            <a:spAutoFit/>
          </a:bodyPr>
          <a:lstStyle/>
          <a:p>
            <a:r>
              <a:rPr lang="en-GB" dirty="0" smtClean="0"/>
              <a:t>Complete exam questions - SA</a:t>
            </a:r>
            <a:endParaRPr lang="en-GB" dirty="0"/>
          </a:p>
        </p:txBody>
      </p:sp>
    </p:spTree>
    <p:extLst>
      <p:ext uri="{BB962C8B-B14F-4D97-AF65-F5344CB8AC3E}">
        <p14:creationId xmlns:p14="http://schemas.microsoft.com/office/powerpoint/2010/main" val="2408413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64" y="-188021"/>
            <a:ext cx="10515600" cy="1325563"/>
          </a:xfrm>
        </p:spPr>
        <p:txBody>
          <a:bodyPr/>
          <a:lstStyle/>
          <a:p>
            <a:r>
              <a:rPr lang="en-GB" dirty="0" smtClean="0"/>
              <a:t>Task</a:t>
            </a:r>
            <a:endParaRPr lang="en-GB" dirty="0"/>
          </a:p>
        </p:txBody>
      </p:sp>
      <p:sp>
        <p:nvSpPr>
          <p:cNvPr id="3" name="Content Placeholder 2"/>
          <p:cNvSpPr>
            <a:spLocks noGrp="1"/>
          </p:cNvSpPr>
          <p:nvPr>
            <p:ph idx="1"/>
          </p:nvPr>
        </p:nvSpPr>
        <p:spPr>
          <a:xfrm>
            <a:off x="305938" y="731762"/>
            <a:ext cx="10515600" cy="1264463"/>
          </a:xfrm>
        </p:spPr>
        <p:txBody>
          <a:bodyPr/>
          <a:lstStyle/>
          <a:p>
            <a:r>
              <a:rPr lang="en-GB" sz="3600" dirty="0" smtClean="0"/>
              <a:t>Complete exam questions</a:t>
            </a:r>
          </a:p>
          <a:p>
            <a:r>
              <a:rPr lang="en-GB" sz="3600" dirty="0" smtClean="0"/>
              <a:t>SA</a:t>
            </a:r>
          </a:p>
          <a:p>
            <a:endParaRPr lang="en-GB" sz="3600" dirty="0" smtClean="0"/>
          </a:p>
          <a:p>
            <a:endParaRPr lang="en-GB" sz="3600" dirty="0" smtClean="0"/>
          </a:p>
          <a:p>
            <a:endParaRPr lang="en-GB" dirty="0"/>
          </a:p>
        </p:txBody>
      </p:sp>
      <p:sp>
        <p:nvSpPr>
          <p:cNvPr id="4" name="TextBox 3"/>
          <p:cNvSpPr txBox="1"/>
          <p:nvPr/>
        </p:nvSpPr>
        <p:spPr>
          <a:xfrm>
            <a:off x="8038531" y="256397"/>
            <a:ext cx="3916908" cy="646331"/>
          </a:xfrm>
          <a:prstGeom prst="rect">
            <a:avLst/>
          </a:prstGeom>
          <a:solidFill>
            <a:srgbClr val="FFFF00"/>
          </a:solidFill>
        </p:spPr>
        <p:txBody>
          <a:bodyPr wrap="square" rtlCol="0">
            <a:spAutoFit/>
          </a:bodyPr>
          <a:lstStyle/>
          <a:p>
            <a:r>
              <a:rPr lang="en-GB" dirty="0" smtClean="0"/>
              <a:t>Challenge – complete application question</a:t>
            </a:r>
            <a:endParaRPr lang="en-GB" dirty="0"/>
          </a:p>
        </p:txBody>
      </p:sp>
      <p:sp>
        <p:nvSpPr>
          <p:cNvPr id="5" name="TextBox 4"/>
          <p:cNvSpPr txBox="1"/>
          <p:nvPr/>
        </p:nvSpPr>
        <p:spPr>
          <a:xfrm>
            <a:off x="483358" y="1996225"/>
            <a:ext cx="11472081" cy="5139869"/>
          </a:xfrm>
          <a:prstGeom prst="rect">
            <a:avLst/>
          </a:prstGeom>
          <a:noFill/>
        </p:spPr>
        <p:txBody>
          <a:bodyPr wrap="square" rtlCol="0">
            <a:spAutoFit/>
          </a:bodyPr>
          <a:lstStyle/>
          <a:p>
            <a:pPr marL="342900" indent="-342900">
              <a:buAutoNum type="arabicPeriod"/>
            </a:pPr>
            <a:r>
              <a:rPr lang="en-GB" sz="2000" dirty="0" smtClean="0"/>
              <a:t>(a)  Metaphase                                                                                                                                              (1 mark)</a:t>
            </a:r>
          </a:p>
          <a:p>
            <a:r>
              <a:rPr lang="en-GB" sz="2000" dirty="0" smtClean="0"/>
              <a:t>       (ii) </a:t>
            </a:r>
            <a:r>
              <a:rPr lang="en-GB" altLang="en-US" sz="2000" dirty="0"/>
              <a:t>Chromosomes line up at the equator; </a:t>
            </a:r>
            <a:r>
              <a:rPr lang="en-GB" altLang="en-US" sz="2000" dirty="0" smtClean="0"/>
              <a:t>(1) the </a:t>
            </a:r>
            <a:r>
              <a:rPr lang="en-GB" altLang="en-US" sz="2000" dirty="0">
                <a:solidFill>
                  <a:srgbClr val="00B0F0"/>
                </a:solidFill>
              </a:rPr>
              <a:t>spindle fibres </a:t>
            </a:r>
            <a:r>
              <a:rPr lang="en-GB" altLang="en-US" sz="2000" dirty="0"/>
              <a:t>from each pole become attached to the </a:t>
            </a:r>
            <a:r>
              <a:rPr lang="en-GB" altLang="en-US" sz="2000" dirty="0" smtClean="0">
                <a:solidFill>
                  <a:srgbClr val="00B0F0"/>
                </a:solidFill>
              </a:rPr>
              <a:t>centromere</a:t>
            </a:r>
            <a:r>
              <a:rPr lang="en-GB" altLang="en-US" sz="2000" dirty="0" smtClean="0"/>
              <a:t> </a:t>
            </a:r>
            <a:r>
              <a:rPr lang="en-GB" altLang="en-US" sz="2000" dirty="0"/>
              <a:t>of </a:t>
            </a:r>
            <a:r>
              <a:rPr lang="en-GB" altLang="en-US" sz="2000" dirty="0" smtClean="0"/>
              <a:t>the chromosomes (1) 						                 (2 marks)</a:t>
            </a:r>
          </a:p>
          <a:p>
            <a:endParaRPr lang="en-GB" altLang="en-US" sz="2000" dirty="0" smtClean="0"/>
          </a:p>
          <a:p>
            <a:r>
              <a:rPr lang="en-GB" altLang="en-US" sz="2000" dirty="0"/>
              <a:t> </a:t>
            </a:r>
            <a:r>
              <a:rPr lang="en-GB" altLang="en-US" sz="2000" dirty="0" smtClean="0"/>
              <a:t>      (b) </a:t>
            </a:r>
            <a:r>
              <a:rPr lang="en-GB" altLang="en-US" sz="2000" dirty="0"/>
              <a:t>Chromatids </a:t>
            </a:r>
            <a:r>
              <a:rPr lang="en-GB" altLang="en-US" sz="2000" dirty="0" smtClean="0"/>
              <a:t>uncoil and are called chromosomes </a:t>
            </a:r>
            <a:r>
              <a:rPr lang="en-GB" altLang="en-US" sz="2000" dirty="0"/>
              <a:t>again </a:t>
            </a:r>
            <a:r>
              <a:rPr lang="en-GB" altLang="en-US" sz="2000" dirty="0" smtClean="0"/>
              <a:t>(1) </a:t>
            </a:r>
            <a:r>
              <a:rPr lang="en-GB" altLang="en-US" sz="2000" dirty="0" smtClean="0">
                <a:solidFill>
                  <a:srgbClr val="00B0F0"/>
                </a:solidFill>
              </a:rPr>
              <a:t>spindle </a:t>
            </a:r>
            <a:r>
              <a:rPr lang="en-GB" altLang="en-US" sz="2000" dirty="0">
                <a:solidFill>
                  <a:srgbClr val="00B0F0"/>
                </a:solidFill>
              </a:rPr>
              <a:t>fibres </a:t>
            </a:r>
            <a:r>
              <a:rPr lang="en-GB" altLang="en-US" sz="2000" dirty="0"/>
              <a:t>break </a:t>
            </a:r>
            <a:r>
              <a:rPr lang="en-GB" altLang="en-US" sz="2000" dirty="0" smtClean="0"/>
              <a:t>down (1)  </a:t>
            </a:r>
            <a:r>
              <a:rPr lang="en-GB" altLang="en-US" sz="2000" dirty="0">
                <a:solidFill>
                  <a:srgbClr val="00B0F0"/>
                </a:solidFill>
              </a:rPr>
              <a:t>nuclear envelope </a:t>
            </a:r>
            <a:r>
              <a:rPr lang="en-GB" altLang="en-US" sz="2000" dirty="0" smtClean="0"/>
              <a:t>forms around </a:t>
            </a:r>
            <a:r>
              <a:rPr lang="en-GB" altLang="en-US" sz="2000" dirty="0"/>
              <a:t>each group of </a:t>
            </a:r>
            <a:r>
              <a:rPr lang="en-GB" altLang="en-US" sz="2000" dirty="0" smtClean="0"/>
              <a:t>chromosomes </a:t>
            </a:r>
            <a:r>
              <a:rPr lang="en-GB" altLang="en-US" sz="2000" dirty="0"/>
              <a:t>– forming two </a:t>
            </a:r>
            <a:r>
              <a:rPr lang="en-GB" altLang="en-US" sz="2000" dirty="0" smtClean="0"/>
              <a:t>nuclei (1) </a:t>
            </a:r>
            <a:r>
              <a:rPr lang="en-GB" sz="2000" dirty="0">
                <a:solidFill>
                  <a:srgbClr val="333333"/>
                </a:solidFill>
              </a:rPr>
              <a:t>the cell surface membrane is pulled </a:t>
            </a:r>
            <a:r>
              <a:rPr lang="en-GB" sz="2000" dirty="0" smtClean="0">
                <a:solidFill>
                  <a:srgbClr val="333333"/>
                </a:solidFill>
              </a:rPr>
              <a:t>inwards to form 2 </a:t>
            </a:r>
            <a:r>
              <a:rPr lang="en-GB" sz="2000" dirty="0">
                <a:solidFill>
                  <a:srgbClr val="333333"/>
                </a:solidFill>
              </a:rPr>
              <a:t>new </a:t>
            </a:r>
            <a:r>
              <a:rPr lang="en-GB" sz="2000" dirty="0" smtClean="0">
                <a:solidFill>
                  <a:srgbClr val="333333"/>
                </a:solidFill>
              </a:rPr>
              <a:t>cells, this is called </a:t>
            </a:r>
            <a:r>
              <a:rPr lang="en-GB" sz="2000" dirty="0" smtClean="0">
                <a:solidFill>
                  <a:schemeClr val="accent1"/>
                </a:solidFill>
              </a:rPr>
              <a:t>cytokinesis</a:t>
            </a:r>
            <a:r>
              <a:rPr lang="en-GB" sz="2000" dirty="0" smtClean="0">
                <a:solidFill>
                  <a:srgbClr val="333333"/>
                </a:solidFill>
              </a:rPr>
              <a:t> (1)				(4 marks)</a:t>
            </a:r>
          </a:p>
          <a:p>
            <a:endParaRPr lang="en-GB" sz="2000" dirty="0">
              <a:solidFill>
                <a:srgbClr val="333333"/>
              </a:solidFill>
              <a:latin typeface="Open Sans"/>
            </a:endParaRPr>
          </a:p>
          <a:p>
            <a:pPr marL="342900" indent="-342900">
              <a:buAutoNum type="arabicPeriod" startAt="2"/>
            </a:pPr>
            <a:r>
              <a:rPr lang="en-GB" sz="2000" dirty="0" smtClean="0">
                <a:solidFill>
                  <a:srgbClr val="333333"/>
                </a:solidFill>
              </a:rPr>
              <a:t>Plant cells have cell walls so cytokinesis can’t proceed by a cleavage furrow (1) , instead a cell plate is formed (1)										(2 marks)</a:t>
            </a:r>
          </a:p>
          <a:p>
            <a:pPr marL="342900" indent="-342900">
              <a:buAutoNum type="arabicPeriod" startAt="2"/>
            </a:pPr>
            <a:endParaRPr lang="en-GB" sz="2000" dirty="0">
              <a:solidFill>
                <a:srgbClr val="333333"/>
              </a:solidFill>
            </a:endParaRPr>
          </a:p>
          <a:p>
            <a:pPr marL="342900" indent="-342900">
              <a:buAutoNum type="arabicPeriod" startAt="2"/>
            </a:pPr>
            <a:r>
              <a:rPr lang="en-GB" sz="2000" dirty="0" smtClean="0">
                <a:solidFill>
                  <a:srgbClr val="333333"/>
                </a:solidFill>
              </a:rPr>
              <a:t>(a) X = Metaphase (1)      Y = Anaphase   (1)  						(2 marks)</a:t>
            </a:r>
          </a:p>
          <a:p>
            <a:pPr lvl="1"/>
            <a:r>
              <a:rPr lang="en-GB" sz="1600" dirty="0">
                <a:solidFill>
                  <a:srgbClr val="333333"/>
                </a:solidFill>
                <a:latin typeface="Open Sans"/>
              </a:rPr>
              <a:t>	</a:t>
            </a:r>
          </a:p>
          <a:p>
            <a:r>
              <a:rPr lang="en-GB" altLang="en-US" dirty="0" smtClean="0"/>
              <a:t>Total =      /11         </a:t>
            </a:r>
            <a:endParaRPr lang="en-GB" altLang="en-US" dirty="0"/>
          </a:p>
          <a:p>
            <a:endParaRPr lang="en-GB" altLang="en-US" dirty="0" smtClean="0"/>
          </a:p>
          <a:p>
            <a:endParaRPr lang="en-GB" altLang="en-US" dirty="0"/>
          </a:p>
          <a:p>
            <a:endParaRPr lang="en-GB" dirty="0"/>
          </a:p>
        </p:txBody>
      </p:sp>
    </p:spTree>
    <p:extLst>
      <p:ext uri="{BB962C8B-B14F-4D97-AF65-F5344CB8AC3E}">
        <p14:creationId xmlns:p14="http://schemas.microsoft.com/office/powerpoint/2010/main" val="35035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Rectangle 2"/>
          <p:cNvSpPr>
            <a:spLocks noGrp="1" noChangeArrowheads="1"/>
          </p:cNvSpPr>
          <p:nvPr>
            <p:ph type="title"/>
          </p:nvPr>
        </p:nvSpPr>
        <p:spPr/>
        <p:txBody>
          <a:bodyPr/>
          <a:lstStyle/>
          <a:p>
            <a:r>
              <a:rPr lang="en-GB" altLang="en-US"/>
              <a:t>Cell cycle summary</a:t>
            </a:r>
          </a:p>
        </p:txBody>
      </p:sp>
      <p:grpSp>
        <p:nvGrpSpPr>
          <p:cNvPr id="2024471" name="Group 23"/>
          <p:cNvGrpSpPr>
            <a:grpSpLocks/>
          </p:cNvGrpSpPr>
          <p:nvPr/>
        </p:nvGrpSpPr>
        <p:grpSpPr bwMode="auto">
          <a:xfrm>
            <a:off x="1586707" y="1274764"/>
            <a:ext cx="8699500" cy="5308600"/>
            <a:chOff x="134" y="504"/>
            <a:chExt cx="5480" cy="3344"/>
          </a:xfrm>
        </p:grpSpPr>
        <p:pic>
          <p:nvPicPr>
            <p:cNvPr id="2024469" name="S7_7_cr_click_reveal_cell_cycle." descr="7_7_cr_click_reveal_cell_cy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 y="504"/>
              <a:ext cx="5480" cy="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73"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574800" y="12700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ontrols>
      <mc:AlternateContent xmlns:mc="http://schemas.openxmlformats.org/markup-compatibility/2006">
        <mc:Choice xmlns:v="urn:schemas-microsoft-com:vml" Requires="v">
          <p:control spid="7177" name="ShockwaveFlash1" r:id="rId2" imgW="8699400" imgH="5308560"/>
        </mc:Choice>
        <mc:Fallback>
          <p:control name="ShockwaveFlash1" r:id="rId2" imgW="8699400" imgH="5308560">
            <p:pic>
              <p:nvPicPr>
                <p:cNvPr id="2024468" name="ShockwaveFlash1"/>
                <p:cNvPicPr preferRelativeResize="0">
                  <a:picLocks noChangeArrowheads="1" noChangeShapeType="1"/>
                </p:cNvPicPr>
                <p:nvPr/>
              </p:nvPicPr>
              <p:blipFill>
                <a:blip r:embed="rId7"/>
                <a:srcRect/>
                <a:stretch>
                  <a:fillRect/>
                </a:stretch>
              </p:blipFill>
              <p:spPr bwMode="auto">
                <a:xfrm>
                  <a:off x="134" y="504"/>
                  <a:ext cx="5480" cy="3344"/>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88958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p:txBody>
          <a:bodyPr/>
          <a:lstStyle/>
          <a:p>
            <a:r>
              <a:rPr lang="en-GB" altLang="en-US" dirty="0"/>
              <a:t>Phases of </a:t>
            </a:r>
            <a:r>
              <a:rPr lang="en-GB" altLang="en-US" dirty="0" smtClean="0"/>
              <a:t>mitosis - Plenary</a:t>
            </a:r>
            <a:endParaRPr lang="en-GB" altLang="en-US" dirty="0"/>
          </a:p>
        </p:txBody>
      </p:sp>
      <p:grpSp>
        <p:nvGrpSpPr>
          <p:cNvPr id="2022419" name="Group 19"/>
          <p:cNvGrpSpPr>
            <a:grpSpLocks/>
          </p:cNvGrpSpPr>
          <p:nvPr/>
        </p:nvGrpSpPr>
        <p:grpSpPr bwMode="auto">
          <a:xfrm>
            <a:off x="1271589" y="1274764"/>
            <a:ext cx="8699500" cy="5308600"/>
            <a:chOff x="134" y="504"/>
            <a:chExt cx="5480" cy="3344"/>
          </a:xfrm>
        </p:grpSpPr>
        <p:pic>
          <p:nvPicPr>
            <p:cNvPr id="2022417" name="S7_3_cl_flexible_3columns_mitosi" descr="7_3_cl_flexible_3columns_mito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 y="504"/>
              <a:ext cx="5480" cy="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197"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270000" y="12700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ontrols>
      <mc:AlternateContent xmlns:mc="http://schemas.openxmlformats.org/markup-compatibility/2006">
        <mc:Choice xmlns:v="urn:schemas-microsoft-com:vml" Requires="v">
          <p:control spid="8201" name="ShockwaveFlash1" r:id="rId2" imgW="8699400" imgH="5308560"/>
        </mc:Choice>
        <mc:Fallback>
          <p:control name="ShockwaveFlash1" r:id="rId2" imgW="8699400" imgH="5308560">
            <p:pic>
              <p:nvPicPr>
                <p:cNvPr id="2022416" name="ShockwaveFlash1"/>
                <p:cNvPicPr preferRelativeResize="0">
                  <a:picLocks noChangeArrowheads="1" noChangeShapeType="1"/>
                </p:cNvPicPr>
                <p:nvPr/>
              </p:nvPicPr>
              <p:blipFill>
                <a:blip r:embed="rId7"/>
                <a:srcRect/>
                <a:stretch>
                  <a:fillRect/>
                </a:stretch>
              </p:blipFill>
              <p:spPr bwMode="auto">
                <a:xfrm>
                  <a:off x="134" y="504"/>
                  <a:ext cx="5480" cy="3344"/>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248314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639"/>
            <a:ext cx="10515600" cy="1325563"/>
          </a:xfrm>
        </p:spPr>
        <p:txBody>
          <a:bodyPr/>
          <a:lstStyle/>
          <a:p>
            <a:r>
              <a:rPr lang="en-GB" dirty="0" smtClean="0"/>
              <a:t>Starter – Exam questions</a:t>
            </a:r>
            <a:endParaRPr lang="en-GB" dirty="0"/>
          </a:p>
        </p:txBody>
      </p:sp>
      <p:sp>
        <p:nvSpPr>
          <p:cNvPr id="3" name="Content Placeholder 2"/>
          <p:cNvSpPr>
            <a:spLocks noGrp="1"/>
          </p:cNvSpPr>
          <p:nvPr>
            <p:ph idx="1"/>
          </p:nvPr>
        </p:nvSpPr>
        <p:spPr>
          <a:xfrm>
            <a:off x="838200" y="805020"/>
            <a:ext cx="10515600" cy="5425180"/>
          </a:xfrm>
        </p:spPr>
        <p:txBody>
          <a:bodyPr>
            <a:normAutofit fontScale="92500" lnSpcReduction="10000"/>
          </a:bodyPr>
          <a:lstStyle/>
          <a:p>
            <a:pPr marL="514350" indent="-514350">
              <a:buAutoNum type="arabicParenR"/>
            </a:pPr>
            <a:r>
              <a:rPr lang="en-GB" dirty="0" smtClean="0"/>
              <a:t>Name the 2 different types of integral proteins and explain their roles 								                       (2 marks)</a:t>
            </a:r>
          </a:p>
          <a:p>
            <a:pPr marL="514350" indent="-514350">
              <a:buAutoNum type="arabicParenR"/>
            </a:pPr>
            <a:endParaRPr lang="en-GB" dirty="0"/>
          </a:p>
          <a:p>
            <a:pPr marL="514350" indent="-514350">
              <a:buAutoNum type="arabicParenR"/>
            </a:pPr>
            <a:endParaRPr lang="en-GB" dirty="0" smtClean="0"/>
          </a:p>
          <a:p>
            <a:pPr marL="514350" indent="-514350">
              <a:buAutoNum type="arabicParenR"/>
            </a:pPr>
            <a:endParaRPr lang="en-GB" dirty="0" smtClean="0"/>
          </a:p>
          <a:p>
            <a:pPr marL="514350" indent="-514350">
              <a:buAutoNum type="arabicParenR"/>
            </a:pPr>
            <a:r>
              <a:rPr lang="en-GB" dirty="0" smtClean="0"/>
              <a:t>Describe the role of cholesterol in the plasma membrane</a:t>
            </a:r>
          </a:p>
          <a:p>
            <a:pPr marL="0" indent="0">
              <a:buNone/>
            </a:pPr>
            <a:r>
              <a:rPr lang="en-GB" dirty="0"/>
              <a:t>	</a:t>
            </a:r>
            <a:r>
              <a:rPr lang="en-GB" dirty="0" smtClean="0"/>
              <a:t>								(2 marks)</a:t>
            </a:r>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3) Describe how the plasma membranes allows hormones to affect the cell 									(3 marks)</a:t>
            </a:r>
            <a:endParaRPr lang="en-GB" dirty="0"/>
          </a:p>
        </p:txBody>
      </p:sp>
      <p:sp>
        <p:nvSpPr>
          <p:cNvPr id="4" name="TextBox 3"/>
          <p:cNvSpPr txBox="1"/>
          <p:nvPr/>
        </p:nvSpPr>
        <p:spPr>
          <a:xfrm>
            <a:off x="1466045" y="1345753"/>
            <a:ext cx="9259910" cy="1569660"/>
          </a:xfrm>
          <a:prstGeom prst="rect">
            <a:avLst/>
          </a:prstGeom>
          <a:noFill/>
        </p:spPr>
        <p:txBody>
          <a:bodyPr wrap="square" rtlCol="0">
            <a:spAutoFit/>
          </a:bodyPr>
          <a:lstStyle/>
          <a:p>
            <a:pPr marL="285750" indent="-285750">
              <a:buFontTx/>
              <a:buChar char="-"/>
            </a:pPr>
            <a:r>
              <a:rPr lang="en-GB" sz="2400" dirty="0" smtClean="0"/>
              <a:t>Channel proteins allow substances to diffuse across the plasma membrane  (such as ions – polar molecules that are insoluble in lipids)</a:t>
            </a:r>
          </a:p>
          <a:p>
            <a:pPr marL="285750" indent="-285750">
              <a:buFontTx/>
              <a:buChar char="-"/>
            </a:pPr>
            <a:r>
              <a:rPr lang="en-GB" sz="2400" dirty="0" smtClean="0"/>
              <a:t>Carrier proteins actively transports substances across the plasma membrane (such as glucose – to large to pass across)</a:t>
            </a:r>
            <a:endParaRPr lang="en-GB" sz="2400" dirty="0"/>
          </a:p>
        </p:txBody>
      </p:sp>
      <p:sp>
        <p:nvSpPr>
          <p:cNvPr id="5" name="TextBox 4"/>
          <p:cNvSpPr txBox="1"/>
          <p:nvPr/>
        </p:nvSpPr>
        <p:spPr>
          <a:xfrm>
            <a:off x="1622738" y="3289811"/>
            <a:ext cx="7547020" cy="1569660"/>
          </a:xfrm>
          <a:prstGeom prst="rect">
            <a:avLst/>
          </a:prstGeom>
          <a:noFill/>
        </p:spPr>
        <p:txBody>
          <a:bodyPr wrap="square" rtlCol="0">
            <a:spAutoFit/>
          </a:bodyPr>
          <a:lstStyle/>
          <a:p>
            <a:r>
              <a:rPr lang="en-GB" sz="2400" dirty="0" smtClean="0"/>
              <a:t> - cholesterol partially immobilises nearby phospholipids in the plasma membrane (1) This decrease the permeability and maintains mechanical stability of the plasma membrane (1)</a:t>
            </a:r>
            <a:endParaRPr lang="en-GB" sz="2400" dirty="0"/>
          </a:p>
        </p:txBody>
      </p:sp>
      <p:sp>
        <p:nvSpPr>
          <p:cNvPr id="6" name="TextBox 5"/>
          <p:cNvSpPr txBox="1"/>
          <p:nvPr/>
        </p:nvSpPr>
        <p:spPr>
          <a:xfrm>
            <a:off x="1622738" y="5511989"/>
            <a:ext cx="7881871" cy="1200329"/>
          </a:xfrm>
          <a:prstGeom prst="rect">
            <a:avLst/>
          </a:prstGeom>
          <a:noFill/>
        </p:spPr>
        <p:txBody>
          <a:bodyPr wrap="square" rtlCol="0">
            <a:spAutoFit/>
          </a:bodyPr>
          <a:lstStyle/>
          <a:p>
            <a:r>
              <a:rPr lang="en-GB" sz="2400" dirty="0" smtClean="0"/>
              <a:t>Hormones bind to receptor proteins (1) in a complementary way (1) This causes a series of reactions inside the cell (1) Cell signalling</a:t>
            </a:r>
            <a:endParaRPr lang="en-GB" sz="2400" dirty="0"/>
          </a:p>
        </p:txBody>
      </p:sp>
    </p:spTree>
    <p:extLst>
      <p:ext uri="{BB962C8B-B14F-4D97-AF65-F5344CB8AC3E}">
        <p14:creationId xmlns:p14="http://schemas.microsoft.com/office/powerpoint/2010/main" val="415085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a:t>
            </a:r>
            <a:endParaRPr lang="en-GB" dirty="0"/>
          </a:p>
        </p:txBody>
      </p:sp>
      <p:pic>
        <p:nvPicPr>
          <p:cNvPr id="5" name="Content Placeholder 4"/>
          <p:cNvPicPr>
            <a:picLocks noGrp="1" noChangeAspect="1"/>
          </p:cNvPicPr>
          <p:nvPr>
            <p:ph idx="1"/>
          </p:nvPr>
        </p:nvPicPr>
        <p:blipFill>
          <a:blip r:embed="rId2"/>
          <a:stretch>
            <a:fillRect/>
          </a:stretch>
        </p:blipFill>
        <p:spPr>
          <a:xfrm>
            <a:off x="1055367" y="1423499"/>
            <a:ext cx="10081266" cy="3301031"/>
          </a:xfrm>
          <a:prstGeom prst="rect">
            <a:avLst/>
          </a:prstGeom>
        </p:spPr>
      </p:pic>
      <p:pic>
        <p:nvPicPr>
          <p:cNvPr id="7" name="Picture 6"/>
          <p:cNvPicPr>
            <a:picLocks noChangeAspect="1"/>
          </p:cNvPicPr>
          <p:nvPr/>
        </p:nvPicPr>
        <p:blipFill>
          <a:blip r:embed="rId3"/>
          <a:stretch>
            <a:fillRect/>
          </a:stretch>
        </p:blipFill>
        <p:spPr>
          <a:xfrm>
            <a:off x="1237697" y="4859913"/>
            <a:ext cx="9355995" cy="1027594"/>
          </a:xfrm>
          <a:prstGeom prst="rect">
            <a:avLst/>
          </a:prstGeom>
        </p:spPr>
      </p:pic>
    </p:spTree>
    <p:extLst>
      <p:ext uri="{BB962C8B-B14F-4D97-AF65-F5344CB8AC3E}">
        <p14:creationId xmlns:p14="http://schemas.microsoft.com/office/powerpoint/2010/main" val="2573441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Mitosis and Cell Cycle</a:t>
            </a:r>
            <a:endParaRPr lang="en-GB" dirty="0"/>
          </a:p>
        </p:txBody>
      </p:sp>
      <p:sp>
        <p:nvSpPr>
          <p:cNvPr id="5" name="Text Placeholder 4"/>
          <p:cNvSpPr>
            <a:spLocks noGrp="1"/>
          </p:cNvSpPr>
          <p:nvPr>
            <p:ph type="body" idx="1"/>
          </p:nvPr>
        </p:nvSpPr>
        <p:spPr>
          <a:xfrm>
            <a:off x="839788" y="1347205"/>
            <a:ext cx="5157787" cy="823912"/>
          </a:xfrm>
        </p:spPr>
        <p:txBody>
          <a:bodyPr/>
          <a:lstStyle/>
          <a:p>
            <a:r>
              <a:rPr lang="en-GB" dirty="0" smtClean="0"/>
              <a:t>Learning Objectives</a:t>
            </a:r>
            <a:endParaRPr lang="en-GB" dirty="0"/>
          </a:p>
        </p:txBody>
      </p:sp>
      <p:sp>
        <p:nvSpPr>
          <p:cNvPr id="6" name="Content Placeholder 5"/>
          <p:cNvSpPr>
            <a:spLocks noGrp="1"/>
          </p:cNvSpPr>
          <p:nvPr>
            <p:ph sz="half" idx="2"/>
          </p:nvPr>
        </p:nvSpPr>
        <p:spPr>
          <a:xfrm>
            <a:off x="6197601" y="2464131"/>
            <a:ext cx="5157787" cy="3684588"/>
          </a:xfrm>
        </p:spPr>
        <p:txBody>
          <a:bodyPr>
            <a:normAutofit/>
          </a:bodyPr>
          <a:lstStyle/>
          <a:p>
            <a:r>
              <a:rPr lang="en-GB" dirty="0" smtClean="0"/>
              <a:t>Explain </a:t>
            </a:r>
            <a:r>
              <a:rPr lang="en-GB" dirty="0"/>
              <a:t>the significance of mitosis </a:t>
            </a:r>
            <a:r>
              <a:rPr lang="en-GB" dirty="0" smtClean="0"/>
              <a:t>(Grade D-E)</a:t>
            </a:r>
            <a:endParaRPr lang="en-GB" dirty="0"/>
          </a:p>
          <a:p>
            <a:r>
              <a:rPr lang="en-GB" dirty="0" smtClean="0"/>
              <a:t>Explain the importance of checkpoints in the cell cycle</a:t>
            </a:r>
          </a:p>
          <a:p>
            <a:pPr marL="0" indent="0">
              <a:buNone/>
            </a:pPr>
            <a:r>
              <a:rPr lang="en-GB" dirty="0"/>
              <a:t>	</a:t>
            </a:r>
            <a:r>
              <a:rPr lang="en-GB" dirty="0" smtClean="0"/>
              <a:t>		(Grade C)</a:t>
            </a:r>
          </a:p>
          <a:p>
            <a:r>
              <a:rPr lang="en-GB" dirty="0" smtClean="0"/>
              <a:t>Explain the stages of mitosis to include the changes in key parts (see spec)      (Grade A-B) </a:t>
            </a:r>
            <a:endParaRPr lang="en-GB" dirty="0"/>
          </a:p>
        </p:txBody>
      </p:sp>
      <p:sp>
        <p:nvSpPr>
          <p:cNvPr id="7" name="Text Placeholder 6"/>
          <p:cNvSpPr>
            <a:spLocks noGrp="1"/>
          </p:cNvSpPr>
          <p:nvPr>
            <p:ph type="body" sz="quarter" idx="3"/>
          </p:nvPr>
        </p:nvSpPr>
        <p:spPr>
          <a:xfrm>
            <a:off x="6259512" y="1278732"/>
            <a:ext cx="5183188" cy="823912"/>
          </a:xfrm>
        </p:spPr>
        <p:txBody>
          <a:bodyPr/>
          <a:lstStyle/>
          <a:p>
            <a:r>
              <a:rPr lang="en-GB" dirty="0" smtClean="0"/>
              <a:t>Success Criteria</a:t>
            </a:r>
            <a:endParaRPr lang="en-GB" dirty="0"/>
          </a:p>
        </p:txBody>
      </p:sp>
      <p:sp>
        <p:nvSpPr>
          <p:cNvPr id="8" name="Content Placeholder 7"/>
          <p:cNvSpPr>
            <a:spLocks noGrp="1"/>
          </p:cNvSpPr>
          <p:nvPr>
            <p:ph sz="quarter" idx="4"/>
          </p:nvPr>
        </p:nvSpPr>
        <p:spPr>
          <a:xfrm>
            <a:off x="938734" y="2464131"/>
            <a:ext cx="4319463" cy="4206453"/>
          </a:xfrm>
        </p:spPr>
        <p:txBody>
          <a:bodyPr>
            <a:normAutofit/>
          </a:bodyPr>
          <a:lstStyle/>
          <a:p>
            <a:r>
              <a:rPr lang="en-GB" dirty="0" smtClean="0"/>
              <a:t>To understand the cell cycle and how its regulated</a:t>
            </a:r>
          </a:p>
          <a:p>
            <a:r>
              <a:rPr lang="en-GB" dirty="0" smtClean="0"/>
              <a:t>To describe the main stages of mitosis and its significance in life cycles</a:t>
            </a:r>
            <a:endParaRPr lang="en-GB" dirty="0"/>
          </a:p>
        </p:txBody>
      </p:sp>
    </p:spTree>
    <p:extLst>
      <p:ext uri="{BB962C8B-B14F-4D97-AF65-F5344CB8AC3E}">
        <p14:creationId xmlns:p14="http://schemas.microsoft.com/office/powerpoint/2010/main" val="3193934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03389" y="2859089"/>
            <a:ext cx="8785225"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b="1">
              <a:solidFill>
                <a:srgbClr val="000000"/>
              </a:solidFill>
              <a:cs typeface="Arial" panose="020B0604020202020204" pitchFamily="34" charset="0"/>
            </a:endParaRPr>
          </a:p>
          <a:p>
            <a:pPr eaLnBrk="1" fontAlgn="base" hangingPunct="1">
              <a:spcBef>
                <a:spcPct val="0"/>
              </a:spcBef>
              <a:spcAft>
                <a:spcPct val="0"/>
              </a:spcAft>
            </a:pPr>
            <a:endParaRPr lang="en-GB" altLang="en-US">
              <a:solidFill>
                <a:srgbClr val="000000"/>
              </a:solidFill>
              <a:cs typeface="Arial" panose="020B0604020202020204" pitchFamily="34" charset="0"/>
            </a:endParaRPr>
          </a:p>
          <a:p>
            <a:pPr eaLnBrk="1" fontAlgn="base" hangingPunct="1">
              <a:spcBef>
                <a:spcPct val="0"/>
              </a:spcBef>
              <a:spcAft>
                <a:spcPct val="0"/>
              </a:spcAft>
            </a:pPr>
            <a:r>
              <a:rPr lang="en-GB" altLang="en-US" b="1">
                <a:solidFill>
                  <a:srgbClr val="000000"/>
                </a:solidFill>
                <a:cs typeface="Arial" panose="020B0604020202020204" pitchFamily="34" charset="0"/>
              </a:rPr>
              <a:t>	</a:t>
            </a:r>
            <a:endParaRPr lang="en-GB" altLang="en-US">
              <a:solidFill>
                <a:srgbClr val="000000"/>
              </a:solidFill>
              <a:cs typeface="Arial" panose="020B0604020202020204" pitchFamily="34" charset="0"/>
            </a:endParaRPr>
          </a:p>
          <a:p>
            <a:pPr eaLnBrk="1" fontAlgn="base" hangingPunct="1">
              <a:spcBef>
                <a:spcPct val="0"/>
              </a:spcBef>
              <a:spcAft>
                <a:spcPct val="0"/>
              </a:spcAft>
            </a:pPr>
            <a:endParaRPr lang="en-GB" altLang="en-US">
              <a:solidFill>
                <a:srgbClr val="000000"/>
              </a:solidFill>
              <a:cs typeface="Arial" panose="020B0604020202020204" pitchFamily="34" charset="0"/>
            </a:endParaRPr>
          </a:p>
        </p:txBody>
      </p:sp>
      <p:pic>
        <p:nvPicPr>
          <p:cNvPr id="4099" name="Picture 4" descr="binary fission"/>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l="6526" b="4283"/>
          <a:stretch>
            <a:fillRect/>
          </a:stretch>
        </p:blipFill>
        <p:spPr bwMode="auto">
          <a:xfrm>
            <a:off x="1733550" y="765175"/>
            <a:ext cx="42179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6743700" y="6237288"/>
            <a:ext cx="323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hlinkClick r:id="rId4"/>
              </a:rPr>
              <a:t>http://biolibogy.com/cells.html</a:t>
            </a:r>
            <a:r>
              <a:rPr lang="en-GB" altLang="en-US">
                <a:solidFill>
                  <a:srgbClr val="000000"/>
                </a:solidFill>
              </a:rPr>
              <a:t> </a:t>
            </a:r>
          </a:p>
        </p:txBody>
      </p:sp>
      <p:pic>
        <p:nvPicPr>
          <p:cNvPr id="4101" name="Picture 7" descr="buddingyea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489" y="4222751"/>
            <a:ext cx="20161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9"/>
          <p:cNvSpPr txBox="1">
            <a:spLocks noChangeArrowheads="1"/>
          </p:cNvSpPr>
          <p:nvPr/>
        </p:nvSpPr>
        <p:spPr bwMode="auto">
          <a:xfrm>
            <a:off x="2403475" y="280988"/>
            <a:ext cx="27495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b="1" dirty="0">
                <a:solidFill>
                  <a:srgbClr val="000000"/>
                </a:solidFill>
              </a:rPr>
              <a:t>Binary </a:t>
            </a:r>
            <a:r>
              <a:rPr lang="en-GB" altLang="en-US" b="1" dirty="0" err="1">
                <a:solidFill>
                  <a:srgbClr val="000000"/>
                </a:solidFill>
              </a:rPr>
              <a:t>Fision</a:t>
            </a:r>
            <a:r>
              <a:rPr lang="en-GB" altLang="en-US" b="1" dirty="0">
                <a:solidFill>
                  <a:srgbClr val="000000"/>
                </a:solidFill>
              </a:rPr>
              <a:t> (Bacteria)</a:t>
            </a:r>
          </a:p>
        </p:txBody>
      </p:sp>
      <p:sp>
        <p:nvSpPr>
          <p:cNvPr id="4104" name="Text Box 10"/>
          <p:cNvSpPr txBox="1">
            <a:spLocks noChangeArrowheads="1"/>
          </p:cNvSpPr>
          <p:nvPr/>
        </p:nvSpPr>
        <p:spPr bwMode="auto">
          <a:xfrm>
            <a:off x="6307137" y="5157787"/>
            <a:ext cx="19367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b="1" dirty="0">
                <a:solidFill>
                  <a:srgbClr val="000000"/>
                </a:solidFill>
              </a:rPr>
              <a:t>Budding (Yeast)</a:t>
            </a:r>
          </a:p>
        </p:txBody>
      </p:sp>
      <p:sp>
        <p:nvSpPr>
          <p:cNvPr id="2" name="TextBox 1"/>
          <p:cNvSpPr txBox="1"/>
          <p:nvPr/>
        </p:nvSpPr>
        <p:spPr>
          <a:xfrm>
            <a:off x="6090500" y="464344"/>
            <a:ext cx="5658590" cy="4339650"/>
          </a:xfrm>
          <a:prstGeom prst="rect">
            <a:avLst/>
          </a:prstGeom>
          <a:noFill/>
        </p:spPr>
        <p:txBody>
          <a:bodyPr wrap="square" rtlCol="0">
            <a:spAutoFit/>
          </a:bodyPr>
          <a:lstStyle/>
          <a:p>
            <a:r>
              <a:rPr lang="en-GB" sz="2400" b="1" u="sng" dirty="0"/>
              <a:t>Binary fission (Prokaryotes)</a:t>
            </a:r>
          </a:p>
          <a:p>
            <a:r>
              <a:rPr lang="en-GB" sz="2400" dirty="0"/>
              <a:t>Do not have a nucleus, so there are no linear chromosomes</a:t>
            </a:r>
          </a:p>
          <a:p>
            <a:r>
              <a:rPr lang="en-GB" sz="2400" dirty="0"/>
              <a:t>Before they divide DNA is </a:t>
            </a:r>
            <a:r>
              <a:rPr lang="en-GB" sz="2400" dirty="0" smtClean="0"/>
              <a:t>replicated</a:t>
            </a:r>
          </a:p>
          <a:p>
            <a:r>
              <a:rPr lang="en-GB" sz="2400" dirty="0" smtClean="0"/>
              <a:t>The 2 new loops of DNA are </a:t>
            </a:r>
            <a:r>
              <a:rPr lang="en-GB" sz="2400" dirty="0"/>
              <a:t>p</a:t>
            </a:r>
            <a:r>
              <a:rPr lang="en-GB" sz="2400" dirty="0" smtClean="0"/>
              <a:t>ulled to opposite ends of the cell. The cell wall forms which begins to separate the bacterial cell.</a:t>
            </a:r>
          </a:p>
          <a:p>
            <a:r>
              <a:rPr lang="en-GB" sz="2400" dirty="0" smtClean="0"/>
              <a:t>Each new cell contains plasmids and synthesised ribosomes</a:t>
            </a:r>
          </a:p>
          <a:p>
            <a:endParaRPr lang="en-GB" dirty="0" smtClean="0"/>
          </a:p>
          <a:p>
            <a:endParaRPr lang="en-GB" dirty="0"/>
          </a:p>
        </p:txBody>
      </p:sp>
      <p:sp>
        <p:nvSpPr>
          <p:cNvPr id="3" name="TextBox 2"/>
          <p:cNvSpPr txBox="1"/>
          <p:nvPr/>
        </p:nvSpPr>
        <p:spPr>
          <a:xfrm>
            <a:off x="5981699" y="4531799"/>
            <a:ext cx="4320864" cy="369332"/>
          </a:xfrm>
          <a:prstGeom prst="rect">
            <a:avLst/>
          </a:prstGeom>
          <a:noFill/>
        </p:spPr>
        <p:txBody>
          <a:bodyPr wrap="square" rtlCol="0">
            <a:spAutoFit/>
          </a:bodyPr>
          <a:lstStyle/>
          <a:p>
            <a:r>
              <a:rPr lang="en-GB" b="1" u="sng" dirty="0"/>
              <a:t>How does Yeast divide?</a:t>
            </a:r>
          </a:p>
        </p:txBody>
      </p:sp>
    </p:spTree>
    <p:extLst>
      <p:ext uri="{BB962C8B-B14F-4D97-AF65-F5344CB8AC3E}">
        <p14:creationId xmlns:p14="http://schemas.microsoft.com/office/powerpoint/2010/main" val="209151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cell cycle</a:t>
            </a:r>
            <a:endParaRPr lang="en-GB" dirty="0"/>
          </a:p>
        </p:txBody>
      </p:sp>
      <p:pic>
        <p:nvPicPr>
          <p:cNvPr id="4" name="Content Placeholder 3" descr="Related image">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7093" y="3746310"/>
            <a:ext cx="4271749" cy="3111690"/>
          </a:xfrm>
          <a:prstGeom prst="rect">
            <a:avLst/>
          </a:prstGeom>
          <a:noFill/>
          <a:ln>
            <a:noFill/>
          </a:ln>
        </p:spPr>
      </p:pic>
      <p:sp>
        <p:nvSpPr>
          <p:cNvPr id="5" name="TextBox 4"/>
          <p:cNvSpPr txBox="1"/>
          <p:nvPr/>
        </p:nvSpPr>
        <p:spPr>
          <a:xfrm>
            <a:off x="1064525" y="1487606"/>
            <a:ext cx="10017457" cy="2954655"/>
          </a:xfrm>
          <a:prstGeom prst="rect">
            <a:avLst/>
          </a:prstGeom>
          <a:noFill/>
        </p:spPr>
        <p:txBody>
          <a:bodyPr wrap="square" rtlCol="0">
            <a:spAutoFit/>
          </a:bodyPr>
          <a:lstStyle/>
          <a:p>
            <a:r>
              <a:rPr lang="en-GB" sz="2800" dirty="0"/>
              <a:t>Mitosis and cytoplasmic division occupy only a small part of the cell cycle</a:t>
            </a:r>
            <a:r>
              <a:rPr lang="en-GB" sz="2800" dirty="0" smtClean="0"/>
              <a:t>.</a:t>
            </a:r>
          </a:p>
          <a:p>
            <a:r>
              <a:rPr lang="en-GB" sz="2800" dirty="0"/>
              <a:t>M indicates the division phase and interphase is divided into G</a:t>
            </a:r>
            <a:r>
              <a:rPr lang="en-GB" sz="2800" baseline="-25000" dirty="0"/>
              <a:t>1</a:t>
            </a:r>
            <a:r>
              <a:rPr lang="en-GB" sz="2800" dirty="0"/>
              <a:t>, S and G</a:t>
            </a:r>
            <a:r>
              <a:rPr lang="en-GB" sz="2800" baseline="-25000" dirty="0"/>
              <a:t>2</a:t>
            </a:r>
            <a:r>
              <a:rPr lang="en-GB" sz="2800" dirty="0"/>
              <a:t>.</a:t>
            </a:r>
          </a:p>
          <a:p>
            <a:r>
              <a:rPr lang="en-GB" sz="2800" dirty="0"/>
              <a:t>Why do you think these stages are important and what could happen at each stage?</a:t>
            </a:r>
          </a:p>
          <a:p>
            <a:endParaRPr lang="en-GB" dirty="0"/>
          </a:p>
        </p:txBody>
      </p:sp>
      <p:sp>
        <p:nvSpPr>
          <p:cNvPr id="3" name="TextBox 2"/>
          <p:cNvSpPr txBox="1"/>
          <p:nvPr/>
        </p:nvSpPr>
        <p:spPr>
          <a:xfrm>
            <a:off x="7362967" y="275129"/>
            <a:ext cx="3405117" cy="646331"/>
          </a:xfrm>
          <a:prstGeom prst="rect">
            <a:avLst/>
          </a:prstGeom>
          <a:solidFill>
            <a:srgbClr val="FFFF00"/>
          </a:solidFill>
        </p:spPr>
        <p:txBody>
          <a:bodyPr wrap="square" rtlCol="0">
            <a:spAutoFit/>
          </a:bodyPr>
          <a:lstStyle/>
          <a:p>
            <a:r>
              <a:rPr lang="en-GB" dirty="0" smtClean="0"/>
              <a:t>Challenge – Link to next lesson – Flip learning</a:t>
            </a:r>
            <a:endParaRPr lang="en-GB" dirty="0"/>
          </a:p>
        </p:txBody>
      </p:sp>
    </p:spTree>
    <p:extLst>
      <p:ext uri="{BB962C8B-B14F-4D97-AF65-F5344CB8AC3E}">
        <p14:creationId xmlns:p14="http://schemas.microsoft.com/office/powerpoint/2010/main" val="120372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410" name="Rectangle 2"/>
          <p:cNvSpPr>
            <a:spLocks noGrp="1" noChangeArrowheads="1"/>
          </p:cNvSpPr>
          <p:nvPr>
            <p:ph type="title"/>
          </p:nvPr>
        </p:nvSpPr>
        <p:spPr>
          <a:xfrm>
            <a:off x="1981200" y="-99392"/>
            <a:ext cx="8229600" cy="1143000"/>
          </a:xfrm>
        </p:spPr>
        <p:txBody>
          <a:bodyPr/>
          <a:lstStyle/>
          <a:p>
            <a:r>
              <a:rPr lang="en-GB" dirty="0"/>
              <a:t>What is the cell cycle?</a:t>
            </a:r>
          </a:p>
        </p:txBody>
      </p:sp>
      <p:sp>
        <p:nvSpPr>
          <p:cNvPr id="2065412" name="Text Box 4"/>
          <p:cNvSpPr txBox="1">
            <a:spLocks noChangeArrowheads="1"/>
          </p:cNvSpPr>
          <p:nvPr/>
        </p:nvSpPr>
        <p:spPr bwMode="auto">
          <a:xfrm>
            <a:off x="2081213" y="1824038"/>
            <a:ext cx="4292600" cy="1569660"/>
          </a:xfrm>
          <a:prstGeom prst="rect">
            <a:avLst/>
          </a:prstGeom>
          <a:noFill/>
          <a:ln w="9525" algn="ctr">
            <a:noFill/>
            <a:miter lim="800000"/>
            <a:headEnd/>
            <a:tailEnd/>
          </a:ln>
          <a:effectLst/>
        </p:spPr>
        <p:txBody>
          <a:bodyPr>
            <a:spAutoFit/>
          </a:bodyPr>
          <a:lstStyle/>
          <a:p>
            <a:pPr marL="360363" indent="-360363">
              <a:spcBef>
                <a:spcPct val="50000"/>
              </a:spcBef>
            </a:pPr>
            <a:r>
              <a:rPr lang="en-GB" sz="2400" dirty="0">
                <a:solidFill>
                  <a:srgbClr val="10BC45"/>
                </a:solidFill>
              </a:rPr>
              <a:t>Mitosis</a:t>
            </a:r>
            <a:r>
              <a:rPr lang="en-GB" sz="2400" dirty="0"/>
              <a:t>: division into two daughter cells that are genetically identical to each other and to the parent cell.</a:t>
            </a:r>
          </a:p>
        </p:txBody>
      </p:sp>
      <p:sp>
        <p:nvSpPr>
          <p:cNvPr id="2065414" name="Text Box 6"/>
          <p:cNvSpPr txBox="1">
            <a:spLocks noChangeArrowheads="1"/>
          </p:cNvSpPr>
          <p:nvPr/>
        </p:nvSpPr>
        <p:spPr bwMode="auto">
          <a:xfrm>
            <a:off x="2076450" y="787401"/>
            <a:ext cx="7924800" cy="830997"/>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sz="2400" dirty="0"/>
              <a:t>All cells are formed by division of existing cells. </a:t>
            </a:r>
            <a:r>
              <a:rPr lang="en-GB" sz="2400" dirty="0">
                <a:solidFill>
                  <a:srgbClr val="10BC45"/>
                </a:solidFill>
              </a:rPr>
              <a:t>Eukaryotic</a:t>
            </a:r>
            <a:r>
              <a:rPr lang="en-GB" sz="2400" dirty="0"/>
              <a:t> cells always divide in one of two ways:</a:t>
            </a:r>
          </a:p>
        </p:txBody>
      </p:sp>
      <p:sp>
        <p:nvSpPr>
          <p:cNvPr id="2065416" name="Text Box 8"/>
          <p:cNvSpPr txBox="1">
            <a:spLocks noChangeArrowheads="1"/>
          </p:cNvSpPr>
          <p:nvPr/>
        </p:nvSpPr>
        <p:spPr bwMode="auto">
          <a:xfrm>
            <a:off x="2081214" y="5359401"/>
            <a:ext cx="8586787" cy="1200329"/>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sz="2400" dirty="0"/>
              <a:t>All cells follow the same sequence of events between mitotic divisions, and this is known as the </a:t>
            </a:r>
            <a:r>
              <a:rPr lang="en-GB" sz="2400" dirty="0">
                <a:solidFill>
                  <a:srgbClr val="10BC45"/>
                </a:solidFill>
              </a:rPr>
              <a:t>cell cycle</a:t>
            </a:r>
            <a:r>
              <a:rPr lang="en-GB" sz="2400" dirty="0" smtClean="0"/>
              <a:t>. </a:t>
            </a:r>
            <a:r>
              <a:rPr lang="en-GB" altLang="en-US" sz="2400" dirty="0" smtClean="0">
                <a:cs typeface="Arial" panose="020B0604020202020204" pitchFamily="34" charset="0"/>
              </a:rPr>
              <a:t>The length of the cycle varies (from minutes to hours, or , longer) ending with mitosis. </a:t>
            </a:r>
            <a:endParaRPr lang="en-GB" sz="2400" dirty="0"/>
          </a:p>
        </p:txBody>
      </p:sp>
      <p:sp>
        <p:nvSpPr>
          <p:cNvPr id="2065425" name="Text Box 17"/>
          <p:cNvSpPr txBox="1">
            <a:spLocks noChangeArrowheads="1"/>
          </p:cNvSpPr>
          <p:nvPr/>
        </p:nvSpPr>
        <p:spPr bwMode="auto">
          <a:xfrm>
            <a:off x="2144713" y="3590925"/>
            <a:ext cx="4216400" cy="1569660"/>
          </a:xfrm>
          <a:prstGeom prst="rect">
            <a:avLst/>
          </a:prstGeom>
          <a:noFill/>
          <a:ln w="9525" algn="ctr">
            <a:noFill/>
            <a:miter lim="800000"/>
            <a:headEnd/>
            <a:tailEnd/>
          </a:ln>
          <a:effectLst/>
        </p:spPr>
        <p:txBody>
          <a:bodyPr>
            <a:spAutoFit/>
          </a:bodyPr>
          <a:lstStyle/>
          <a:p>
            <a:pPr marL="360363" indent="-360363">
              <a:spcBef>
                <a:spcPct val="50000"/>
              </a:spcBef>
            </a:pPr>
            <a:r>
              <a:rPr lang="en-GB" sz="2400" dirty="0">
                <a:solidFill>
                  <a:srgbClr val="10BC45"/>
                </a:solidFill>
              </a:rPr>
              <a:t>Meiosis</a:t>
            </a:r>
            <a:r>
              <a:rPr lang="en-GB" sz="2400" dirty="0"/>
              <a:t>: division into four unique daughter cells with half the chromosomes of the parent cell.</a:t>
            </a:r>
          </a:p>
        </p:txBody>
      </p:sp>
      <p:pic>
        <p:nvPicPr>
          <p:cNvPr id="2065430" name="Picture 22" descr="meiosis"/>
          <p:cNvPicPr>
            <a:picLocks noChangeAspect="1" noChangeArrowheads="1"/>
          </p:cNvPicPr>
          <p:nvPr/>
        </p:nvPicPr>
        <p:blipFill>
          <a:blip r:embed="rId3" cstate="print"/>
          <a:srcRect/>
          <a:stretch>
            <a:fillRect/>
          </a:stretch>
        </p:blipFill>
        <p:spPr bwMode="auto">
          <a:xfrm>
            <a:off x="6483350" y="2087564"/>
            <a:ext cx="4000500" cy="2733675"/>
          </a:xfrm>
          <a:prstGeom prst="rect">
            <a:avLst/>
          </a:prstGeom>
          <a:noFill/>
        </p:spPr>
      </p:pic>
    </p:spTree>
    <p:extLst>
      <p:ext uri="{BB962C8B-B14F-4D97-AF65-F5344CB8AC3E}">
        <p14:creationId xmlns:p14="http://schemas.microsoft.com/office/powerpoint/2010/main" val="3050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5412">
                                            <p:txEl>
                                              <p:pRg st="0" end="0"/>
                                            </p:txEl>
                                          </p:spTgt>
                                        </p:tgtEl>
                                        <p:attrNameLst>
                                          <p:attrName>style.visibility</p:attrName>
                                        </p:attrNameLst>
                                      </p:cBhvr>
                                      <p:to>
                                        <p:strVal val="visible"/>
                                      </p:to>
                                    </p:set>
                                    <p:animEffect transition="in" filter="dissolve">
                                      <p:cBhvr>
                                        <p:cTn id="7" dur="500"/>
                                        <p:tgtEl>
                                          <p:spTgt spid="2065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5425">
                                            <p:txEl>
                                              <p:pRg st="0" end="0"/>
                                            </p:txEl>
                                          </p:spTgt>
                                        </p:tgtEl>
                                        <p:attrNameLst>
                                          <p:attrName>style.visibility</p:attrName>
                                        </p:attrNameLst>
                                      </p:cBhvr>
                                      <p:to>
                                        <p:strVal val="visible"/>
                                      </p:to>
                                    </p:set>
                                    <p:animEffect transition="in" filter="dissolve">
                                      <p:cBhvr>
                                        <p:cTn id="12" dur="500"/>
                                        <p:tgtEl>
                                          <p:spTgt spid="2065425">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65430"/>
                                        </p:tgtEl>
                                        <p:attrNameLst>
                                          <p:attrName>style.visibility</p:attrName>
                                        </p:attrNameLst>
                                      </p:cBhvr>
                                      <p:to>
                                        <p:strVal val="visible"/>
                                      </p:to>
                                    </p:set>
                                    <p:animEffect transition="in" filter="wipe(left)">
                                      <p:cBhvr>
                                        <p:cTn id="16" dur="500"/>
                                        <p:tgtEl>
                                          <p:spTgt spid="206543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65416"/>
                                        </p:tgtEl>
                                        <p:attrNameLst>
                                          <p:attrName>style.visibility</p:attrName>
                                        </p:attrNameLst>
                                      </p:cBhvr>
                                      <p:to>
                                        <p:strVal val="visible"/>
                                      </p:to>
                                    </p:set>
                                    <p:animEffect transition="in" filter="dissolve">
                                      <p:cBhvr>
                                        <p:cTn id="21" dur="500"/>
                                        <p:tgtEl>
                                          <p:spTgt spid="206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2" grpId="0" build="p"/>
      <p:bldP spid="2065416" grpId="0"/>
      <p:bldP spid="206542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ChangeArrowheads="1"/>
          </p:cNvSpPr>
          <p:nvPr>
            <p:ph type="title"/>
          </p:nvPr>
        </p:nvSpPr>
        <p:spPr>
          <a:xfrm>
            <a:off x="838200" y="0"/>
            <a:ext cx="10515600" cy="1325563"/>
          </a:xfrm>
        </p:spPr>
        <p:txBody>
          <a:bodyPr/>
          <a:lstStyle/>
          <a:p>
            <a:r>
              <a:rPr lang="en-GB" altLang="en-US" dirty="0"/>
              <a:t>The cell cycle</a:t>
            </a:r>
          </a:p>
        </p:txBody>
      </p:sp>
      <p:grpSp>
        <p:nvGrpSpPr>
          <p:cNvPr id="1962009" name="Group 25"/>
          <p:cNvGrpSpPr>
            <a:grpSpLocks/>
          </p:cNvGrpSpPr>
          <p:nvPr/>
        </p:nvGrpSpPr>
        <p:grpSpPr bwMode="auto">
          <a:xfrm>
            <a:off x="1616123" y="1056400"/>
            <a:ext cx="8699500" cy="5308600"/>
            <a:chOff x="134" y="504"/>
            <a:chExt cx="5480" cy="3344"/>
          </a:xfrm>
        </p:grpSpPr>
        <p:pic>
          <p:nvPicPr>
            <p:cNvPr id="1962007" name="S7_2_cell_cycle.swf" descr="7_2_cell_cy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 y="504"/>
              <a:ext cx="5480" cy="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982639" y="6365000"/>
            <a:ext cx="8555061" cy="369332"/>
          </a:xfrm>
          <a:prstGeom prst="rect">
            <a:avLst/>
          </a:prstGeom>
          <a:noFill/>
        </p:spPr>
        <p:txBody>
          <a:bodyPr wrap="square" rtlCol="0">
            <a:spAutoFit/>
          </a:bodyPr>
          <a:lstStyle/>
          <a:p>
            <a:r>
              <a:rPr lang="en-GB" dirty="0" smtClean="0"/>
              <a:t>Refer the worksheet 2  - add notes (read through page 145 in your own time)</a:t>
            </a:r>
            <a:endParaRPr lang="en-GB" dirty="0"/>
          </a:p>
        </p:txBody>
      </p:sp>
      <p:pic>
        <p:nvPicPr>
          <p:cNvPr id="4111"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612900" y="1054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ontrols>
      <mc:AlternateContent xmlns:mc="http://schemas.openxmlformats.org/markup-compatibility/2006">
        <mc:Choice xmlns:v="urn:schemas-microsoft-com:vml" Requires="v">
          <p:control spid="4115" name="ShockwaveFlash1" r:id="rId2" imgW="8699400" imgH="5308560"/>
        </mc:Choice>
        <mc:Fallback>
          <p:control name="ShockwaveFlash1" r:id="rId2" imgW="8699400" imgH="5308560">
            <p:pic>
              <p:nvPicPr>
                <p:cNvPr id="1962006" name="ShockwaveFlash1"/>
                <p:cNvPicPr preferRelativeResize="0">
                  <a:picLocks noChangeArrowheads="1" noChangeShapeType="1"/>
                </p:cNvPicPr>
                <p:nvPr/>
              </p:nvPicPr>
              <p:blipFill>
                <a:blip r:embed="rId7"/>
                <a:srcRect/>
                <a:stretch>
                  <a:fillRect/>
                </a:stretch>
              </p:blipFill>
              <p:spPr bwMode="auto">
                <a:xfrm>
                  <a:off x="134" y="504"/>
                  <a:ext cx="5480" cy="3344"/>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323348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351129" y="302359"/>
            <a:ext cx="10986446"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a:solidFill>
                  <a:srgbClr val="0000FF"/>
                </a:solidFill>
                <a:cs typeface="Times New Roman" panose="02020603050405020304" pitchFamily="18" charset="0"/>
              </a:rPr>
              <a:t>	</a:t>
            </a:r>
            <a:r>
              <a:rPr lang="en-GB" altLang="en-US" sz="2000" b="1" dirty="0">
                <a:solidFill>
                  <a:srgbClr val="0000FF"/>
                </a:solidFill>
                <a:cs typeface="Times New Roman" panose="02020603050405020304" pitchFamily="18" charset="0"/>
              </a:rPr>
              <a:t>The cell cycle can be divided into stages: </a:t>
            </a:r>
          </a:p>
          <a:p>
            <a:pPr eaLnBrk="1" hangingPunct="1"/>
            <a:endParaRPr lang="en-GB" altLang="en-US" sz="2000" b="1" dirty="0">
              <a:solidFill>
                <a:srgbClr val="0000FF"/>
              </a:solidFill>
              <a:cs typeface="Times New Roman" panose="02020603050405020304" pitchFamily="18" charset="0"/>
            </a:endParaRPr>
          </a:p>
          <a:p>
            <a:pPr eaLnBrk="1" hangingPunct="1"/>
            <a:r>
              <a:rPr lang="en-GB" altLang="en-US" sz="2000" b="1" dirty="0">
                <a:solidFill>
                  <a:srgbClr val="0000FF"/>
                </a:solidFill>
                <a:cs typeface="Times New Roman" panose="02020603050405020304" pitchFamily="18" charset="0"/>
              </a:rPr>
              <a:t>		G1 (“growth phase” 1) </a:t>
            </a:r>
            <a:r>
              <a:rPr lang="en-GB" altLang="en-US" sz="2000" b="1" dirty="0" smtClean="0">
                <a:solidFill>
                  <a:srgbClr val="0000FF"/>
                </a:solidFill>
                <a:cs typeface="Times New Roman" panose="02020603050405020304" pitchFamily="18" charset="0"/>
              </a:rPr>
              <a:t>– Cells grow, increase in size. Cells 			  		prepare </a:t>
            </a:r>
            <a:r>
              <a:rPr lang="en-GB" altLang="en-US" sz="2000" b="1" dirty="0">
                <a:solidFill>
                  <a:srgbClr val="0000FF"/>
                </a:solidFill>
                <a:cs typeface="Times New Roman" panose="02020603050405020304" pitchFamily="18" charset="0"/>
              </a:rPr>
              <a:t>for DNA  replication</a:t>
            </a:r>
            <a:endParaRPr lang="en-GB" altLang="en-US" sz="2000" dirty="0">
              <a:solidFill>
                <a:srgbClr val="0000FF"/>
              </a:solidFill>
              <a:cs typeface="Arial" panose="020B0604020202020204" pitchFamily="34" charset="0"/>
            </a:endParaRPr>
          </a:p>
          <a:p>
            <a:r>
              <a:rPr lang="en-GB" altLang="en-US" sz="2000" b="1" dirty="0">
                <a:solidFill>
                  <a:srgbClr val="0000FF"/>
                </a:solidFill>
                <a:cs typeface="Times New Roman" panose="02020603050405020304" pitchFamily="18" charset="0"/>
              </a:rPr>
              <a:t>		S   (“synthesis”) - DNA replication occurs</a:t>
            </a:r>
          </a:p>
          <a:p>
            <a:r>
              <a:rPr lang="en-GB" altLang="en-US" sz="2000" b="1" dirty="0">
                <a:solidFill>
                  <a:srgbClr val="0000FF"/>
                </a:solidFill>
                <a:cs typeface="Times New Roman" panose="02020603050405020304" pitchFamily="18" charset="0"/>
              </a:rPr>
              <a:t>		G2 (“growth phase” 2)- Short gap before </a:t>
            </a:r>
            <a:r>
              <a:rPr lang="en-GB" altLang="en-US" sz="2000" b="1" dirty="0" smtClean="0">
                <a:solidFill>
                  <a:srgbClr val="0000FF"/>
                </a:solidFill>
                <a:cs typeface="Times New Roman" panose="02020603050405020304" pitchFamily="18" charset="0"/>
              </a:rPr>
              <a:t>mitosis. Cells grow.</a:t>
            </a:r>
            <a:endParaRPr lang="en-GB" altLang="en-US" sz="2000" dirty="0">
              <a:solidFill>
                <a:srgbClr val="0000FF"/>
              </a:solidFill>
              <a:cs typeface="Arial" panose="020B0604020202020204" pitchFamily="34" charset="0"/>
            </a:endParaRPr>
          </a:p>
          <a:p>
            <a:r>
              <a:rPr lang="en-GB" altLang="en-US" sz="2000" b="1" dirty="0">
                <a:solidFill>
                  <a:srgbClr val="0000FF"/>
                </a:solidFill>
                <a:cs typeface="Times New Roman" panose="02020603050405020304" pitchFamily="18" charset="0"/>
              </a:rPr>
              <a:t>		M   Mitosis (relatively short) </a:t>
            </a:r>
          </a:p>
          <a:p>
            <a:pPr eaLnBrk="1" hangingPunct="1"/>
            <a:endParaRPr lang="en-GB" altLang="en-US" sz="2000" dirty="0">
              <a:solidFill>
                <a:srgbClr val="0000FF"/>
              </a:solidFill>
            </a:endParaRPr>
          </a:p>
          <a:p>
            <a:pPr eaLnBrk="1" hangingPunct="1"/>
            <a:r>
              <a:rPr lang="en-GB" altLang="en-US" sz="2000" dirty="0" smtClean="0"/>
              <a:t>Cells should undergo approx. 50 cell divisions this is known as the </a:t>
            </a:r>
            <a:r>
              <a:rPr lang="en-GB" altLang="en-US" sz="2000" dirty="0" err="1" smtClean="0"/>
              <a:t>Hayflick</a:t>
            </a:r>
            <a:r>
              <a:rPr lang="en-GB" altLang="en-US" sz="2000" dirty="0" smtClean="0"/>
              <a:t> constant.</a:t>
            </a:r>
            <a:endParaRPr lang="en-GB" altLang="en-US" sz="2000" dirty="0"/>
          </a:p>
          <a:p>
            <a:pPr eaLnBrk="1" hangingPunct="1"/>
            <a:r>
              <a:rPr lang="en-GB" altLang="en-US" sz="2000" dirty="0"/>
              <a:t>Between each stage the cell “checks” to see if it  is OK to proceed to  the next stage.  </a:t>
            </a:r>
            <a:endParaRPr lang="en-GB" altLang="en-US" sz="2000" dirty="0" smtClean="0"/>
          </a:p>
          <a:p>
            <a:pPr eaLnBrk="1" hangingPunct="1"/>
            <a:r>
              <a:rPr lang="en-GB" altLang="en-US" sz="2000" dirty="0" smtClean="0"/>
              <a:t>G1/S checkpoint = restriction point, this is to ensure the cell is ready to enter the S phase and begin DNA replication</a:t>
            </a:r>
          </a:p>
          <a:p>
            <a:pPr eaLnBrk="1" hangingPunct="1"/>
            <a:r>
              <a:rPr lang="en-GB" altLang="en-US" sz="2000" dirty="0" smtClean="0"/>
              <a:t>G2/M checkpoint, uses special chemicals to ensure proteins required for making chromosomes condense are stimulated</a:t>
            </a:r>
          </a:p>
          <a:p>
            <a:pPr eaLnBrk="1" hangingPunct="1"/>
            <a:r>
              <a:rPr lang="en-GB" altLang="en-US" sz="2000" dirty="0" smtClean="0"/>
              <a:t>These check points  ensure genetically identical information is passed to daughter cells, detect and repair damage to DNA, prevent uncontrolled cell division.</a:t>
            </a:r>
            <a:endParaRPr lang="en-GB" altLang="en-US" sz="2000" dirty="0"/>
          </a:p>
          <a:p>
            <a:pPr eaLnBrk="1" hangingPunct="1"/>
            <a:endParaRPr lang="en-GB" altLang="en-US" sz="2000" dirty="0"/>
          </a:p>
          <a:p>
            <a:pPr eaLnBrk="1" hangingPunct="1"/>
            <a:r>
              <a:rPr lang="en-GB" altLang="en-US" sz="2000" dirty="0"/>
              <a:t>“Proof-reading” enzymes check the copied chromosomes for mistakes (mutations) – the cell may kill itself (undergo “suicide”) if harmful mutations are – a process known as apoptosis.</a:t>
            </a:r>
          </a:p>
          <a:p>
            <a:pPr eaLnBrk="1" hangingPunct="1"/>
            <a:endParaRPr lang="en-GB" altLang="en-US" sz="2000" dirty="0"/>
          </a:p>
          <a:p>
            <a:pPr eaLnBrk="1" hangingPunct="1"/>
            <a:r>
              <a:rPr lang="en-GB" altLang="en-US" sz="2000" dirty="0"/>
              <a:t>Uncontrolled and repeated cell division by mitosis results in cancer (tumours)</a:t>
            </a:r>
            <a:endParaRPr lang="en-GB" altLang="en-US" sz="2000" b="1" dirty="0">
              <a:solidFill>
                <a:srgbClr val="CC0000"/>
              </a:solidFill>
              <a:cs typeface="Times New Roman" panose="02020603050405020304" pitchFamily="18" charset="0"/>
            </a:endParaRPr>
          </a:p>
        </p:txBody>
      </p:sp>
      <p:sp>
        <p:nvSpPr>
          <p:cNvPr id="5124" name="Text Box 9"/>
          <p:cNvSpPr txBox="1">
            <a:spLocks noChangeArrowheads="1"/>
          </p:cNvSpPr>
          <p:nvPr/>
        </p:nvSpPr>
        <p:spPr bwMode="auto">
          <a:xfrm>
            <a:off x="273572" y="90587"/>
            <a:ext cx="1755775" cy="376238"/>
          </a:xfrm>
          <a:prstGeom prst="rect">
            <a:avLst/>
          </a:prstGeom>
          <a:solidFill>
            <a:srgbClr val="FFFF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a:t>The Cell Cycle</a:t>
            </a:r>
          </a:p>
        </p:txBody>
      </p:sp>
    </p:spTree>
    <p:extLst>
      <p:ext uri="{BB962C8B-B14F-4D97-AF65-F5344CB8AC3E}">
        <p14:creationId xmlns:p14="http://schemas.microsoft.com/office/powerpoint/2010/main" val="712561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1651</Words>
  <Application>Microsoft Office PowerPoint</Application>
  <PresentationFormat>Widescreen</PresentationFormat>
  <Paragraphs>177</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Open Sans</vt:lpstr>
      <vt:lpstr>Times New Roman</vt:lpstr>
      <vt:lpstr>Wingdings</vt:lpstr>
      <vt:lpstr>Office Theme</vt:lpstr>
      <vt:lpstr>Block 1B – Cell division, cell diversity and cellular organisation 2.1.6</vt:lpstr>
      <vt:lpstr>Starter – Exam questions</vt:lpstr>
      <vt:lpstr>SPEC</vt:lpstr>
      <vt:lpstr>Mitosis and Cell Cycle</vt:lpstr>
      <vt:lpstr>PowerPoint Presentation</vt:lpstr>
      <vt:lpstr>The cell cycle</vt:lpstr>
      <vt:lpstr>What is the cell cycle?</vt:lpstr>
      <vt:lpstr>The cell cycle</vt:lpstr>
      <vt:lpstr>PowerPoint Presentation</vt:lpstr>
      <vt:lpstr>Control of the cell cycle</vt:lpstr>
      <vt:lpstr>A resting stage</vt:lpstr>
      <vt:lpstr>Stages of the cell cycle</vt:lpstr>
      <vt:lpstr>Mitosis</vt:lpstr>
      <vt:lpstr>Stages of the cell cycle</vt:lpstr>
      <vt:lpstr>PowerPoint Presentation</vt:lpstr>
      <vt:lpstr>Cytokinesis</vt:lpstr>
      <vt:lpstr>Task</vt:lpstr>
      <vt:lpstr>Cell cycle summary</vt:lpstr>
      <vt:lpstr>Phases of mitosis - Plenary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1B – Cell division, cell diversity and cellular organisation 2.1.6</dc:title>
  <dc:creator>Sarah Gibson</dc:creator>
  <cp:lastModifiedBy>Sarah Gibson</cp:lastModifiedBy>
  <cp:revision>34</cp:revision>
  <dcterms:created xsi:type="dcterms:W3CDTF">2017-09-28T09:09:01Z</dcterms:created>
  <dcterms:modified xsi:type="dcterms:W3CDTF">2017-11-09T09:54:05Z</dcterms:modified>
</cp:coreProperties>
</file>