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Monohybrid crosses </a:t>
            </a:r>
            <a:r>
              <a:rPr lang="en-GB" smtClean="0"/>
              <a:t>and </a:t>
            </a:r>
            <a:r>
              <a:rPr lang="en-GB" smtClean="0"/>
              <a:t>codominance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9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4290"/>
            <a:ext cx="8229600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EXAM QUESTION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Q2. In certain trees, smooth bark is dominant over wrinkled.</a:t>
            </a:r>
          </a:p>
          <a:p>
            <a:pPr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a. Cross two trees that are heterozygous for smooth bark. </a:t>
            </a:r>
            <a:br>
              <a:rPr lang="en-GB" sz="2000" dirty="0" smtClean="0">
                <a:solidFill>
                  <a:schemeClr val="accent2"/>
                </a:solidFill>
              </a:rPr>
            </a:br>
            <a:r>
              <a:rPr lang="en-GB" sz="2000" dirty="0" smtClean="0">
                <a:solidFill>
                  <a:schemeClr val="accent2"/>
                </a:solidFill>
              </a:rPr>
              <a:t>b. If there are 100 offspring produced, how many will have wrinkled bark.</a:t>
            </a:r>
          </a:p>
          <a:p>
            <a:pPr>
              <a:buNone/>
            </a:pPr>
            <a:r>
              <a:rPr lang="en-GB" sz="2000" dirty="0" smtClean="0"/>
              <a:t>  Trees : Allele Key        B = Smooth and b = wrinkled</a:t>
            </a:r>
          </a:p>
          <a:p>
            <a:pPr>
              <a:buNone/>
            </a:pPr>
            <a:r>
              <a:rPr lang="en-GB" sz="2000" dirty="0" smtClean="0"/>
              <a:t>                     Heterozygote   X  Heterozygote</a:t>
            </a:r>
          </a:p>
          <a:p>
            <a:pPr>
              <a:buNone/>
            </a:pPr>
            <a:r>
              <a:rPr lang="en-GB" sz="2000" dirty="0" smtClean="0"/>
              <a:t> Phenotype:  Smooth X  Smooth</a:t>
            </a:r>
          </a:p>
          <a:p>
            <a:pPr>
              <a:buNone/>
            </a:pPr>
            <a:r>
              <a:rPr lang="en-GB" sz="2000" dirty="0" smtClean="0"/>
              <a:t> Genotype:         Bb  X    Bb</a:t>
            </a:r>
          </a:p>
          <a:p>
            <a:pPr>
              <a:buNone/>
            </a:pPr>
            <a:r>
              <a:rPr lang="en-GB" sz="2000" dirty="0" smtClean="0"/>
              <a:t>                                             </a:t>
            </a:r>
          </a:p>
          <a:p>
            <a:pPr>
              <a:buNone/>
            </a:pPr>
            <a:r>
              <a:rPr lang="en-GB" sz="2000" dirty="0" smtClean="0"/>
              <a:t>                                      </a:t>
            </a:r>
          </a:p>
          <a:p>
            <a:pPr>
              <a:buNone/>
            </a:pPr>
            <a:r>
              <a:rPr lang="en-GB" sz="2000" dirty="0" smtClean="0"/>
              <a:t>Offspring Genotype:        BB :2Bb : bb</a:t>
            </a:r>
          </a:p>
          <a:p>
            <a:pPr>
              <a:buNone/>
            </a:pPr>
            <a:r>
              <a:rPr lang="en-GB" sz="2000" dirty="0" smtClean="0"/>
              <a:t>Phenotype Ratio:           3 Smooth: 1 Wrinkled</a:t>
            </a:r>
          </a:p>
          <a:p>
            <a:pPr>
              <a:buNone/>
            </a:pPr>
            <a:r>
              <a:rPr lang="en-GB" sz="2000" dirty="0"/>
              <a:t>O</a:t>
            </a:r>
            <a:r>
              <a:rPr lang="en-GB" sz="2000" dirty="0" smtClean="0"/>
              <a:t>ffspring  :   75 Smooth : 25 Wrinkled</a:t>
            </a:r>
          </a:p>
          <a:p>
            <a:pPr>
              <a:buNone/>
            </a:pPr>
            <a:endParaRPr lang="en-GB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984744"/>
              </p:ext>
            </p:extLst>
          </p:nvPr>
        </p:nvGraphicFramePr>
        <p:xfrm>
          <a:off x="6449671" y="2736669"/>
          <a:ext cx="3571900" cy="1643073"/>
        </p:xfrm>
        <a:graphic>
          <a:graphicData uri="http://schemas.openxmlformats.org/drawingml/2006/table">
            <a:tbl>
              <a:tblPr/>
              <a:tblGrid>
                <a:gridCol w="1264172"/>
                <a:gridCol w="1047057"/>
                <a:gridCol w="1260671"/>
              </a:tblGrid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BB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Bb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Bb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bb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5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/>
              <a:t>Monohybrid Crosses – try these situations. What will the offspring be?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2999"/>
            <a:ext cx="8229600" cy="561049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accent2"/>
                </a:solidFill>
              </a:rPr>
              <a:t>Unattached and attached ear lobes. Unattached is dominant. Heterozygous female and homozygous recessive male.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E – attached earlobe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e – unattached earlobe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/>
              <a:t>Heterozygous </a:t>
            </a:r>
            <a:r>
              <a:rPr lang="en-GB" sz="2000" dirty="0"/>
              <a:t>female </a:t>
            </a:r>
            <a:r>
              <a:rPr lang="en-GB" sz="2000" dirty="0" err="1"/>
              <a:t>Ee</a:t>
            </a:r>
            <a:endParaRPr lang="en-GB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Homozygous recessive male </a:t>
            </a:r>
            <a:r>
              <a:rPr lang="en-GB" sz="2000" dirty="0" err="1"/>
              <a:t>ee</a:t>
            </a:r>
            <a:endParaRPr lang="en-GB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 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accent2"/>
                </a:solidFill>
              </a:rPr>
              <a:t>Tall and short plants. Tall is dominant. Homozygous dominant female and heterozygous male.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T </a:t>
            </a:r>
            <a:r>
              <a:rPr lang="en-GB" sz="2000" dirty="0" smtClean="0"/>
              <a:t>– tall      t </a:t>
            </a:r>
            <a:r>
              <a:rPr lang="en-GB" sz="2000" dirty="0"/>
              <a:t>– short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Homozygous dominant female TT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Heterozygous male </a:t>
            </a:r>
            <a:r>
              <a:rPr lang="en-GB" sz="2000" dirty="0" err="1" smtClean="0"/>
              <a:t>Tt</a:t>
            </a:r>
            <a:endParaRPr lang="en-GB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514350" indent="-514350">
              <a:buAutoNum type="arabicPeriod"/>
            </a:pP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43590"/>
              </p:ext>
            </p:extLst>
          </p:nvPr>
        </p:nvGraphicFramePr>
        <p:xfrm>
          <a:off x="6663032" y="1860322"/>
          <a:ext cx="2154396" cy="1379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6947"/>
                <a:gridCol w="628806"/>
                <a:gridCol w="758643"/>
              </a:tblGrid>
              <a:tr h="459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E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</a:tr>
              <a:tr h="459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e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Ee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ee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</a:tr>
              <a:tr h="459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 dirty="0" err="1">
                          <a:effectLst/>
                        </a:rPr>
                        <a:t>Ee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 dirty="0" err="1">
                          <a:effectLst/>
                        </a:rPr>
                        <a:t>ee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53176"/>
              </p:ext>
            </p:extLst>
          </p:nvPr>
        </p:nvGraphicFramePr>
        <p:xfrm>
          <a:off x="6493215" y="4276951"/>
          <a:ext cx="2206648" cy="1444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5548"/>
                <a:gridCol w="644057"/>
                <a:gridCol w="777043"/>
              </a:tblGrid>
              <a:tr h="481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</a:tr>
              <a:tr h="481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T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TT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TT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</a:tr>
              <a:tr h="481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Tt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 dirty="0" err="1">
                          <a:effectLst/>
                        </a:rPr>
                        <a:t>Tt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3335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5441" y="2246810"/>
            <a:ext cx="273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/>
              <a:t>50% attached earlobe (Ee)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/>
              <a:t>50% unattached (ee)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235441" y="4702629"/>
            <a:ext cx="20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</a:t>
            </a:r>
            <a:r>
              <a:rPr lang="en-GB" dirty="0" smtClean="0"/>
              <a:t>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59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35480"/>
            <a:ext cx="10236055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/>
          </a:p>
          <a:p>
            <a:r>
              <a:rPr lang="en-GB" sz="2800" dirty="0" smtClean="0"/>
              <a:t>Homozygous dominant x homozygous recessive = all heterozygous.</a:t>
            </a:r>
          </a:p>
          <a:p>
            <a:endParaRPr lang="en-GB" sz="2800" dirty="0" smtClean="0"/>
          </a:p>
          <a:p>
            <a:r>
              <a:rPr lang="en-GB" sz="2800" dirty="0" smtClean="0"/>
              <a:t>Heterozygous  x  heterozygous = 3 : 1 ratio</a:t>
            </a:r>
          </a:p>
          <a:p>
            <a:endParaRPr lang="en-GB" sz="2800" dirty="0" smtClean="0"/>
          </a:p>
          <a:p>
            <a:r>
              <a:rPr lang="en-GB" sz="2800" dirty="0" smtClean="0"/>
              <a:t>Heterozygous  x homozygous recessive (</a:t>
            </a:r>
            <a:r>
              <a:rPr lang="en-GB" sz="2800" dirty="0" smtClean="0">
                <a:solidFill>
                  <a:srgbClr val="FF0000"/>
                </a:solidFill>
              </a:rPr>
              <a:t>test cross</a:t>
            </a:r>
            <a:r>
              <a:rPr lang="en-GB" sz="2800" dirty="0" smtClean="0"/>
              <a:t>) = 1 : 1</a:t>
            </a:r>
          </a:p>
          <a:p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GOLDEN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5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01891"/>
            <a:ext cx="9720072" cy="1499616"/>
          </a:xfrm>
        </p:spPr>
        <p:txBody>
          <a:bodyPr/>
          <a:lstStyle/>
          <a:p>
            <a:r>
              <a:rPr lang="en-GB" dirty="0" smtClean="0"/>
              <a:t>Test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1507"/>
            <a:ext cx="9720073" cy="470785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This is used to determine the genotype of an individual showing the dominant characteristic. </a:t>
            </a:r>
          </a:p>
          <a:p>
            <a:r>
              <a:rPr lang="en-GB" sz="2800" dirty="0" smtClean="0"/>
              <a:t>In our example of tall and short stemmed plants, a plant with the phenotype tall could have the following genotypes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homozygous TT </a:t>
            </a:r>
          </a:p>
          <a:p>
            <a:pPr marL="0" indent="0">
              <a:buNone/>
            </a:pPr>
            <a:r>
              <a:rPr lang="en-GB" sz="2800" dirty="0" smtClean="0"/>
              <a:t>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 heterozygous </a:t>
            </a:r>
            <a:r>
              <a:rPr lang="en-GB" sz="2800" dirty="0" err="1" smtClean="0"/>
              <a:t>Tt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Both plants would look the same, a test cross can be used to identify the genotype.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2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8839200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64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is codominance?</a:t>
            </a:r>
          </a:p>
          <a:p>
            <a:pPr lvl="1"/>
            <a:r>
              <a:rPr lang="en-GB" sz="2800" dirty="0" smtClean="0"/>
              <a:t>When both alleles are present they both affect the phenotype (equally dominant)</a:t>
            </a:r>
          </a:p>
        </p:txBody>
      </p:sp>
    </p:spTree>
    <p:extLst>
      <p:ext uri="{BB962C8B-B14F-4D97-AF65-F5344CB8AC3E}">
        <p14:creationId xmlns:p14="http://schemas.microsoft.com/office/powerpoint/2010/main" val="3800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Snapdragon Flowers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An example of </a:t>
            </a:r>
            <a:r>
              <a:rPr lang="en-GB" sz="2800" dirty="0" err="1" smtClean="0"/>
              <a:t>codominance</a:t>
            </a:r>
            <a:r>
              <a:rPr lang="en-GB" sz="2800" dirty="0" smtClean="0"/>
              <a:t>: both alleles are expressed in the phenotype when the plant is heterozygous</a:t>
            </a:r>
          </a:p>
          <a:p>
            <a:r>
              <a:rPr lang="en-GB" sz="2800" dirty="0" smtClean="0"/>
              <a:t>Alleles code for red or white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When one of each allele is present then the flower is pink (some flowers could be red and white spotted)</a:t>
            </a:r>
            <a:endParaRPr lang="en-GB" sz="2800" dirty="0"/>
          </a:p>
        </p:txBody>
      </p:sp>
      <p:pic>
        <p:nvPicPr>
          <p:cNvPr id="6146" name="Picture 2" descr="http://t0.gstatic.com/images?q=tbn:ANd9GcTCuGiz8X0-951lw3cj8G0Nli0nDjXudbn5nphgJdRlk5KVlGg&amp;t=1&amp;usg=__2EgvUSqBm8JaEo66nsPAKsw6sRw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4072" y="2276873"/>
            <a:ext cx="1368152" cy="1826553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9qYN_geoCW9Y3Rodifi_36Zqb8zeJjEOXTW705ZuaqmjF35s&amp;t=1&amp;usg=__G5tTeM6-DvRtdVJdK8gr61cvQS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6240" y="2348880"/>
            <a:ext cx="2104110" cy="1584176"/>
          </a:xfrm>
          <a:prstGeom prst="rect">
            <a:avLst/>
          </a:prstGeom>
          <a:noFill/>
        </p:spPr>
      </p:pic>
      <p:sp>
        <p:nvSpPr>
          <p:cNvPr id="6150" name="AutoShape 6" descr="data:image/jpg;base64,/9j/4AAQSkZJRgABAQAAAQABAAD/2wBDAAkGBwgHBgkIBwgKCgkLDRYPDQwMDRsUFRAWIB0iIiAdHx8kKDQsJCYxJx8fLT0tMTU3Ojo6Iys/RD84QzQ5Ojf/2wBDAQoKCg0MDRoPDxo3JR8lNzc3Nzc3Nzc3Nzc3Nzc3Nzc3Nzc3Nzc3Nzc3Nzc3Nzc3Nzc3Nzc3Nzc3Nzc3Nzc3Nzf/wAARCAC+AMQDASIAAhEBAxEB/8QAHAABAAIDAQEBAAAAAAAAAAAAAAUGAQQHAwII/8QAORAAAgEDAwIFAwIEBAYDAAAAAQIDAAQRBRIhMUEGEyJRYRRxgSORBzJCoSSxwfAlQ1Ji0fEzguH/xAAaAQEAAwEBAQAAAAAAAAAAAAAAAQIDBAUG/8QAJxEAAgICAgIABwADAAAAAAAAAAECEQMSITEEQRMiIzJRYXGRocH/2gAMAwEAAhEDEQA/AO40pSgFKUoBVf8AGWuvoGlG6iiSWRm2IGbGDgkHHU9KsFUT+KUdm1hZSXCziZZyscsSFgoPUNj8f75qk3UbCLrayma3ikYbWdAxB7Eivaqr4A1EXumPDDaTx2lq4jgnnfc046lj85PyOcdqtVTF7KwxSsZpuFWAPFRiaqH1+XSkiJ8q2EzyDoCWwF/bJrav7yOxg8+bd5YYKxUZxk4yfgVS49TjsfF13eXxn0+1cBW3NviuWZgkbKQMjjJwOB3qkpJNIF+qM8TF10C+aOQxssLEMAcjHPapLPFaOrz2sdqYryRkjnPk5UkEFge46YGTn4qZdMGv4Y1I6rpMVy4AbLIeQckHGeKl65x4DvI7XWGsI4sK8TbZIpCYvS3UAnPq4+c5roqmqYp7RsH1WMj3rNQuu62umN5JgnaSSF2hdE3Kzjov3JwPyK0k0lbBM5HvWa0NGW4FhE15K0k7gM+SDtJAyox2BrfonaApSlSBSlKAUpSgFKUoBSlKA8XuoI51geWMSsMqhYbmHwOpqu+Kbe71O2M2iax9PcWnrKI2UY9fVj4Hfjr96nryxtrwAXMMcu3lS6g7T8VUNT8O6hbebJpgNxMckyGYRGQtxtKjAIHz8Vjk2rotFW6I3wDDcrqU9y9zFHpttvd1SX0b26A5PQDPJ+K6FY3tvfwCe0lWWIkjevTI61w68jmuVubMMLaIOJZl38Bh0z2J5+/T2rpPhrVoYY9Ps7KyiiSbHmBXyQTuwx++zqetUwypas0eNtWW9u2Peqzd39xourQWzTS3FvMskhWTa0n2Q9Tg9sdKswNRuv2y3GmzIbQ3TlCFjVgrZPHDHofzWuROrRifC3K6xpE7xRyIrrJGqkKWPbvkc/Ncye41C1v4p3so7nZMFghkUEw4IAGASM5yARx9utTlh4hfSlVZjc4ghKrBKcYIJ/m+ckcn4quNdyWl4dT02YNcYkdIpANqyN0Pb5OPfFcs8myT/wAmsY/LsdnRiUBZSGI5HsarPiTVbYXdhb5jeEu0k0m4FI1TGd374/IHetfwpcahLp13fXd3Lc3QjybdxhUYZOM9B7HAFV7yXWdI5ILeCW4IFw5lxGoHAYHHByenv07VrlyPVV7JWJ8/o+dOvLKw1KafypbbTbHdNHAfUrPkEEORkDawOOcftjpWl3TXtjFcvE0RkXdsY5IHb/z+a59r2nXOkN5kkiy6ecAXKAZjYggq2OduTkY+Qau/h1JY9ItxLIJCV3KQMYU8qPwKrgbUnFlJpc0bOqahBpljNd3Rbyol3NtGSecDA+5qm+I9TvrnUdPnig+n08bmS7DkhlOMhh0X4B71veIb+4XXILZkUwLgqFGSdwIO4dwRkYx7Goq7tNSn1C50y+nlNlIIXSPBJ2r2Xtkk4P26VbNK+C7x6xTfstPhAQLoNuttHMkYJH6x9ROeT/6qbzUPexwWujy29nI1u0EPmIsPLrjnO0cnnr7166Fqo1S3aQiIMHYBY5Q/pBwDx781rFqNRZkyUpSlaEClKUApSlAKUpQClKUAqI8Qrq7WsY0RoxMJQW3kAbfzmpevG4kWKF5HYKqjlj2oyYumcl8S65PfQBNTsIvqNv8APCgO11J/mHXoSP5sA9qktMmOlRWuoiTekaL9UI2A5OCFGe2Mf3+9ROvNereyumoMvU73VP1TnPp4468itA3uFZ2UukrBXHReOR0OMf8AiuSUXtZ7D8WWq19/6OwaNqkOq2izwgqTjKt1HAP54IrGu21tc2OLy5e3ijYSGRX24x7n81RfBuqxWd6v1b7t4Ea7UwItxHT3BIFXbxLbxXOjzRTzmAHG115Ibtx35rpu48nn5cPwsteip3KImpSW+p4vEjUGKVCSWQ4IUE/Y5BNQE6SQajNHDJbiM5FvuYFsdRwD1Hzj816SosE7x+c6q+UBiK8AAcMD346jGK0JRa3EqeUiCK4j9DRjoR/r3rkUFdHbi8dJ0yx6Td39ho81uZVfcx5wVO7ABGe3PX3NRkwle/ilN6BFEdsqpGV9ORnHXd7dK2YLyxaC5sdSu2miMReMOQNki8/0+5xxmvG1L3d07paqsZCyAN6S+QCu3tggn9sda0p/b6NsUUpuLVG1bfq2z6fIhS2Yor20i/zYYHIYEjGMg/j2qyaPf3mp6zFJZSiPTYUZGgC8YHAz7HP7CqXbauNLs5xLHv2gspRSNw7goT1Uc/gmp5L26tbc3dvLHAu5ZDDHAD5nfnBBBIzzjvVYNqXZx5sG2R6kt4rS+luoWtvKMEXBAPJduBu64XFQ08urwTIJ5w8rYMTx5zheWj5xjIOc/HaoqLUfJjupXg9EwDMUkO7rnnJ5xmpvRrjbfWkj6hmyWNiUkxu5HAB64xWkkpM1eJ48etWSwtZoLC61OxV31B0wUAC4HGdoOQW24wTwcCofwHcM+rvFDOjRtG00hcfqSs+DnpgYzg47/wBvbxZI+lahFdWVxdL9bDtcRciJFIyy+xOf3rS8Lagml3F1Ehl1PU52V38teUQjIz8nhjgY5HzVJcTRxTg2tvydIFZrxtpHlhR5IzGxUEqeoPtXtXUc4pSlAKUpQClKUApSlAK+GAIwRxX3WKA5p4x0yBLyaaNW8zdu8mTBQ/I7+/FVKR4IryVZLaL6gYVUA5Lj+oAdsE8/NXLxit4dTuDM/lW427JDFnfxwq+5znrVcfyoikpVbm6yQoKkFew46Fh2/NZvs+h8Zp40+zZ0q9TR5ob2aMS+VkiNATgknqf8qu0viCLVPDU97bWjSBZRHLFIm/aAQScDqNpB+PxXL2u7mPEU8QWcLuXeCu8k9fxU5YXlxBpMmnl2USASTPuyzMCOn9galcFPI8ZTqXv/AIascHmQSRwW0A8/c0jvICuM8bT1H26itH6RYVSxjiZcOAiLJuTa3VgcZ4APH3qUuBNFGEilVCxLPk+rd7Y68Vpl9RnWzRzIyuWWSQjAAHLcjscDnvWetGyXs+3FrdRTWL3CxQuwA2csP+4AcA45xW9ptpH9My3DsksarEm2QptwAVK4OOQQ2T3J6VrpcT3EogkhhVo2EkciqASqtyMDvWLp7axnmWaOSO380mWFW24GAAQe3OPirartlZRuV/o+ruxkv74+ZdxrJEWUx56gjBzzyCD+xNbwtLtdLgkuYMp5kcTXAbAwMLx3z069MY61nUbqyhs47hYfICSBE2xkEjB4JHU8Z/8Adb/iHVUvTZ6fYQKIY8MhkGFZscfYDnk96hRj2csmpZFqv6VXxBazxWuoLEqGCNg7erg8gDA7gsR81L6GI5La2SZVbzFAlRotxKYAyG7DHtjHHzXn4mtbi5traOeCJLlGXzAX9EsYO4DK5/qGPz2p9CZdPsGgbyrlfRJuJRnbOQep74HToBUc78F4qTl+iQ1G51SW4uYP0pfpm9EUmcKvbB9yvTP71afBLQzWBmhikXdj1SNuz8KcdB/rVJ0y2uJL1LQ7ZZ55FxMpKuADk7vx7/iurQx+XGqjsK0S9nN5soxioUelZrArNXPNFKUoBSlKAUpSgFKUoBWKzWKAqnj21kl0+KaBgZ0kVUViADk8ntXPpYUmVDIslrcDIfdJ6Rnow9h89q6f4uWU6UfJiaUBvVGq5JFc3urWU2fmLEyRuTuDMG3AnHTsKo+z2PBf0uyEgvJJpEt3SOUlgRcDPRjgfB//ACrb4ZttLm1GaO7Mm6WPy45Wb+Vgcn4HA+1VE+HprRrcwX3mvHMsjqkWduM4wf6iAccirdYRSNZyNDYiZvMLyXTHay8YK8+n8D36VEb9m03KUKfBHrpvlPeR6lb5KzSBXmX17M8Ee3HIrEZW8TdHLHBbJxCCxU/GCOgrJne9mlV4pBn0lyfSvtk5z2rzvb6IHydgVV9OScBlH+Rp30a8tDT7e1iuRPeSSNOhCFi/AOeuOh/yqQMcV7M2bJbyFt3mFSNynJGBnqMdqj9Jkgnvri6hjR0ULtcp6d5ByBnv0zUrbXUlnqEk84ie2l/URVAXCDrgHvkGp64KTtELq7O+q2ttpzK9kY1miLnHPqGP/rgjpSRpXQs+AmANv9Sjgc56jNJbK1u5DcwSTm6E/mZkClGUnhduPSRn5rRvLCW6txqjNcPCCi3UcT4wpOBu9lHSs6at0YY5OKbZJ3et3M1tDp8EitIWyZScvjp1+QcdzyawiXMNtDcOd8RkxgjJIzjZnrnjituDTre9sjjRDIkYOGhcow9zgEZH717aX59tcTNCkaiRy8IJ5TsMEdPt/lVoxa7ZtiTjF12XDw3oqwXC34t/plEeyOMrhgpOeR25qz1oaLNJcaZbSzcyMgyff5qQrU8XNOU5tyFKUoZClKUApSlAKUpQClKUArFZpQGnftOkf+GjV/8Aqyen2Heua6jLG13JE9uTC2CwjXH2we1dNvklktJVgcLKVOwld2Dj2rm1/p0VokRuDc7wxSaJgAoO3Ixz8fNQzv8AClFWRFl9XK08CywhoQP6wT16EZHPNSDXcltonnLeku1wA8C8YOeGPbn27g1VtasJLa+EqrHOZA6kryFyv82ezDPB+KsHg/Ro9VtLeeS7WETKwcnBAPpUDBODyR2/qrGM6lqbZM1SqX9Pq7WOC2gmS3mnjcBN6kBYnPUnjlgDnnoMmvbzRpKraG4EmC22QAASjOQx78j5r4uJ5tPa80uW2ZrWGWP9SYFY2kHUq3fORkfNarWIu4nLuqE8rENxwvbLVdG2KW1tvgzYoiMyQnbE0u6QqWZM8DOOg4A/OanbjTkhRNRlt5bi3QjbI+xlVieTs7DPv364qteBo4bjUYtIdSAJ3EkhfG9SN2MY4Izjg9u1WjxJ4isNM0/W9ItF/wASi7AlwdqvuX/l4Hq25Hsep7Uc0o2znz+Sr4NmfRBrFx5tiyR25hLGVAFzIDwAvb3Nc91jV0TRr/TrRSq3TRowU5BwxJB9+/8AeugeCJZdU8Ptamcw+ZISfLViBn+dCx/q74XoCBk8mqnrGgC18XPp8W+aOELNFFhTvVgeH98MfuetVk20nEwhlcvl/JK6Rq6XN4kEEYt4VhLCNDlUAXqD17/avTQIZka2nuZP8NGpjYE8yL8D5qP0rTTYSRm5GdmUcPHymeM/I5zVt06F5by32tvtlPlIynk8E5B79vtWsVwd8pRhH+lvtzG0SmIjYBgYHAr2rVsLRbO38pXZuc5NbVSeK6vgUpShApSlAKUpQClKUApSlAKUpQGGGVIzjjqKp3iLwxLcQefBI0kivuZCMbhnp/vtVyr5f+U9qhovDJKDtHGdTl09oVfzpAiSeW+1ifgjBxjGemOlbeh6fDZeP20hkjWOUx3kJhYupRcttB4AG9c5x/SBWh48itLzW9SgjlIne9jXKuWUqYsc5zghxjg9xx6aj3u726v7bW2huLZ2OI5mR1QnBHBX/u+5POc1ySmrLZcryNNl9/ijp/mW+myWiM1/NqEUUYEpUMdrEcH05yo5IOK9L3Qbmy0ptTuLpDfxwiSdRGTGxHLY5+9VjWvE11qkujQ3URcLfLJE8UkaPIGUqNwyQjDJ56d8c1T/AC7s2c1nLNZzC0kMamUFpoAu4bFlI5jIGeDjOOK0+IrdFYZJR+06V/DS4SbW9XKIuXCysSvqDH2+Pf8AFeH8ToVtLR0TTrjyZAoW5NwWQN5gYoEJ4zyQah/CjSW+padHvjnj1PTonuVnT+ZJCxYdsdDz9jUd4uu7lESwZZIrG3uC1rBNP5rohIxlsn0H+kknHTkVTb6bTKN27J/+HeoWNhDbrdpLauJHQ3ZdyhyTlZAfQgPBBHBI7HIqO17U21DWNU1C0AnAaO0iEDCQcKf5D3JIJH3z94g6kbKAWtppypI0Je5n85iW2+rdsOVJHbH/AFHnJBr78O3h82CDUIy5+oErQqmGLunpbHU5BHT4+KbcJFsbeyouWlvAslvDdxxvKWBMbqSkhI6qOpyR3rpCIu1cKBtHAA6VTdB02QajELmNliV2mhV0IKYPGCfv0+1XVegrrOnypJySRmlKUOQUpSgFKUoBSlKAUpSgFKUoBSlKAHpXnLGHGDnj5r0rDdDQHG/G2ltYXWrM3nRbNs9pKiLhsFTyd24kcgYxyD8VCXk7yaUmnSXO5LZykR3ZBGGO7Kkg9ePvV7/iZqEMVm1m+l+dJcI2ZJkHpG0gbTyQepHHY1y+e5itksTbyxlDbRNexGMZEqbgQoAx6gF9XfOSetceSCTaRBZlgWW20fVBpkEUbahFG4hB8yZiGJXJbA5TOOB6wO1fPiKyawvo59Asry1vPJe2uBJDtBJj3OwyMDI35OTnAI4wTHyXMkPh+zNvdkyLdlzajkrKpAjYAe+7Hbofxsar4nutekvbp3nW0hVTJ5Dt+m2xwjMpyFTfwSAOGGSck0jTivyDQtGuZLCwmZZGEdqHRpWU7UicH0DHRSwGD1IPatGMNdQrcXEpWO7vX3yBCquwwWPHtv8A9AOlexuIDbqYyySNC8UjE5Dq2MYHb/ftWldXMejjTn00zu4MrzzdBIN+UKA8KAAGx19/isU2Qbllm+NtahvMmkZbc3VxKQsUa5yufbCjJ5PYVbfB9g/19nrMtk901y0hs4I3CjKcAkt0Uds84GeeAaN9ddbvJiitGmluRGVgRcZYg8AcYPt0rsfgTRry01C7vLyKaBMeSqSYAcA5DbeSP3/cVeELYRcLG3khtYUnkMsqLhpG5JNbI6UHTms11lhSlKAUpSgFKUoBSlKAUpSgFKUoBSlKAVgjIwazSgKV4/8AD+nHQbrUFtA95bKXSQuQzHPRm5JH+XxXIhvju/M+nWaKSTyw7MAqYGcnI4wD27D7V3nxZHNNo0sMNuZxIdsgXG5U6kjPfjA+/fpX581F7ZJA8qpIvcvCWAP3yOfsO1cuZVIhm+15bppWoWbRwzXEzqFmHBjRCGLL7Zxjtx1PY6CyJ5F20uI5ZLdv019TSjAwARkgnA5+4PtWldiFIS0TEuI8LtJICnIJ3cc4xjjufavpZLiwhS1me3X6uFJmJTe2OSuDj5IPI+faqJUiCU1G0+nWWNXiuIIY13PE+5RvBwBnuOnXg1CyvAh82d3IVlZYSobkjPz3yOntWxd3EQtVhgeRIuDsR8bmHQjrgAe/NaYkt7hpIoUBYthJJJN7DjscAdfipivYJbSdNmu5UntolvdqtLIFXzVRQRgnPsvPIwCAMV3DwR9QljG0t9dXsEpYxSOF2gE5weN27OQcnr+K4hol7qK2d0LCOYCJfp5HjBwI8EqrHsvpOe3Su2+C7mxtLK00i1tL+3YRGVTcRYD5OWww46n44rTEvmJRbB04rNYXpzWa6CRSlKAUpSgFKUoBSlKAUpSgFKUoBSlKAUpSgPOcOYmEZAfB2kjOD2r836yk5uWh1O2l+oQiWR5cqZM89O4JOc9etfpJuR1xXBf4gyaWNZ1D6fzgxaVbgSuN7tuOWUdcA+kH2A498csU6ZDKsYrk2sltLC6To4GwjGO/44I/NaRnmVYo2QiWDPqJPJ/9/wCvvW/rGrm/vBfyW6xmcj0xPweByOuScAH7c85r6tFjktbsFI8SJj9RfXHhlIZSOAT6lI7jNYcIg+b+K3NvbeQXYE/rKy9G656e/wA1rI9uIt9vbKLtiTu3bSg4wPnPT4zUtf2tvcSXdzFKqW8lwFjfysx4JOFY9iQOnPc1E6lCbSdS5jxGoCsgI3cnpxyPY/3xSP4BOeDVlmtb54LcSucQyK+SCznAYAdWAVjXefDcFxbaesE5uWVf/jNyU8xVxwDt44/eucfw30gXeo2lxaMzadZxIXmEBiEkwA9CnjcAck/gHOa64mMYFb4407JR9UpStiRSlKAUpSgFKUoBSlKAUpSgFKUoBSlKAVg9KzSgKh4hsvGOo5gsLzT7G3JOZI5JPNI++3j8VzzxL4b1aDS11DUtQ+pmjvTBGzneoJOCRuxjLA89iK7iar3ja0t38K6j5lr54jiaZIwP+YDuB/fk/GaynjT5IaPz5qqT2U30TRtFexSuk4ZVJHXOMDHIz/vmte1c3Nqjx3BmZlbzI1Qgx7WIAPY5XkewNbWoxqsqlFuGBdlikc7ty/ygn98faoqHzI7aVMPh3KoQePj96xSWoLRqWsTan4Y0fTgsBSyneTMeQSpG0ZB6kFmyR8VBN/jGO+6LOXVRC2SUjUDDewA/lABzXnbxGGJJMlduVUY9+uAff2r6gspY74RyIURgrSIp5MZwV98ZUg/mpZB1X+GtpZXkUFnc6oCLWYzw2G7HmscNvI/qAOeB7V1lenJzVB/h5pTXBbxBcW9lHFdqHtYEi5gwNu5WPPqA6DHv3wL8v9q2xrglGaUpWhIpSlAKUpQClKUApSlAKUpQClKUApSlAKUpQCo/XYnn0e8iiYq7wOBgA546c+/T81vnpVX8QeIcWU9vYK63cn6SO4AVCeC3BPQH2qGDhXiCb/h0sSZVVMZIzjLEAnGexx/pWrp63UlpbRR3AjiwH9KjJGevvVx8VPYXVmul2FkkcWnnYJ5B+pIQDuz14zkgZ4zVbntI7SxRFGeQCfYckACufVdIqaEqXNxdyxgyyIWVULchc4JqTstJu4pbixkJa+80xSwIu8ybeDyOTyMYHsK1khLSh2bjaQQP7/51btH0Hzns7ezmMWoEb1nJOGYZfce4bPcftUSXNAt/gXQPEulyRtLfwJp7rlrfc0mPbaCBtP8Ab4roS/evK2LtChl2+ZgbtpyN3fHxXqK6IpJUWRmlKVYClKUApSlAKUpQClKUB//Z"/>
          <p:cNvSpPr>
            <a:spLocks noChangeAspect="1" noChangeArrowheads="1"/>
          </p:cNvSpPr>
          <p:nvPr/>
        </p:nvSpPr>
        <p:spPr bwMode="auto">
          <a:xfrm>
            <a:off x="1679575" y="-1004888"/>
            <a:ext cx="2171700" cy="2105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2" name="AutoShape 8" descr="data:image/jpg;base64,/9j/4AAQSkZJRgABAQAAAQABAAD/2wBDAAkGBwgHBgkIBwgKCgkLDRYPDQwMDRsUFRAWIB0iIiAdHx8kKDQsJCYxJx8fLT0tMTU3Ojo6Iys/RD84QzQ5Ojf/2wBDAQoKCg0MDRoPDxo3JR8lNzc3Nzc3Nzc3Nzc3Nzc3Nzc3Nzc3Nzc3Nzc3Nzc3Nzc3Nzc3Nzc3Nzc3Nzc3Nzc3Nzf/wAARCAC+AMQDASIAAhEBAxEB/8QAHAABAAIDAQEBAAAAAAAAAAAAAAUGAQQHAwII/8QAORAAAgEDAwIFAwIEBAYDAAAAAQIDAAQRBRIhMUEGEyJRYRRxgSORBzJCoSSxwfAlQ1Ji0fEzguH/xAAaAQEAAwEBAQAAAAAAAAAAAAAAAQIDBAUG/8QAJxEAAgICAgIABwADAAAAAAAAAAECEQMSITEEQRMiIzJRYXGRocH/2gAMAwEAAhEDEQA/AO40pSgFKUoBVf8AGWuvoGlG6iiSWRm2IGbGDgkHHU9KsFUT+KUdm1hZSXCziZZyscsSFgoPUNj8f75qk3UbCLrayma3ikYbWdAxB7Eivaqr4A1EXumPDDaTx2lq4jgnnfc046lj85PyOcdqtVTF7KwxSsZpuFWAPFRiaqH1+XSkiJ8q2EzyDoCWwF/bJrav7yOxg8+bd5YYKxUZxk4yfgVS49TjsfF13eXxn0+1cBW3NviuWZgkbKQMjjJwOB3qkpJNIF+qM8TF10C+aOQxssLEMAcjHPapLPFaOrz2sdqYryRkjnPk5UkEFge46YGTn4qZdMGv4Y1I6rpMVy4AbLIeQckHGeKl65x4DvI7XWGsI4sK8TbZIpCYvS3UAnPq4+c5roqmqYp7RsH1WMj3rNQuu62umN5JgnaSSF2hdE3Kzjov3JwPyK0k0lbBM5HvWa0NGW4FhE15K0k7gM+SDtJAyox2BrfonaApSlSBSlKAUpSgFKUoBSlKA8XuoI51geWMSsMqhYbmHwOpqu+Kbe71O2M2iax9PcWnrKI2UY9fVj4Hfjr96nryxtrwAXMMcu3lS6g7T8VUNT8O6hbebJpgNxMckyGYRGQtxtKjAIHz8Vjk2rotFW6I3wDDcrqU9y9zFHpttvd1SX0b26A5PQDPJ+K6FY3tvfwCe0lWWIkjevTI61w68jmuVubMMLaIOJZl38Bh0z2J5+/T2rpPhrVoYY9Ps7KyiiSbHmBXyQTuwx++zqetUwypas0eNtWW9u2Peqzd39xourQWzTS3FvMskhWTa0n2Q9Tg9sdKswNRuv2y3GmzIbQ3TlCFjVgrZPHDHofzWuROrRifC3K6xpE7xRyIrrJGqkKWPbvkc/Ncye41C1v4p3so7nZMFghkUEw4IAGASM5yARx9utTlh4hfSlVZjc4ghKrBKcYIJ/m+ckcn4quNdyWl4dT02YNcYkdIpANqyN0Pb5OPfFcs8myT/wAmsY/LsdnRiUBZSGI5HsarPiTVbYXdhb5jeEu0k0m4FI1TGd374/IHetfwpcahLp13fXd3Lc3QjybdxhUYZOM9B7HAFV7yXWdI5ILeCW4IFw5lxGoHAYHHByenv07VrlyPVV7JWJ8/o+dOvLKw1KafypbbTbHdNHAfUrPkEEORkDawOOcftjpWl3TXtjFcvE0RkXdsY5IHb/z+a59r2nXOkN5kkiy6ecAXKAZjYggq2OduTkY+Qau/h1JY9ItxLIJCV3KQMYU8qPwKrgbUnFlJpc0bOqahBpljNd3Rbyol3NtGSecDA+5qm+I9TvrnUdPnig+n08bmS7DkhlOMhh0X4B71veIb+4XXILZkUwLgqFGSdwIO4dwRkYx7Goq7tNSn1C50y+nlNlIIXSPBJ2r2Xtkk4P26VbNK+C7x6xTfstPhAQLoNuttHMkYJH6x9ROeT/6qbzUPexwWujy29nI1u0EPmIsPLrjnO0cnnr7166Fqo1S3aQiIMHYBY5Q/pBwDx781rFqNRZkyUpSlaEClKUApSlAKUpQClKUAqI8Qrq7WsY0RoxMJQW3kAbfzmpevG4kWKF5HYKqjlj2oyYumcl8S65PfQBNTsIvqNv8APCgO11J/mHXoSP5sA9qktMmOlRWuoiTekaL9UI2A5OCFGe2Mf3+9ROvNereyumoMvU73VP1TnPp4468itA3uFZ2UukrBXHReOR0OMf8AiuSUXtZ7D8WWq19/6OwaNqkOq2izwgqTjKt1HAP54IrGu21tc2OLy5e3ijYSGRX24x7n81RfBuqxWd6v1b7t4Ea7UwItxHT3BIFXbxLbxXOjzRTzmAHG115Ibtx35rpu48nn5cPwsteip3KImpSW+p4vEjUGKVCSWQ4IUE/Y5BNQE6SQajNHDJbiM5FvuYFsdRwD1Hzj816SosE7x+c6q+UBiK8AAcMD346jGK0JRa3EqeUiCK4j9DRjoR/r3rkUFdHbi8dJ0yx6Td39ho81uZVfcx5wVO7ABGe3PX3NRkwle/ilN6BFEdsqpGV9ORnHXd7dK2YLyxaC5sdSu2miMReMOQNki8/0+5xxmvG1L3d07paqsZCyAN6S+QCu3tggn9sda0p/b6NsUUpuLVG1bfq2z6fIhS2Yor20i/zYYHIYEjGMg/j2qyaPf3mp6zFJZSiPTYUZGgC8YHAz7HP7CqXbauNLs5xLHv2gspRSNw7goT1Uc/gmp5L26tbc3dvLHAu5ZDDHAD5nfnBBBIzzjvVYNqXZx5sG2R6kt4rS+luoWtvKMEXBAPJduBu64XFQ08urwTIJ5w8rYMTx5zheWj5xjIOc/HaoqLUfJjupXg9EwDMUkO7rnnJ5xmpvRrjbfWkj6hmyWNiUkxu5HAB64xWkkpM1eJ48etWSwtZoLC61OxV31B0wUAC4HGdoOQW24wTwcCofwHcM+rvFDOjRtG00hcfqSs+DnpgYzg47/wBvbxZI+lahFdWVxdL9bDtcRciJFIyy+xOf3rS8Lagml3F1Ehl1PU52V38teUQjIz8nhjgY5HzVJcTRxTg2tvydIFZrxtpHlhR5IzGxUEqeoPtXtXUc4pSlAKUpQClKUApSlAK+GAIwRxX3WKA5p4x0yBLyaaNW8zdu8mTBQ/I7+/FVKR4IryVZLaL6gYVUA5Lj+oAdsE8/NXLxit4dTuDM/lW427JDFnfxwq+5znrVcfyoikpVbm6yQoKkFew46Fh2/NZvs+h8Zp40+zZ0q9TR5ob2aMS+VkiNATgknqf8qu0viCLVPDU97bWjSBZRHLFIm/aAQScDqNpB+PxXL2u7mPEU8QWcLuXeCu8k9fxU5YXlxBpMmnl2USASTPuyzMCOn9galcFPI8ZTqXv/AIascHmQSRwW0A8/c0jvICuM8bT1H26itH6RYVSxjiZcOAiLJuTa3VgcZ4APH3qUuBNFGEilVCxLPk+rd7Y68Vpl9RnWzRzIyuWWSQjAAHLcjscDnvWetGyXs+3FrdRTWL3CxQuwA2csP+4AcA45xW9ptpH9My3DsksarEm2QptwAVK4OOQQ2T3J6VrpcT3EogkhhVo2EkciqASqtyMDvWLp7axnmWaOSO380mWFW24GAAQe3OPirartlZRuV/o+ruxkv74+ZdxrJEWUx56gjBzzyCD+xNbwtLtdLgkuYMp5kcTXAbAwMLx3z069MY61nUbqyhs47hYfICSBE2xkEjB4JHU8Z/8Adb/iHVUvTZ6fYQKIY8MhkGFZscfYDnk96hRj2csmpZFqv6VXxBazxWuoLEqGCNg7erg8gDA7gsR81L6GI5La2SZVbzFAlRotxKYAyG7DHtjHHzXn4mtbi5traOeCJLlGXzAX9EsYO4DK5/qGPz2p9CZdPsGgbyrlfRJuJRnbOQep74HToBUc78F4qTl+iQ1G51SW4uYP0pfpm9EUmcKvbB9yvTP71afBLQzWBmhikXdj1SNuz8KcdB/rVJ0y2uJL1LQ7ZZ55FxMpKuADk7vx7/iurQx+XGqjsK0S9nN5soxioUelZrArNXPNFKUoBSlKAUpSgFKUoBWKzWKAqnj21kl0+KaBgZ0kVUViADk8ntXPpYUmVDIslrcDIfdJ6Rnow9h89q6f4uWU6UfJiaUBvVGq5JFc3urWU2fmLEyRuTuDMG3AnHTsKo+z2PBf0uyEgvJJpEt3SOUlgRcDPRjgfB//ACrb4ZttLm1GaO7Mm6WPy45Wb+Vgcn4HA+1VE+HprRrcwX3mvHMsjqkWduM4wf6iAccirdYRSNZyNDYiZvMLyXTHay8YK8+n8D36VEb9m03KUKfBHrpvlPeR6lb5KzSBXmX17M8Ee3HIrEZW8TdHLHBbJxCCxU/GCOgrJne9mlV4pBn0lyfSvtk5z2rzvb6IHydgVV9OScBlH+Rp30a8tDT7e1iuRPeSSNOhCFi/AOeuOh/yqQMcV7M2bJbyFt3mFSNynJGBnqMdqj9Jkgnvri6hjR0ULtcp6d5ByBnv0zUrbXUlnqEk84ie2l/URVAXCDrgHvkGp64KTtELq7O+q2ttpzK9kY1miLnHPqGP/rgjpSRpXQs+AmANv9Sjgc56jNJbK1u5DcwSTm6E/mZkClGUnhduPSRn5rRvLCW6txqjNcPCCi3UcT4wpOBu9lHSs6at0YY5OKbZJ3et3M1tDp8EitIWyZScvjp1+QcdzyawiXMNtDcOd8RkxgjJIzjZnrnjituDTre9sjjRDIkYOGhcow9zgEZH717aX59tcTNCkaiRy8IJ5TsMEdPt/lVoxa7ZtiTjF12XDw3oqwXC34t/plEeyOMrhgpOeR25qz1oaLNJcaZbSzcyMgyff5qQrU8XNOU5tyFKUoZClKUApSlAKUpQClKUArFZpQGnftOkf+GjV/8Aqyen2Heua6jLG13JE9uTC2CwjXH2we1dNvklktJVgcLKVOwld2Dj2rm1/p0VokRuDc7wxSaJgAoO3Ixz8fNQzv8AClFWRFl9XK08CywhoQP6wT16EZHPNSDXcltonnLeku1wA8C8YOeGPbn27g1VtasJLa+EqrHOZA6kryFyv82ezDPB+KsHg/Ro9VtLeeS7WETKwcnBAPpUDBODyR2/qrGM6lqbZM1SqX9Pq7WOC2gmS3mnjcBN6kBYnPUnjlgDnnoMmvbzRpKraG4EmC22QAASjOQx78j5r4uJ5tPa80uW2ZrWGWP9SYFY2kHUq3fORkfNarWIu4nLuqE8rENxwvbLVdG2KW1tvgzYoiMyQnbE0u6QqWZM8DOOg4A/OanbjTkhRNRlt5bi3QjbI+xlVieTs7DPv364qteBo4bjUYtIdSAJ3EkhfG9SN2MY4Izjg9u1WjxJ4isNM0/W9ItF/wASi7AlwdqvuX/l4Hq25Hsep7Uc0o2znz+Sr4NmfRBrFx5tiyR25hLGVAFzIDwAvb3Nc91jV0TRr/TrRSq3TRowU5BwxJB9+/8AeugeCJZdU8Ptamcw+ZISfLViBn+dCx/q74XoCBk8mqnrGgC18XPp8W+aOELNFFhTvVgeH98MfuetVk20nEwhlcvl/JK6Rq6XN4kEEYt4VhLCNDlUAXqD17/avTQIZka2nuZP8NGpjYE8yL8D5qP0rTTYSRm5GdmUcPHymeM/I5zVt06F5by32tvtlPlIynk8E5B79vtWsVwd8pRhH+lvtzG0SmIjYBgYHAr2rVsLRbO38pXZuc5NbVSeK6vgUpShApSlAKUpQClKUApSlAKUpQGGGVIzjjqKp3iLwxLcQefBI0kivuZCMbhnp/vtVyr5f+U9qhovDJKDtHGdTl09oVfzpAiSeW+1ifgjBxjGemOlbeh6fDZeP20hkjWOUx3kJhYupRcttB4AG9c5x/SBWh48itLzW9SgjlIne9jXKuWUqYsc5zghxjg9xx6aj3u726v7bW2huLZ2OI5mR1QnBHBX/u+5POc1ySmrLZcryNNl9/ijp/mW+myWiM1/NqEUUYEpUMdrEcH05yo5IOK9L3Qbmy0ptTuLpDfxwiSdRGTGxHLY5+9VjWvE11qkujQ3URcLfLJE8UkaPIGUqNwyQjDJ56d8c1T/AC7s2c1nLNZzC0kMamUFpoAu4bFlI5jIGeDjOOK0+IrdFYZJR+06V/DS4SbW9XKIuXCysSvqDH2+Pf8AFeH8ToVtLR0TTrjyZAoW5NwWQN5gYoEJ4zyQah/CjSW+padHvjnj1PTonuVnT+ZJCxYdsdDz9jUd4uu7lESwZZIrG3uC1rBNP5rohIxlsn0H+kknHTkVTb6bTKN27J/+HeoWNhDbrdpLauJHQ3ZdyhyTlZAfQgPBBHBI7HIqO17U21DWNU1C0AnAaO0iEDCQcKf5D3JIJH3z94g6kbKAWtppypI0Je5n85iW2+rdsOVJHbH/AFHnJBr78O3h82CDUIy5+oErQqmGLunpbHU5BHT4+KbcJFsbeyouWlvAslvDdxxvKWBMbqSkhI6qOpyR3rpCIu1cKBtHAA6VTdB02QajELmNliV2mhV0IKYPGCfv0+1XVegrrOnypJySRmlKUOQUpSgFKUoBSlKAUpSgFKUoBSlKAHpXnLGHGDnj5r0rDdDQHG/G2ltYXWrM3nRbNs9pKiLhsFTyd24kcgYxyD8VCXk7yaUmnSXO5LZykR3ZBGGO7Kkg9ePvV7/iZqEMVm1m+l+dJcI2ZJkHpG0gbTyQepHHY1y+e5itksTbyxlDbRNexGMZEqbgQoAx6gF9XfOSetceSCTaRBZlgWW20fVBpkEUbahFG4hB8yZiGJXJbA5TOOB6wO1fPiKyawvo59Asry1vPJe2uBJDtBJj3OwyMDI35OTnAI4wTHyXMkPh+zNvdkyLdlzajkrKpAjYAe+7Hbofxsar4nutekvbp3nW0hVTJ5Dt+m2xwjMpyFTfwSAOGGSck0jTivyDQtGuZLCwmZZGEdqHRpWU7UicH0DHRSwGD1IPatGMNdQrcXEpWO7vX3yBCquwwWPHtv8A9AOlexuIDbqYyySNC8UjE5Dq2MYHb/ftWldXMejjTn00zu4MrzzdBIN+UKA8KAAGx19/isU2Qbllm+NtahvMmkZbc3VxKQsUa5yufbCjJ5PYVbfB9g/19nrMtk901y0hs4I3CjKcAkt0Uds84GeeAaN9ddbvJiitGmluRGVgRcZYg8AcYPt0rsfgTRry01C7vLyKaBMeSqSYAcA5DbeSP3/cVeELYRcLG3khtYUnkMsqLhpG5JNbI6UHTms11lhSlKAUpSgFKUoBSlKAUpSgFKUoBSlKAVgjIwazSgKV4/8AD+nHQbrUFtA95bKXSQuQzHPRm5JH+XxXIhvju/M+nWaKSTyw7MAqYGcnI4wD27D7V3nxZHNNo0sMNuZxIdsgXG5U6kjPfjA+/fpX581F7ZJA8qpIvcvCWAP3yOfsO1cuZVIhm+15bppWoWbRwzXEzqFmHBjRCGLL7Zxjtx1PY6CyJ5F20uI5ZLdv019TSjAwARkgnA5+4PtWldiFIS0TEuI8LtJICnIJ3cc4xjjufavpZLiwhS1me3X6uFJmJTe2OSuDj5IPI+faqJUiCU1G0+nWWNXiuIIY13PE+5RvBwBnuOnXg1CyvAh82d3IVlZYSobkjPz3yOntWxd3EQtVhgeRIuDsR8bmHQjrgAe/NaYkt7hpIoUBYthJJJN7DjscAdfipivYJbSdNmu5UntolvdqtLIFXzVRQRgnPsvPIwCAMV3DwR9QljG0t9dXsEpYxSOF2gE5weN27OQcnr+K4hol7qK2d0LCOYCJfp5HjBwI8EqrHsvpOe3Su2+C7mxtLK00i1tL+3YRGVTcRYD5OWww46n44rTEvmJRbB04rNYXpzWa6CRSlKAUpSgFKUoBSlKAUpSgFKUoBSlKAUpSgPOcOYmEZAfB2kjOD2r836yk5uWh1O2l+oQiWR5cqZM89O4JOc9etfpJuR1xXBf4gyaWNZ1D6fzgxaVbgSuN7tuOWUdcA+kH2A498csU6ZDKsYrk2sltLC6To4GwjGO/44I/NaRnmVYo2QiWDPqJPJ/9/wCvvW/rGrm/vBfyW6xmcj0xPweByOuScAH7c85r6tFjktbsFI8SJj9RfXHhlIZSOAT6lI7jNYcIg+b+K3NvbeQXYE/rKy9G656e/wA1rI9uIt9vbKLtiTu3bSg4wPnPT4zUtf2tvcSXdzFKqW8lwFjfysx4JOFY9iQOnPc1E6lCbSdS5jxGoCsgI3cnpxyPY/3xSP4BOeDVlmtb54LcSucQyK+SCznAYAdWAVjXefDcFxbaesE5uWVf/jNyU8xVxwDt44/eucfw30gXeo2lxaMzadZxIXmEBiEkwA9CnjcAck/gHOa64mMYFb4407JR9UpStiRSlKAUpSgFKUoBSlKAUpSgFKUoBSlKAVg9KzSgKh4hsvGOo5gsLzT7G3JOZI5JPNI++3j8VzzxL4b1aDS11DUtQ+pmjvTBGzneoJOCRuxjLA89iK7iar3ja0t38K6j5lr54jiaZIwP+YDuB/fk/GaynjT5IaPz5qqT2U30TRtFexSuk4ZVJHXOMDHIz/vmte1c3Nqjx3BmZlbzI1Qgx7WIAPY5XkewNbWoxqsqlFuGBdlikc7ty/ygn98faoqHzI7aVMPh3KoQePj96xSWoLRqWsTan4Y0fTgsBSyneTMeQSpG0ZB6kFmyR8VBN/jGO+6LOXVRC2SUjUDDewA/lABzXnbxGGJJMlduVUY9+uAff2r6gspY74RyIURgrSIp5MZwV98ZUg/mpZB1X+GtpZXkUFnc6oCLWYzw2G7HmscNvI/qAOeB7V1lenJzVB/h5pTXBbxBcW9lHFdqHtYEi5gwNu5WPPqA6DHv3wL8v9q2xrglGaUpWhIpSlAKUpQClKUApSlAKUpQClKUApSlAKUpQCo/XYnn0e8iiYq7wOBgA546c+/T81vnpVX8QeIcWU9vYK63cn6SO4AVCeC3BPQH2qGDhXiCb/h0sSZVVMZIzjLEAnGexx/pWrp63UlpbRR3AjiwH9KjJGevvVx8VPYXVmul2FkkcWnnYJ5B+pIQDuz14zkgZ4zVbntI7SxRFGeQCfYckACufVdIqaEqXNxdyxgyyIWVULchc4JqTstJu4pbixkJa+80xSwIu8ybeDyOTyMYHsK1khLSh2bjaQQP7/51btH0Hzns7ezmMWoEb1nJOGYZfce4bPcftUSXNAt/gXQPEulyRtLfwJp7rlrfc0mPbaCBtP8Ab4roS/evK2LtChl2+ZgbtpyN3fHxXqK6IpJUWRmlKVYClKUApSlAKUpQClKUB//Z"/>
          <p:cNvSpPr>
            <a:spLocks noChangeAspect="1" noChangeArrowheads="1"/>
          </p:cNvSpPr>
          <p:nvPr/>
        </p:nvSpPr>
        <p:spPr bwMode="auto">
          <a:xfrm>
            <a:off x="1679575" y="-1004888"/>
            <a:ext cx="2171700" cy="2105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54" name="Picture 10" descr="http://t2.gstatic.com/images?q=tbn:ANd9GcSSWmfwyCnr4pVcMPPDZriCK7-VBZ2t_WtVZZ7HqysOLkJrijo&amp;t=1&amp;usg=__g_jdDj8MaJ6wqSUhIuw0Y-QE4yk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6120" y="5013176"/>
            <a:ext cx="1669294" cy="1669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00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Snapdragon Flowers – more detail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72788"/>
            <a:ext cx="8805070" cy="46815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u="sng" dirty="0" smtClean="0"/>
              <a:t>Homozygous Red</a:t>
            </a:r>
          </a:p>
          <a:p>
            <a:r>
              <a:rPr lang="en-GB" sz="2800" dirty="0" smtClean="0"/>
              <a:t>The 2 alleles for red flowers code for an enzyme which catalyses red pigment formation, hence the flowers are red</a:t>
            </a:r>
          </a:p>
          <a:p>
            <a:pPr>
              <a:buNone/>
            </a:pPr>
            <a:r>
              <a:rPr lang="en-GB" sz="2800" u="sng" dirty="0" smtClean="0"/>
              <a:t>Homozygous White</a:t>
            </a:r>
          </a:p>
          <a:p>
            <a:r>
              <a:rPr lang="en-GB" sz="2800" dirty="0" smtClean="0"/>
              <a:t>The 2 alleles for white flowers do not code for the enzyme, so no pigment is produced, hence the flowers are white</a:t>
            </a:r>
          </a:p>
          <a:p>
            <a:pPr>
              <a:buNone/>
            </a:pPr>
            <a:r>
              <a:rPr lang="en-GB" sz="2800" u="sng" dirty="0" smtClean="0"/>
              <a:t>Heterozygous</a:t>
            </a:r>
          </a:p>
          <a:p>
            <a:r>
              <a:rPr lang="en-GB" sz="2800" dirty="0" smtClean="0"/>
              <a:t>The one red allele codes for some pigment, but only enough to make the flower pink, not red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906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877" y="0"/>
            <a:ext cx="9720072" cy="1499616"/>
          </a:xfrm>
        </p:spPr>
        <p:txBody>
          <a:bodyPr/>
          <a:lstStyle/>
          <a:p>
            <a:r>
              <a:rPr lang="en-GB" dirty="0" smtClean="0"/>
              <a:t>Codominance: Punnet Squares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79" y="1177834"/>
            <a:ext cx="9305109" cy="4922520"/>
          </a:xfrm>
        </p:spPr>
        <p:txBody>
          <a:bodyPr>
            <a:noAutofit/>
          </a:bodyPr>
          <a:lstStyle/>
          <a:p>
            <a:r>
              <a:rPr lang="en-GB" sz="2800" dirty="0" smtClean="0"/>
              <a:t>Do not use one upper and one lower case letter, as we are not talking about recessive and dominant alleles</a:t>
            </a:r>
          </a:p>
          <a:p>
            <a:r>
              <a:rPr lang="en-GB" sz="2800" dirty="0" smtClean="0"/>
              <a:t>Use 2 different letters as superscripts</a:t>
            </a:r>
          </a:p>
          <a:p>
            <a:pPr>
              <a:buNone/>
            </a:pPr>
            <a:r>
              <a:rPr lang="en-GB" sz="2800" u="sng" dirty="0"/>
              <a:t>Snapdragon Flowers</a:t>
            </a:r>
          </a:p>
          <a:p>
            <a:r>
              <a:rPr lang="en-GB" sz="2800" dirty="0"/>
              <a:t>Red flowers = C</a:t>
            </a:r>
            <a:r>
              <a:rPr lang="en-GB" sz="2800" baseline="30000" dirty="0"/>
              <a:t>R</a:t>
            </a:r>
            <a:r>
              <a:rPr lang="en-GB" sz="2800" dirty="0"/>
              <a:t>C</a:t>
            </a:r>
            <a:r>
              <a:rPr lang="en-GB" sz="2800" baseline="30000" dirty="0"/>
              <a:t>R</a:t>
            </a:r>
          </a:p>
          <a:p>
            <a:r>
              <a:rPr lang="en-GB" sz="2800" dirty="0"/>
              <a:t>White flowers = C</a:t>
            </a:r>
            <a:r>
              <a:rPr lang="en-GB" sz="2800" baseline="30000" dirty="0"/>
              <a:t>W</a:t>
            </a:r>
            <a:r>
              <a:rPr lang="en-GB" sz="2800" dirty="0"/>
              <a:t>C</a:t>
            </a:r>
            <a:r>
              <a:rPr lang="en-GB" sz="2800" baseline="30000" dirty="0"/>
              <a:t>W</a:t>
            </a:r>
          </a:p>
          <a:p>
            <a:r>
              <a:rPr lang="en-GB" sz="2800" dirty="0"/>
              <a:t>Pink flowers = C</a:t>
            </a:r>
            <a:r>
              <a:rPr lang="en-GB" sz="2800" baseline="30000" dirty="0"/>
              <a:t>R</a:t>
            </a:r>
            <a:r>
              <a:rPr lang="en-GB" sz="2800" dirty="0"/>
              <a:t>C</a:t>
            </a:r>
            <a:r>
              <a:rPr lang="en-GB" sz="2800" baseline="30000" dirty="0"/>
              <a:t>W</a:t>
            </a:r>
          </a:p>
          <a:p>
            <a:endParaRPr lang="en-GB" sz="2800" baseline="30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46766" y="2573383"/>
            <a:ext cx="638773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TASK: 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Draw a </a:t>
            </a:r>
            <a:r>
              <a:rPr lang="en-GB" sz="2800" dirty="0" err="1">
                <a:solidFill>
                  <a:schemeClr val="accent2"/>
                </a:solidFill>
              </a:rPr>
              <a:t>punnett</a:t>
            </a:r>
            <a:r>
              <a:rPr lang="en-GB" sz="2800" dirty="0">
                <a:solidFill>
                  <a:schemeClr val="accent2"/>
                </a:solidFill>
              </a:rPr>
              <a:t> square for crossing a red flower with a white flower.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Once you find out the F</a:t>
            </a:r>
            <a:r>
              <a:rPr lang="en-GB" sz="2800" baseline="-25000" dirty="0">
                <a:solidFill>
                  <a:schemeClr val="accent2"/>
                </a:solidFill>
              </a:rPr>
              <a:t>1</a:t>
            </a:r>
            <a:r>
              <a:rPr lang="en-GB" sz="2800" dirty="0">
                <a:solidFill>
                  <a:schemeClr val="accent2"/>
                </a:solidFill>
              </a:rPr>
              <a:t> generation, draw a </a:t>
            </a:r>
            <a:r>
              <a:rPr lang="en-GB" sz="2800" dirty="0" err="1">
                <a:solidFill>
                  <a:schemeClr val="accent2"/>
                </a:solidFill>
              </a:rPr>
              <a:t>punnett</a:t>
            </a:r>
            <a:r>
              <a:rPr lang="en-GB" sz="2800" dirty="0">
                <a:solidFill>
                  <a:schemeClr val="accent2"/>
                </a:solidFill>
              </a:rPr>
              <a:t> square for crossing 2 of these plants to find out the F</a:t>
            </a:r>
            <a:r>
              <a:rPr lang="en-GB" sz="2800" baseline="-25000" dirty="0">
                <a:solidFill>
                  <a:schemeClr val="accent2"/>
                </a:solidFill>
              </a:rPr>
              <a:t>2</a:t>
            </a:r>
            <a:r>
              <a:rPr lang="en-GB" sz="2800" dirty="0">
                <a:solidFill>
                  <a:schemeClr val="accent2"/>
                </a:solidFill>
              </a:rPr>
              <a:t> generation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8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56535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Crossing a red flower with a white flower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095604" y="2428868"/>
            <a:ext cx="4501388" cy="3429024"/>
            <a:chOff x="2357422" y="3857628"/>
            <a:chExt cx="3715570" cy="2644794"/>
          </a:xfrm>
        </p:grpSpPr>
        <p:sp>
          <p:nvSpPr>
            <p:cNvPr id="5" name="Rectangle 4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Male gametes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R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R</a:t>
              </a:r>
              <a:endParaRPr lang="en-GB" baseline="30000" dirty="0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W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W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/>
                <a:t>Female gametes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452926" y="371475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R</a:t>
            </a:r>
            <a:r>
              <a:rPr lang="en-GB" sz="3600" dirty="0"/>
              <a:t>C</a:t>
            </a:r>
            <a:r>
              <a:rPr lang="en-GB" sz="3600" baseline="30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81488" y="4929199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R</a:t>
            </a:r>
            <a:r>
              <a:rPr lang="en-GB" sz="3600" dirty="0"/>
              <a:t>C</a:t>
            </a:r>
            <a:r>
              <a:rPr lang="en-GB" sz="3600" baseline="30000" dirty="0"/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0" y="371475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R</a:t>
            </a:r>
            <a:r>
              <a:rPr lang="en-GB" sz="3600" dirty="0"/>
              <a:t>C</a:t>
            </a:r>
            <a:r>
              <a:rPr lang="en-GB" sz="3600" baseline="30000" dirty="0"/>
              <a:t>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4929199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R</a:t>
            </a:r>
            <a:r>
              <a:rPr lang="en-GB" sz="3600" dirty="0"/>
              <a:t>C</a:t>
            </a:r>
            <a:r>
              <a:rPr lang="en-GB" sz="3600" baseline="30000" dirty="0"/>
              <a:t>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69234" y="2978331"/>
            <a:ext cx="25341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All offspring are pink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9449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/>
              <a:t>i</a:t>
            </a:r>
            <a:r>
              <a:rPr lang="en-GB" sz="2800" b="1" dirty="0"/>
              <a:t>) </a:t>
            </a:r>
            <a:r>
              <a:rPr lang="en-GB" sz="2800" dirty="0"/>
              <a:t>genetic diagrams to show patterns of </a:t>
            </a:r>
            <a:r>
              <a:rPr lang="en-GB" sz="2800" dirty="0" smtClean="0"/>
              <a:t>inheritance</a:t>
            </a:r>
          </a:p>
          <a:p>
            <a:endParaRPr lang="en-GB" sz="2800" dirty="0"/>
          </a:p>
          <a:p>
            <a:pPr lvl="1"/>
            <a:r>
              <a:rPr lang="en-GB" sz="2800" dirty="0" smtClean="0"/>
              <a:t>To </a:t>
            </a:r>
            <a:r>
              <a:rPr lang="en-GB" sz="2800" dirty="0"/>
              <a:t>include </a:t>
            </a:r>
            <a:r>
              <a:rPr lang="en-GB" sz="2800" b="1" dirty="0"/>
              <a:t>monogenic inheritance, </a:t>
            </a:r>
            <a:r>
              <a:rPr lang="en-GB" sz="2800" dirty="0"/>
              <a:t>dihybrid inheritance, multiple alleles, sex linkage and </a:t>
            </a:r>
            <a:r>
              <a:rPr lang="en-GB" sz="2800" b="1" dirty="0"/>
              <a:t>codominance</a:t>
            </a:r>
            <a:r>
              <a:rPr lang="en-GB" sz="2800" dirty="0"/>
              <a:t>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575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56535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Crossing the F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to find the F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(Crossing 2 pink flowers)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095604" y="2428868"/>
            <a:ext cx="4501388" cy="3429024"/>
            <a:chOff x="2357422" y="3857628"/>
            <a:chExt cx="3715570" cy="2644794"/>
          </a:xfrm>
        </p:grpSpPr>
        <p:sp>
          <p:nvSpPr>
            <p:cNvPr id="5" name="Rectangle 4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Male gametes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R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W</a:t>
              </a:r>
              <a:endParaRPr lang="en-GB" baseline="30000" dirty="0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R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2000" dirty="0"/>
                <a:t>C</a:t>
              </a:r>
              <a:r>
                <a:rPr lang="en-GB" sz="2000" baseline="30000" dirty="0"/>
                <a:t>W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/>
                <a:t>Female gametes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381488" y="371475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R</a:t>
            </a:r>
            <a:r>
              <a:rPr lang="en-GB" sz="3600" dirty="0"/>
              <a:t>C</a:t>
            </a:r>
            <a:r>
              <a:rPr lang="en-GB" sz="3600" baseline="30000" dirty="0"/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371475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R</a:t>
            </a:r>
            <a:r>
              <a:rPr lang="en-GB" sz="3600" dirty="0"/>
              <a:t>C</a:t>
            </a:r>
            <a:r>
              <a:rPr lang="en-GB" sz="3600" baseline="30000" dirty="0"/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81488" y="4929199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R</a:t>
            </a:r>
            <a:r>
              <a:rPr lang="en-GB" sz="3600" dirty="0"/>
              <a:t>C</a:t>
            </a:r>
            <a:r>
              <a:rPr lang="en-GB" sz="3600" baseline="30000" dirty="0"/>
              <a:t>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492919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baseline="30000" dirty="0"/>
              <a:t>W</a:t>
            </a:r>
            <a:r>
              <a:rPr lang="en-GB" sz="3600" dirty="0"/>
              <a:t>C</a:t>
            </a:r>
            <a:r>
              <a:rPr lang="en-GB" sz="3600" baseline="30000" dirty="0"/>
              <a:t>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25543" y="3108960"/>
            <a:ext cx="3487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Offspring </a:t>
            </a:r>
            <a:r>
              <a:rPr lang="en-GB" sz="2800" dirty="0" smtClean="0"/>
              <a:t>:</a:t>
            </a:r>
          </a:p>
          <a:p>
            <a:r>
              <a:rPr lang="en-GB" sz="2800" dirty="0" smtClean="0"/>
              <a:t>50</a:t>
            </a:r>
            <a:r>
              <a:rPr lang="en-GB" sz="2800" dirty="0"/>
              <a:t>% pink, </a:t>
            </a:r>
            <a:endParaRPr lang="en-GB" sz="2800" dirty="0" smtClean="0"/>
          </a:p>
          <a:p>
            <a:r>
              <a:rPr lang="en-GB" sz="2800" dirty="0" smtClean="0"/>
              <a:t>25</a:t>
            </a:r>
            <a:r>
              <a:rPr lang="en-GB" sz="2800" dirty="0"/>
              <a:t>% red, </a:t>
            </a:r>
            <a:endParaRPr lang="en-GB" sz="2800" dirty="0" smtClean="0"/>
          </a:p>
          <a:p>
            <a:r>
              <a:rPr lang="en-GB" sz="2800" dirty="0" smtClean="0"/>
              <a:t>25</a:t>
            </a:r>
            <a:r>
              <a:rPr lang="en-GB" sz="2800" dirty="0"/>
              <a:t>% white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478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26524"/>
            <a:ext cx="9720073" cy="4982836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Research and prepare a leaflet on sickle cell anaemia. It should include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Symptoms in tissues (2)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Causes at the genetic level (2)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Affect on protein structure (1)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Codominance (2)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Worldwide distribution and the link to malaria (2)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</a:rPr>
              <a:t>Why does the sickle cell allele persist? (</a:t>
            </a:r>
            <a:r>
              <a:rPr lang="en-GB" sz="2800">
                <a:solidFill>
                  <a:schemeClr val="accent2"/>
                </a:solidFill>
              </a:rPr>
              <a:t>1</a:t>
            </a:r>
            <a:r>
              <a:rPr lang="en-GB" sz="2800" smtClean="0">
                <a:solidFill>
                  <a:schemeClr val="accent2"/>
                </a:solidFill>
              </a:rPr>
              <a:t>)</a:t>
            </a:r>
          </a:p>
          <a:p>
            <a:pPr marL="128016" lvl="1" indent="0">
              <a:buNone/>
            </a:pPr>
            <a:endParaRPr lang="en-GB" sz="2800" dirty="0">
              <a:solidFill>
                <a:schemeClr val="accent2"/>
              </a:solidFill>
            </a:endParaRPr>
          </a:p>
          <a:p>
            <a:pPr marL="128016" lvl="1" indent="0"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REMEMBER to review your notes and practice </a:t>
            </a:r>
          </a:p>
          <a:p>
            <a:pPr marL="128016" lvl="1" indent="0"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exam questions from the textbook!!!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/>
              <a:t>i</a:t>
            </a:r>
            <a:r>
              <a:rPr lang="en-GB" sz="2800" b="1" dirty="0"/>
              <a:t>) </a:t>
            </a:r>
            <a:r>
              <a:rPr lang="en-GB" sz="2800" dirty="0"/>
              <a:t>genetic diagrams to show patterns of </a:t>
            </a:r>
            <a:r>
              <a:rPr lang="en-GB" sz="2800" dirty="0" smtClean="0"/>
              <a:t>inheritance</a:t>
            </a:r>
          </a:p>
          <a:p>
            <a:endParaRPr lang="en-GB" sz="2800" dirty="0"/>
          </a:p>
          <a:p>
            <a:pPr lvl="1"/>
            <a:r>
              <a:rPr lang="en-GB" sz="2800" dirty="0" smtClean="0"/>
              <a:t>To </a:t>
            </a:r>
            <a:r>
              <a:rPr lang="en-GB" sz="2800" dirty="0"/>
              <a:t>include </a:t>
            </a:r>
            <a:r>
              <a:rPr lang="en-GB" sz="2800" b="1" dirty="0"/>
              <a:t>monogenic inheritance, </a:t>
            </a:r>
            <a:r>
              <a:rPr lang="en-GB" sz="2800" dirty="0"/>
              <a:t>dihybrid inheritance, multiple alleles, sex linkage and </a:t>
            </a:r>
            <a:r>
              <a:rPr lang="en-GB" sz="2800" b="1" dirty="0"/>
              <a:t>codominance</a:t>
            </a:r>
            <a:r>
              <a:rPr lang="en-GB" sz="2800" dirty="0"/>
              <a:t>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08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8788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95472" y="1714488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524628" y="4214818"/>
            <a:ext cx="335758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524628" y="3357562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53190" y="2428868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09720" y="4000504"/>
            <a:ext cx="2786082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096264" y="571480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38810" y="571480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24628" y="5072074"/>
            <a:ext cx="335758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81158" y="3000372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9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Inheritance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372" y="1935480"/>
            <a:ext cx="6788454" cy="4389120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Gregor</a:t>
            </a:r>
            <a:r>
              <a:rPr lang="en-GB" sz="2800" dirty="0" smtClean="0"/>
              <a:t> Mendel (often called the father of genetics).</a:t>
            </a:r>
          </a:p>
          <a:p>
            <a:endParaRPr lang="en-GB" sz="800" dirty="0" smtClean="0"/>
          </a:p>
          <a:p>
            <a:r>
              <a:rPr lang="en-GB" sz="2800" dirty="0" smtClean="0"/>
              <a:t>He investigated inheritance by crossing       varieties of pea plants that had different characteristics. He used true-breeding strains, where the characteristic had appeared unchanged for many generations</a:t>
            </a:r>
          </a:p>
          <a:p>
            <a:endParaRPr lang="en-GB" sz="800" dirty="0" smtClean="0"/>
          </a:p>
          <a:p>
            <a:r>
              <a:rPr lang="en-GB" sz="2800" dirty="0" smtClean="0"/>
              <a:t>Monohybrid crosses – involving one gene</a:t>
            </a:r>
            <a:endParaRPr lang="en-GB" sz="2800" dirty="0"/>
          </a:p>
        </p:txBody>
      </p:sp>
      <p:pic>
        <p:nvPicPr>
          <p:cNvPr id="1026" name="Picture 2" descr="http://history.nih.gov/exhibits/nirenberg/images/photos/01_mendel_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8184" y="1"/>
            <a:ext cx="2069816" cy="2711459"/>
          </a:xfrm>
          <a:prstGeom prst="rect">
            <a:avLst/>
          </a:prstGeom>
          <a:noFill/>
        </p:spPr>
      </p:pic>
      <p:pic>
        <p:nvPicPr>
          <p:cNvPr id="1028" name="Picture 4" descr="http://mac122.icu.ac.jp/gen-ed/mendel-gifs/03-mendel-characters2.JPG"/>
          <p:cNvPicPr>
            <a:picLocks noChangeAspect="1" noChangeArrowheads="1"/>
          </p:cNvPicPr>
          <p:nvPr/>
        </p:nvPicPr>
        <p:blipFill>
          <a:blip r:embed="rId3" cstate="print"/>
          <a:srcRect r="55348"/>
          <a:stretch>
            <a:fillRect/>
          </a:stretch>
        </p:blipFill>
        <p:spPr bwMode="auto">
          <a:xfrm>
            <a:off x="8115738" y="2786058"/>
            <a:ext cx="2552262" cy="4071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218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Monohybrid Crosses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51149"/>
            <a:ext cx="9910036" cy="40233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Mendel was looking at one characteristic</a:t>
            </a:r>
          </a:p>
          <a:p>
            <a:r>
              <a:rPr lang="en-GB" sz="2800" b="1" dirty="0" smtClean="0"/>
              <a:t>P</a:t>
            </a:r>
            <a:r>
              <a:rPr lang="en-GB" sz="2800" b="1" baseline="-25000" dirty="0" smtClean="0"/>
              <a:t>1</a:t>
            </a:r>
            <a:r>
              <a:rPr lang="en-GB" sz="2800" dirty="0" smtClean="0"/>
              <a:t> (parental generation) True- breeding for a particular characteristic</a:t>
            </a:r>
          </a:p>
          <a:p>
            <a:r>
              <a:rPr lang="en-GB" sz="2800" dirty="0" smtClean="0"/>
              <a:t>All the offspring from this cross, the first generation are known as the  </a:t>
            </a:r>
            <a:r>
              <a:rPr lang="en-GB" sz="2800" b="1" dirty="0" smtClean="0"/>
              <a:t>F</a:t>
            </a:r>
            <a:r>
              <a:rPr lang="en-GB" sz="2800" b="1" baseline="-25000" dirty="0" smtClean="0"/>
              <a:t>1 </a:t>
            </a:r>
            <a:r>
              <a:rPr lang="en-GB" sz="2800" dirty="0" smtClean="0"/>
              <a:t>generation.</a:t>
            </a:r>
            <a:endParaRPr lang="en-GB" sz="2800" b="1" baseline="-25000" dirty="0" smtClean="0"/>
          </a:p>
          <a:p>
            <a:r>
              <a:rPr lang="en-GB" sz="2800" dirty="0" smtClean="0"/>
              <a:t>Crossing this first generation gives the second generation known as the </a:t>
            </a:r>
            <a:r>
              <a:rPr lang="en-GB" sz="2800" b="1" dirty="0" smtClean="0"/>
              <a:t>F</a:t>
            </a:r>
            <a:r>
              <a:rPr lang="en-GB" sz="2800" b="1" baseline="-25000" dirty="0" smtClean="0"/>
              <a:t>2 </a:t>
            </a:r>
            <a:r>
              <a:rPr lang="en-GB" sz="2800" dirty="0" smtClean="0"/>
              <a:t>generation</a:t>
            </a:r>
            <a:r>
              <a:rPr lang="en-GB" sz="2800" dirty="0"/>
              <a:t>.</a:t>
            </a:r>
            <a:endParaRPr lang="en-GB" sz="2800" b="1" baseline="-25000" dirty="0"/>
          </a:p>
          <a:p>
            <a:endParaRPr lang="en-GB" sz="2800" b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69988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348648"/>
          </a:xfrm>
        </p:spPr>
        <p:txBody>
          <a:bodyPr>
            <a:noAutofit/>
          </a:bodyPr>
          <a:lstStyle/>
          <a:p>
            <a:r>
              <a:rPr lang="en-GB" sz="2400" b="1" dirty="0"/>
              <a:t>Steps to take when drawing a monohybrid cross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7448" y="927444"/>
            <a:ext cx="3923928" cy="5631904"/>
          </a:xfrm>
        </p:spPr>
        <p:txBody>
          <a:bodyPr>
            <a:normAutofit/>
          </a:bodyPr>
          <a:lstStyle/>
          <a:p>
            <a:pPr marL="72000" indent="252000">
              <a:spcBef>
                <a:spcPts val="0"/>
              </a:spcBef>
              <a:buFont typeface="+mj-lt"/>
              <a:buAutoNum type="arabicPeriod"/>
            </a:pPr>
            <a:r>
              <a:rPr lang="en-GB" sz="2000" dirty="0">
                <a:latin typeface="Calibri" pitchFamily="34" charset="0"/>
              </a:rPr>
              <a:t>Choose one letter to represent dominant and recessive alleles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>
                <a:latin typeface="Calibri" pitchFamily="34" charset="0"/>
              </a:rPr>
              <a:t>Work out what the parental genotypes are and then what gametes they might produce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>
                <a:latin typeface="Calibri" pitchFamily="34" charset="0"/>
              </a:rPr>
              <a:t>Work out what the offspring could be </a:t>
            </a:r>
            <a:endParaRPr lang="en-GB" sz="2000" dirty="0" smtClean="0">
              <a:latin typeface="Calibri" pitchFamily="34" charset="0"/>
            </a:endParaRP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 smtClean="0">
                <a:latin typeface="Calibri" pitchFamily="34" charset="0"/>
              </a:rPr>
              <a:t>Look </a:t>
            </a:r>
            <a:r>
              <a:rPr lang="en-GB" sz="2000" dirty="0">
                <a:latin typeface="Calibri" pitchFamily="34" charset="0"/>
              </a:rPr>
              <a:t>at what the phenotypes are in the F</a:t>
            </a:r>
            <a:r>
              <a:rPr lang="en-GB" sz="2000" baseline="-25000" dirty="0">
                <a:latin typeface="Calibri" pitchFamily="34" charset="0"/>
              </a:rPr>
              <a:t>1</a:t>
            </a:r>
            <a:r>
              <a:rPr lang="en-GB" sz="2000" dirty="0">
                <a:latin typeface="Calibri" pitchFamily="34" charset="0"/>
              </a:rPr>
              <a:t> generation </a:t>
            </a:r>
            <a:endParaRPr lang="en-GB" sz="2000" dirty="0" smtClean="0">
              <a:latin typeface="Calibri" pitchFamily="34" charset="0"/>
            </a:endParaRPr>
          </a:p>
          <a:p>
            <a:pPr marL="531486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itchFamily="34" charset="0"/>
              </a:rPr>
              <a:t>(ALL tall)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 smtClean="0">
                <a:latin typeface="Calibri" pitchFamily="34" charset="0"/>
              </a:rPr>
              <a:t>Second </a:t>
            </a:r>
            <a:r>
              <a:rPr lang="en-GB" sz="2000" dirty="0">
                <a:latin typeface="Calibri" pitchFamily="34" charset="0"/>
              </a:rPr>
              <a:t>cross of offspring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>
                <a:latin typeface="Calibri" pitchFamily="34" charset="0"/>
              </a:rPr>
              <a:t>Show gametes of F1 generation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>
                <a:latin typeface="Calibri" pitchFamily="34" charset="0"/>
              </a:rPr>
              <a:t>Work out what the offspring could be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>
                <a:latin typeface="Calibri" pitchFamily="34" charset="0"/>
              </a:rPr>
              <a:t>Look at what the phenotypes are in the F2 generation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2000" dirty="0">
                <a:latin typeface="Calibri" pitchFamily="34" charset="0"/>
              </a:rPr>
              <a:t>Work out ratios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endParaRPr lang="en-GB" sz="2000" dirty="0"/>
          </a:p>
          <a:p>
            <a:pPr marL="72000" indent="252000">
              <a:spcBef>
                <a:spcPts val="0"/>
              </a:spcBef>
              <a:buAutoNum type="arabicPeriod"/>
            </a:pPr>
            <a:endParaRPr lang="en-GB" sz="2000" dirty="0"/>
          </a:p>
          <a:p>
            <a:pPr marL="72000" indent="252000">
              <a:spcBef>
                <a:spcPts val="0"/>
              </a:spcBef>
            </a:pP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03512" y="980728"/>
            <a:ext cx="5760640" cy="54878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        </a:t>
            </a:r>
            <a:r>
              <a:rPr lang="en-GB" dirty="0" smtClean="0">
                <a:solidFill>
                  <a:srgbClr val="00B0F0"/>
                </a:solidFill>
              </a:rPr>
              <a:t>T</a:t>
            </a:r>
            <a:r>
              <a:rPr lang="en-GB" dirty="0" smtClean="0"/>
              <a:t> Tall-stemmed            </a:t>
            </a:r>
            <a:r>
              <a:rPr lang="en-GB" dirty="0" smtClean="0">
                <a:solidFill>
                  <a:srgbClr val="FF0000"/>
                </a:solidFill>
              </a:rPr>
              <a:t>t </a:t>
            </a:r>
            <a:r>
              <a:rPr lang="en-GB" dirty="0"/>
              <a:t>– </a:t>
            </a:r>
            <a:r>
              <a:rPr lang="en-GB" dirty="0" smtClean="0"/>
              <a:t>short stemmed</a:t>
            </a: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Parents 	</a:t>
            </a:r>
            <a:r>
              <a:rPr lang="en-GB" dirty="0" smtClean="0"/>
              <a:t>P1</a:t>
            </a:r>
            <a:r>
              <a:rPr lang="en-GB" dirty="0"/>
              <a:t>	         </a:t>
            </a:r>
            <a:r>
              <a:rPr lang="en-GB" dirty="0" smtClean="0">
                <a:solidFill>
                  <a:schemeClr val="accent1"/>
                </a:solidFill>
              </a:rPr>
              <a:t>TT</a:t>
            </a:r>
            <a:r>
              <a:rPr lang="en-GB" dirty="0" smtClean="0"/>
              <a:t>         </a:t>
            </a:r>
            <a:r>
              <a:rPr lang="en-GB" dirty="0"/>
              <a:t>x         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tt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 smtClean="0"/>
              <a:t>genotypes</a:t>
            </a: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Gametes</a:t>
            </a: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Genotypes for F1 </a:t>
            </a: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generation          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           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           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           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/>
              <a:t>			</a:t>
            </a: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Gametes			</a:t>
            </a: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Genotypes for F2 </a:t>
            </a:r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generation	</a:t>
            </a:r>
            <a:r>
              <a:rPr lang="en-GB" dirty="0">
                <a:solidFill>
                  <a:schemeClr val="accent1"/>
                </a:solidFill>
              </a:rPr>
              <a:t>	</a:t>
            </a:r>
            <a:r>
              <a:rPr lang="en-GB" dirty="0" smtClean="0">
                <a:solidFill>
                  <a:schemeClr val="accent1"/>
                </a:solidFill>
              </a:rPr>
              <a:t>TT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err="1" smtClean="0">
                <a:solidFill>
                  <a:srgbClr val="FF0000"/>
                </a:solidFill>
              </a:rPr>
              <a:t>tt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Phenotypes        </a:t>
            </a:r>
            <a:r>
              <a:rPr lang="en-GB" dirty="0" smtClean="0"/>
              <a:t>   Tall           Tall     	Tall		small</a:t>
            </a:r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Ratio of F2 generation     3  :  1</a:t>
            </a: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274320" indent="-274320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791744" y="234888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39816" y="234888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2348880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47928" y="2348880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 flipH="1">
            <a:off x="3575721" y="2656194"/>
            <a:ext cx="268751" cy="556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647728" y="2564904"/>
            <a:ext cx="1780918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75921" y="2708921"/>
            <a:ext cx="268751" cy="5567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935762" y="1916833"/>
            <a:ext cx="216023" cy="412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1"/>
          </p:cNvCxnSpPr>
          <p:nvPr/>
        </p:nvCxnSpPr>
        <p:spPr>
          <a:xfrm>
            <a:off x="4348529" y="1844825"/>
            <a:ext cx="144015" cy="556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663952" y="1844824"/>
            <a:ext cx="12473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0696" y="1844824"/>
            <a:ext cx="307312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60496" y="2708920"/>
            <a:ext cx="3793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708568" y="2636912"/>
            <a:ext cx="5233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80576" y="2636912"/>
            <a:ext cx="13874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3"/>
          </p:cNvCxnSpPr>
          <p:nvPr/>
        </p:nvCxnSpPr>
        <p:spPr>
          <a:xfrm flipH="1">
            <a:off x="4511825" y="2656194"/>
            <a:ext cx="1636903" cy="6287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20734" y="2708920"/>
            <a:ext cx="163298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519936" y="3501008"/>
            <a:ext cx="360040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48" idx="1"/>
          </p:cNvCxnSpPr>
          <p:nvPr/>
        </p:nvCxnSpPr>
        <p:spPr>
          <a:xfrm>
            <a:off x="4439817" y="3501009"/>
            <a:ext cx="196743" cy="484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223792" y="3501008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49" idx="0"/>
          </p:cNvCxnSpPr>
          <p:nvPr/>
        </p:nvCxnSpPr>
        <p:spPr>
          <a:xfrm>
            <a:off x="5303912" y="350100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3935760" y="393305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583832" y="393305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159896" y="393305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807968" y="393305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3791745" y="4293097"/>
            <a:ext cx="268751" cy="556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935760" y="4221088"/>
            <a:ext cx="12768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295800" y="4221088"/>
            <a:ext cx="3793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375920" y="4293096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4727848" y="4221088"/>
            <a:ext cx="1224136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727848" y="4293096"/>
            <a:ext cx="648072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799856" y="4293096"/>
            <a:ext cx="1512168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168008" y="4221088"/>
            <a:ext cx="288032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 uiExpand="1" animBg="1"/>
      <p:bldP spid="9" grpId="0" uiExpand="1" animBg="1"/>
      <p:bldP spid="10" grpId="0" uiExpand="1" animBg="1"/>
      <p:bldP spid="11" grpId="0" uiExpand="1" animBg="1"/>
      <p:bldP spid="47" grpId="0" uiExpand="1" animBg="1"/>
      <p:bldP spid="48" grpId="0" uiExpand="1" animBg="1"/>
      <p:bldP spid="49" grpId="0" uiExpand="1" animBg="1"/>
      <p:bldP spid="50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348648"/>
          </a:xfrm>
        </p:spPr>
        <p:txBody>
          <a:bodyPr>
            <a:noAutofit/>
          </a:bodyPr>
          <a:lstStyle/>
          <a:p>
            <a:r>
              <a:rPr lang="en-GB" sz="3600" dirty="0"/>
              <a:t>Same thing using punnett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8168" y="1045096"/>
            <a:ext cx="3923928" cy="5631904"/>
          </a:xfrm>
        </p:spPr>
        <p:txBody>
          <a:bodyPr>
            <a:normAutofit/>
          </a:bodyPr>
          <a:lstStyle/>
          <a:p>
            <a:pPr marL="72000" indent="252000">
              <a:spcBef>
                <a:spcPts val="0"/>
              </a:spcBef>
              <a:buFont typeface="+mj-lt"/>
              <a:buAutoNum type="arabicPeriod"/>
            </a:pPr>
            <a:r>
              <a:rPr lang="en-GB" sz="1800" dirty="0">
                <a:latin typeface="Calibri" pitchFamily="34" charset="0"/>
              </a:rPr>
              <a:t>Choose one letter to represent dominant and recessive alleles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1800" dirty="0">
                <a:latin typeface="Calibri" pitchFamily="34" charset="0"/>
              </a:rPr>
              <a:t>Work out what the parental genotypes are and then what gametes they might produce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1800" dirty="0">
                <a:latin typeface="Calibri" pitchFamily="34" charset="0"/>
              </a:rPr>
              <a:t>Using a punnett square work out what the offspring of the F1 generation could be </a:t>
            </a:r>
            <a:endParaRPr lang="en-GB" sz="1800" dirty="0" smtClean="0">
              <a:latin typeface="Calibri" pitchFamily="34" charset="0"/>
            </a:endParaRP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1800" dirty="0" smtClean="0">
                <a:latin typeface="Calibri" pitchFamily="34" charset="0"/>
              </a:rPr>
              <a:t>Look </a:t>
            </a:r>
            <a:r>
              <a:rPr lang="en-GB" sz="1800" dirty="0">
                <a:latin typeface="Calibri" pitchFamily="34" charset="0"/>
              </a:rPr>
              <a:t>at what the phenotypes are in the F</a:t>
            </a:r>
            <a:r>
              <a:rPr lang="en-GB" sz="1800" baseline="-25000" dirty="0">
                <a:latin typeface="Calibri" pitchFamily="34" charset="0"/>
              </a:rPr>
              <a:t>1</a:t>
            </a:r>
            <a:r>
              <a:rPr lang="en-GB" sz="1800" dirty="0">
                <a:latin typeface="Calibri" pitchFamily="34" charset="0"/>
              </a:rPr>
              <a:t> generation </a:t>
            </a:r>
            <a:endParaRPr lang="en-GB" sz="1800" dirty="0" smtClean="0">
              <a:latin typeface="Calibri" pitchFamily="34" charset="0"/>
            </a:endParaRPr>
          </a:p>
          <a:p>
            <a:pPr marL="531486" lvl="1" indent="-285750">
              <a:spcBef>
                <a:spcPts val="0"/>
              </a:spcBef>
            </a:pPr>
            <a:r>
              <a:rPr lang="en-GB" sz="1400" dirty="0" smtClean="0">
                <a:latin typeface="Calibri" pitchFamily="34" charset="0"/>
              </a:rPr>
              <a:t>(</a:t>
            </a:r>
            <a:r>
              <a:rPr lang="en-GB" sz="1400" dirty="0">
                <a:latin typeface="Calibri" pitchFamily="34" charset="0"/>
              </a:rPr>
              <a:t>All </a:t>
            </a:r>
            <a:r>
              <a:rPr lang="en-GB" sz="1400" dirty="0" smtClean="0">
                <a:latin typeface="Calibri" pitchFamily="34" charset="0"/>
              </a:rPr>
              <a:t>tall)</a:t>
            </a:r>
            <a:endParaRPr lang="en-GB" sz="1400" dirty="0">
              <a:latin typeface="Calibri" pitchFamily="34" charset="0"/>
            </a:endParaRP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1800" dirty="0">
                <a:latin typeface="Calibri" pitchFamily="34" charset="0"/>
              </a:rPr>
              <a:t>Second cross of offspring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1800" dirty="0">
                <a:latin typeface="Calibri" pitchFamily="34" charset="0"/>
              </a:rPr>
              <a:t>Using a punnett square work out what the offspring of the F2 generation could be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1800" dirty="0">
                <a:latin typeface="Calibri" pitchFamily="34" charset="0"/>
              </a:rPr>
              <a:t>Look at what the phenotypes are in the F2 generation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r>
              <a:rPr lang="en-GB" sz="1800" dirty="0">
                <a:latin typeface="Calibri" pitchFamily="34" charset="0"/>
              </a:rPr>
              <a:t>Work out ratios</a:t>
            </a:r>
          </a:p>
          <a:p>
            <a:pPr marL="72000" indent="252000">
              <a:spcBef>
                <a:spcPts val="0"/>
              </a:spcBef>
              <a:buAutoNum type="arabicPeriod"/>
            </a:pPr>
            <a:endParaRPr lang="en-GB" sz="1800" dirty="0"/>
          </a:p>
          <a:p>
            <a:pPr marL="72000" indent="252000">
              <a:spcBef>
                <a:spcPts val="0"/>
              </a:spcBef>
              <a:buAutoNum type="arabicPeriod"/>
            </a:pPr>
            <a:endParaRPr lang="en-GB" sz="1800" dirty="0"/>
          </a:p>
          <a:p>
            <a:pPr marL="72000" indent="252000">
              <a:spcBef>
                <a:spcPts val="0"/>
              </a:spcBef>
            </a:pPr>
            <a:endParaRPr lang="en-GB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03512" y="980728"/>
            <a:ext cx="5760640" cy="5877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</a:t>
            </a:r>
            <a:r>
              <a:rPr lang="en-GB" dirty="0"/>
              <a:t> Tall-stemmed            </a:t>
            </a:r>
            <a:r>
              <a:rPr lang="en-GB" dirty="0">
                <a:solidFill>
                  <a:srgbClr val="FF0000"/>
                </a:solidFill>
              </a:rPr>
              <a:t>t </a:t>
            </a:r>
            <a:r>
              <a:rPr lang="en-GB" dirty="0"/>
              <a:t>– short </a:t>
            </a:r>
            <a:r>
              <a:rPr lang="en-GB" dirty="0" smtClean="0"/>
              <a:t>stemmed</a:t>
            </a: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Parents 		         </a:t>
            </a:r>
            <a:r>
              <a:rPr lang="en-GB" dirty="0" smtClean="0">
                <a:solidFill>
                  <a:schemeClr val="accent1"/>
                </a:solidFill>
              </a:rPr>
              <a:t>TT</a:t>
            </a:r>
            <a:r>
              <a:rPr lang="en-GB" dirty="0" smtClean="0"/>
              <a:t>         </a:t>
            </a:r>
            <a:r>
              <a:rPr lang="en-GB" dirty="0"/>
              <a:t>x          </a:t>
            </a:r>
            <a:r>
              <a:rPr lang="en-GB" dirty="0" err="1" smtClean="0">
                <a:solidFill>
                  <a:srgbClr val="FF0000"/>
                </a:solidFill>
              </a:rPr>
              <a:t>tt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g</a:t>
            </a:r>
            <a:r>
              <a:rPr lang="en-GB" dirty="0" err="1"/>
              <a:t>enotypes</a:t>
            </a: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r>
              <a:rPr lang="en-GB" dirty="0"/>
              <a:t>Gametes</a:t>
            </a:r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Genotypes for F1 </a:t>
            </a:r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generation</a:t>
            </a:r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 smtClean="0"/>
              <a:t>					 </a:t>
            </a:r>
            <a:r>
              <a:rPr lang="en-GB" dirty="0" err="1" smtClean="0">
                <a:solidFill>
                  <a:schemeClr val="accent1"/>
                </a:solidFill>
              </a:rPr>
              <a:t>T</a:t>
            </a:r>
            <a:r>
              <a:rPr lang="en-GB" dirty="0" err="1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         x          </a:t>
            </a:r>
            <a:r>
              <a:rPr lang="en-GB" dirty="0"/>
              <a:t> </a:t>
            </a:r>
            <a:r>
              <a:rPr lang="en-GB" dirty="0" err="1">
                <a:solidFill>
                  <a:schemeClr val="accent1"/>
                </a:solidFill>
              </a:rPr>
              <a:t>T</a:t>
            </a:r>
            <a:r>
              <a:rPr lang="en-GB" dirty="0" err="1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 smtClean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 smtClean="0"/>
              <a:t>Genotypes </a:t>
            </a:r>
            <a:r>
              <a:rPr lang="en-GB" dirty="0"/>
              <a:t>for F2 </a:t>
            </a:r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Generation</a:t>
            </a:r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r>
              <a:rPr lang="en-GB" dirty="0"/>
              <a:t>Ratio of F2 generation     </a:t>
            </a:r>
            <a:r>
              <a:rPr lang="en-GB" dirty="0" smtClean="0"/>
              <a:t>3 tall  </a:t>
            </a:r>
            <a:r>
              <a:rPr lang="en-GB" dirty="0"/>
              <a:t>:  </a:t>
            </a:r>
            <a:r>
              <a:rPr lang="en-GB" dirty="0" smtClean="0"/>
              <a:t>1 short</a:t>
            </a: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514350" indent="-514350" defTabSz="914400">
              <a:buClr>
                <a:schemeClr val="accent3"/>
              </a:buClr>
              <a:buSzPct val="95000"/>
              <a:defRPr/>
            </a:pPr>
            <a:endParaRPr lang="en-GB" dirty="0"/>
          </a:p>
          <a:p>
            <a:pPr marL="274320" indent="-274320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791744" y="234888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39816" y="234888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2348880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47928" y="2348880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935762" y="1916833"/>
            <a:ext cx="216023" cy="412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1"/>
          </p:cNvCxnSpPr>
          <p:nvPr/>
        </p:nvCxnSpPr>
        <p:spPr>
          <a:xfrm>
            <a:off x="4348529" y="1844825"/>
            <a:ext cx="144015" cy="556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663952" y="1844824"/>
            <a:ext cx="12473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0696" y="1844824"/>
            <a:ext cx="307312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11497"/>
              </p:ext>
            </p:extLst>
          </p:nvPr>
        </p:nvGraphicFramePr>
        <p:xfrm>
          <a:off x="4583832" y="3501008"/>
          <a:ext cx="1056118" cy="731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059"/>
                <a:gridCol w="528059"/>
              </a:tblGrid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5231904" y="314096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151784" y="3933056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151784" y="350100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727848" y="314096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08137"/>
              </p:ext>
            </p:extLst>
          </p:nvPr>
        </p:nvGraphicFramePr>
        <p:xfrm>
          <a:off x="4583832" y="5085184"/>
          <a:ext cx="1056118" cy="731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059"/>
                <a:gridCol w="528059"/>
              </a:tblGrid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TT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Oval 50"/>
          <p:cNvSpPr/>
          <p:nvPr/>
        </p:nvSpPr>
        <p:spPr>
          <a:xfrm>
            <a:off x="5231904" y="472514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51784" y="5517232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t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151784" y="50851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727848" y="472514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T</a:t>
            </a:r>
            <a:endParaRPr lang="en-GB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5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 uiExpand="1" animBg="1"/>
      <p:bldP spid="9" grpId="0" uiExpand="1" animBg="1"/>
      <p:bldP spid="10" grpId="0" uiExpand="1" animBg="1"/>
      <p:bldP spid="11" grpId="0" uiExpand="1" animBg="1"/>
      <p:bldP spid="38" grpId="0" uiExpand="1" animBg="1"/>
      <p:bldP spid="41" grpId="0" animBg="1"/>
      <p:bldP spid="42" grpId="0" animBg="1"/>
      <p:bldP spid="45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664"/>
            <a:ext cx="8229600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2"/>
                </a:solidFill>
              </a:rPr>
              <a:t>1.The ability to taste the chemical PTC is determined by a single gene in humans with the ability to taste given by the dominant allele T and inability to taste by the recessive allele t. Suppose two heterozygous tasters (</a:t>
            </a:r>
            <a:r>
              <a:rPr lang="en-GB" dirty="0" err="1" smtClean="0">
                <a:solidFill>
                  <a:schemeClr val="accent2"/>
                </a:solidFill>
              </a:rPr>
              <a:t>Tt</a:t>
            </a:r>
            <a:r>
              <a:rPr lang="en-GB" dirty="0" smtClean="0">
                <a:solidFill>
                  <a:schemeClr val="accent2"/>
                </a:solidFill>
              </a:rPr>
              <a:t>) have a large family. </a:t>
            </a:r>
          </a:p>
          <a:p>
            <a:pPr>
              <a:buNone/>
            </a:pP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a. Predict the proportion of their children who will be tasters and non-tasters.  Use a Punnett square to illustrate how you make these predictions. </a:t>
            </a:r>
          </a:p>
          <a:p>
            <a:pPr>
              <a:buNone/>
            </a:pP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b. What is the likelihood that their first child will be a taster? </a:t>
            </a:r>
          </a:p>
          <a:p>
            <a:pPr>
              <a:buNone/>
            </a:pP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c. What is the likelihood that their fourth child will be a taster?</a:t>
            </a:r>
            <a:br>
              <a:rPr lang="en-GB" dirty="0" smtClean="0">
                <a:solidFill>
                  <a:schemeClr val="accent2"/>
                </a:solidFill>
              </a:rPr>
            </a:br>
            <a:endParaRPr lang="en-GB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32656"/>
            <a:ext cx="822960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/>
              <a:t>1.The ability to taste the chemical PTC is determined by a single gene in humans with the ability to taste given by the dominant allele T and inability to taste by the recessive allele t. Suppose two heterozygous tasters (</a:t>
            </a:r>
            <a:r>
              <a:rPr lang="en-GB" sz="2000" dirty="0" err="1"/>
              <a:t>Tt</a:t>
            </a:r>
            <a:r>
              <a:rPr lang="en-GB" sz="2000" dirty="0"/>
              <a:t>) have a large family. </a:t>
            </a:r>
          </a:p>
          <a:p>
            <a:pPr>
              <a:buNone/>
            </a:pPr>
            <a:r>
              <a:rPr lang="en-GB" sz="2000" dirty="0" smtClean="0"/>
              <a:t>a</a:t>
            </a:r>
            <a:r>
              <a:rPr lang="en-GB" sz="2000" dirty="0"/>
              <a:t>. Predict the proportion of their children who will be tasters and non-tasters.  Use a Punnett square to illustrate how you make these predictions. </a:t>
            </a:r>
          </a:p>
          <a:p>
            <a:pPr>
              <a:buNone/>
            </a:pPr>
            <a:r>
              <a:rPr lang="en-GB" sz="2000" dirty="0" smtClean="0"/>
              <a:t>Heterozygous tasters</a:t>
            </a:r>
          </a:p>
          <a:p>
            <a:pPr>
              <a:buNone/>
            </a:pPr>
            <a:r>
              <a:rPr lang="en-GB" sz="2000" dirty="0" err="1" smtClean="0"/>
              <a:t>Tt</a:t>
            </a:r>
            <a:r>
              <a:rPr lang="en-GB" sz="2000" dirty="0" smtClean="0"/>
              <a:t>   X   </a:t>
            </a:r>
            <a:r>
              <a:rPr lang="en-GB" sz="2000" dirty="0" err="1" smtClean="0"/>
              <a:t>Tt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</a:t>
            </a:r>
          </a:p>
          <a:p>
            <a:pPr>
              <a:buNone/>
            </a:pPr>
            <a:r>
              <a:rPr lang="en-GB" sz="2000" dirty="0" smtClean="0"/>
              <a:t>	</a:t>
            </a:r>
          </a:p>
          <a:p>
            <a:pPr lvl="0">
              <a:buNone/>
            </a:pPr>
            <a:r>
              <a:rPr lang="en-GB" sz="2000" dirty="0" smtClean="0"/>
              <a:t>				 75 % Taster and 25% non-tasters</a:t>
            </a:r>
          </a:p>
          <a:p>
            <a:pPr>
              <a:buNone/>
            </a:pPr>
            <a:r>
              <a:rPr lang="en-GB" sz="2000" dirty="0" smtClean="0"/>
              <a:t>b</a:t>
            </a:r>
            <a:r>
              <a:rPr lang="en-GB" sz="2000" dirty="0"/>
              <a:t>. What is the likelihood that their first child will be a taster? </a:t>
            </a:r>
          </a:p>
          <a:p>
            <a:pPr>
              <a:buNone/>
            </a:pPr>
            <a:r>
              <a:rPr lang="en-GB" sz="2000" dirty="0" smtClean="0"/>
              <a:t> 		75 %</a:t>
            </a:r>
          </a:p>
          <a:p>
            <a:pPr lvl="0">
              <a:buNone/>
            </a:pPr>
            <a:r>
              <a:rPr lang="en-GB" sz="2000" dirty="0"/>
              <a:t>c. What is the likelihood that their fourth child will be a taster?</a:t>
            </a:r>
          </a:p>
          <a:p>
            <a:pPr lvl="0">
              <a:buNone/>
            </a:pPr>
            <a:r>
              <a:rPr lang="en-GB" sz="2000" dirty="0" smtClean="0"/>
              <a:t>		 75%</a:t>
            </a:r>
          </a:p>
          <a:p>
            <a:pPr>
              <a:buNone/>
            </a:pP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571317"/>
              </p:ext>
            </p:extLst>
          </p:nvPr>
        </p:nvGraphicFramePr>
        <p:xfrm>
          <a:off x="5527605" y="2336791"/>
          <a:ext cx="2433649" cy="1682496"/>
        </p:xfrm>
        <a:graphic>
          <a:graphicData uri="http://schemas.openxmlformats.org/drawingml/2006/table">
            <a:tbl>
              <a:tblPr/>
              <a:tblGrid>
                <a:gridCol w="861321"/>
                <a:gridCol w="713393"/>
                <a:gridCol w="858935"/>
              </a:tblGrid>
              <a:tr h="48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GB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TT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err="1">
                          <a:latin typeface="Times New Roman"/>
                          <a:ea typeface="Times New Roman"/>
                          <a:cs typeface="Times New Roman"/>
                        </a:rPr>
                        <a:t>Tt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latin typeface="Times New Roman"/>
                          <a:ea typeface="Times New Roman"/>
                          <a:cs typeface="Times New Roman"/>
                        </a:rPr>
                        <a:t>Tt</a:t>
                      </a:r>
                      <a:endParaRPr lang="en-GB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err="1">
                          <a:latin typeface="Times New Roman"/>
                          <a:ea typeface="Times New Roman"/>
                          <a:cs typeface="Times New Roman"/>
                        </a:rPr>
                        <a:t>tt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</TotalTime>
  <Words>1021</Words>
  <Application>Microsoft Office PowerPoint</Application>
  <PresentationFormat>Widescreen</PresentationFormat>
  <Paragraphs>290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Monohybrid crosses and codominance</vt:lpstr>
      <vt:lpstr>Learning outcomes</vt:lpstr>
      <vt:lpstr>PowerPoint Presentation</vt:lpstr>
      <vt:lpstr>Inheritance </vt:lpstr>
      <vt:lpstr>Monohybrid Crosses</vt:lpstr>
      <vt:lpstr>Steps to take when drawing a monohybrid cross</vt:lpstr>
      <vt:lpstr>Same thing using punnett squares</vt:lpstr>
      <vt:lpstr>Exam question</vt:lpstr>
      <vt:lpstr>PowerPoint Presentation</vt:lpstr>
      <vt:lpstr>PowerPoint Presentation</vt:lpstr>
      <vt:lpstr>Monohybrid Crosses – try these situations. What will the offspring be?</vt:lpstr>
      <vt:lpstr>GOLDEN RULES</vt:lpstr>
      <vt:lpstr>Test cross</vt:lpstr>
      <vt:lpstr>PowerPoint Presentation</vt:lpstr>
      <vt:lpstr>Codominance</vt:lpstr>
      <vt:lpstr>Snapdragon Flowers</vt:lpstr>
      <vt:lpstr>Snapdragon Flowers – more detail</vt:lpstr>
      <vt:lpstr>Codominance: Punnet Squares</vt:lpstr>
      <vt:lpstr>Codominance</vt:lpstr>
      <vt:lpstr>Codominance</vt:lpstr>
      <vt:lpstr>Homework</vt:lpstr>
      <vt:lpstr>Learning outcomes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Hawke</dc:creator>
  <cp:lastModifiedBy>Helen Hawke</cp:lastModifiedBy>
  <cp:revision>22</cp:revision>
  <dcterms:created xsi:type="dcterms:W3CDTF">2016-07-25T06:51:20Z</dcterms:created>
  <dcterms:modified xsi:type="dcterms:W3CDTF">2016-07-28T07:10:05Z</dcterms:modified>
</cp:coreProperties>
</file>