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5" r:id="rId1"/>
  </p:sldMasterIdLst>
  <p:notesMasterIdLst>
    <p:notesMasterId r:id="rId26"/>
  </p:notesMasterIdLst>
  <p:sldIdLst>
    <p:sldId id="256" r:id="rId2"/>
    <p:sldId id="267" r:id="rId3"/>
    <p:sldId id="258" r:id="rId4"/>
    <p:sldId id="278" r:id="rId5"/>
    <p:sldId id="259" r:id="rId6"/>
    <p:sldId id="260" r:id="rId7"/>
    <p:sldId id="261" r:id="rId8"/>
    <p:sldId id="266" r:id="rId9"/>
    <p:sldId id="268" r:id="rId10"/>
    <p:sldId id="277" r:id="rId11"/>
    <p:sldId id="263" r:id="rId12"/>
    <p:sldId id="264" r:id="rId13"/>
    <p:sldId id="281" r:id="rId14"/>
    <p:sldId id="280" r:id="rId15"/>
    <p:sldId id="269" r:id="rId16"/>
    <p:sldId id="270" r:id="rId17"/>
    <p:sldId id="275" r:id="rId18"/>
    <p:sldId id="282" r:id="rId19"/>
    <p:sldId id="283" r:id="rId20"/>
    <p:sldId id="273" r:id="rId21"/>
    <p:sldId id="274" r:id="rId22"/>
    <p:sldId id="271" r:id="rId23"/>
    <p:sldId id="272" r:id="rId24"/>
    <p:sldId id="262" r:id="rId2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5" autoAdjust="0"/>
    <p:restoredTop sz="94660"/>
  </p:normalViewPr>
  <p:slideViewPr>
    <p:cSldViewPr snapToGrid="0">
      <p:cViewPr varScale="1">
        <p:scale>
          <a:sx n="66" d="100"/>
          <a:sy n="66" d="100"/>
        </p:scale>
        <p:origin x="-126" y="-17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52603-2712-47DA-8EB4-CC2968848FAA}" type="datetimeFigureOut">
              <a:rPr lang="en-GB" smtClean="0"/>
              <a:pPr/>
              <a:t>07/11/2015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A6E170-21B1-48E0-9CCE-37FDDC63443D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4605550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79454FB-1FBD-422B-8B83-F6F2CFE6B95D}" type="slidenum">
              <a:rPr lang="en-GB"/>
              <a:pPr/>
              <a:t>4</a:t>
            </a:fld>
            <a:endParaRPr lang="en-GB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AS Biology </a:t>
            </a:r>
          </a:p>
          <a:p>
            <a:r>
              <a:rPr lang="en-GB"/>
              <a:t>Nucleic Acids and the Genetic Code</a:t>
            </a:r>
          </a:p>
        </p:txBody>
      </p:sp>
      <p:sp>
        <p:nvSpPr>
          <p:cNvPr id="2183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2183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/>
              <a:t>Teacher notes</a:t>
            </a:r>
          </a:p>
          <a:p>
            <a:r>
              <a:rPr lang="en-GB" dirty="0"/>
              <a:t>The genetic code in mitochondria and chloroplasts (which both contain their own DNA) is slightly different to genomic DNA.</a:t>
            </a:r>
          </a:p>
          <a:p>
            <a:endParaRPr lang="en-GB" dirty="0"/>
          </a:p>
          <a:p>
            <a:r>
              <a:rPr lang="en-GB" dirty="0"/>
              <a:t>The size of genes varies enormously. In humans, the average gene contains 10,000–15,000 bases (10–15 kb).</a:t>
            </a:r>
          </a:p>
        </p:txBody>
      </p:sp>
    </p:spTree>
    <p:extLst>
      <p:ext uri="{BB962C8B-B14F-4D97-AF65-F5344CB8AC3E}">
        <p14:creationId xmlns="" xmlns:p14="http://schemas.microsoft.com/office/powerpoint/2010/main" val="2025427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2156ED5-F0A3-473D-8A51-BC022C3566FE}" type="slidenum">
              <a:rPr lang="en-GB"/>
              <a:pPr/>
              <a:t>14</a:t>
            </a:fld>
            <a:endParaRPr lang="en-GB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Boardworks A2 Biology </a:t>
            </a:r>
          </a:p>
          <a:p>
            <a:r>
              <a:rPr lang="en-GB"/>
              <a:t>Gene Expression and Protein Synthesis</a:t>
            </a:r>
          </a:p>
        </p:txBody>
      </p:sp>
      <p:sp>
        <p:nvSpPr>
          <p:cNvPr id="806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80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183" y="4343144"/>
            <a:ext cx="5029635" cy="4115019"/>
          </a:xfrm>
        </p:spPr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7270145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711200" y="1371600"/>
            <a:ext cx="10468864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711200" y="3228536"/>
            <a:ext cx="10472928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3F103-BC34-4FE4-A40E-EDDEECFDA5D0}" type="datetimeFigureOut">
              <a:rPr lang="en-US" smtClean="0"/>
              <a:pPr/>
              <a:t>11/7/2015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6D93-FCAC-47E0-A2EE-787E62CA814C}" type="datetimeFigureOut">
              <a:rPr lang="en-US" smtClean="0"/>
              <a:pPr/>
              <a:t>11/7/2015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914402"/>
            <a:ext cx="27432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914402"/>
            <a:ext cx="80264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879A6-0FD0-4734-A311-86BFCA472E6E}" type="datetimeFigureOut">
              <a:rPr lang="en-US" smtClean="0"/>
              <a:pPr/>
              <a:t>11/7/2015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296333" y="53975"/>
            <a:ext cx="11286067" cy="60721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2612836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9CA7B-DFD4-44B5-8C60-D14B8CD1FB59}" type="datetimeFigureOut">
              <a:rPr lang="en-US" smtClean="0"/>
              <a:pPr/>
              <a:t>11/7/2015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7136" y="1316736"/>
            <a:ext cx="103632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7136" y="2704664"/>
            <a:ext cx="103632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4E6425-0181-43F2-84FC-787E803FD2F8}" type="datetimeFigureOut">
              <a:rPr lang="en-US" smtClean="0"/>
              <a:pPr/>
              <a:t>11/7/2015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920085"/>
            <a:ext cx="53848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DB8791-F1B0-41E7-B7FD-A781E65C4266}" type="datetimeFigureOut">
              <a:rPr lang="en-US" smtClean="0"/>
              <a:pPr/>
              <a:t>11/7/2015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855248"/>
            <a:ext cx="5386917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70" y="1859762"/>
            <a:ext cx="5389033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2514600"/>
            <a:ext cx="5386917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70" y="2514600"/>
            <a:ext cx="5389033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DD63B2-E120-4ED8-B27B-C685F510A5FE}" type="datetimeFigureOut">
              <a:rPr lang="en-US" smtClean="0"/>
              <a:pPr/>
              <a:t>11/7/2015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04088"/>
            <a:ext cx="110744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A18ACC-A947-437B-A130-35BD54FDF1E9}" type="datetimeFigureOut">
              <a:rPr lang="en-US" smtClean="0"/>
              <a:pPr/>
              <a:t>11/7/2015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8D7E02-BCB8-4D50-A234-369438C08659}" type="datetimeFigureOut">
              <a:rPr lang="en-US" smtClean="0"/>
              <a:pPr/>
              <a:t>11/7/2015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4352"/>
            <a:ext cx="36576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76400"/>
            <a:ext cx="36576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766733" y="1676400"/>
            <a:ext cx="6815667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E86A4C-8E40-4F87-A4F0-01A0687C5742}" type="datetimeFigureOut">
              <a:rPr lang="en-US" smtClean="0"/>
              <a:pPr/>
              <a:t>11/7/2015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4221004" y="1108077"/>
            <a:ext cx="70104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10672179" y="5359769"/>
            <a:ext cx="207264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1176999"/>
            <a:ext cx="2950464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2800" y="2828785"/>
            <a:ext cx="29464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E72C73-2D91-4E12-BA25-F0AA0C03599B}" type="datetimeFigureOut">
              <a:rPr lang="en-US" smtClean="0"/>
              <a:pPr/>
              <a:t>11/7/2015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69600" y="6356355"/>
            <a:ext cx="812800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4647724" y="1199517"/>
            <a:ext cx="615696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12700" y="5816600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5842000" y="6219830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12700" y="-7144"/>
            <a:ext cx="1221740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5842000" y="-7144"/>
            <a:ext cx="63500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704088"/>
            <a:ext cx="109728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935480"/>
            <a:ext cx="109728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BE451C3-0FF4-47C4-B829-773ADF60F88C}" type="datetimeFigureOut">
              <a:rPr lang="en-US" smtClean="0"/>
              <a:pPr/>
              <a:t>11/7/2015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556000" y="6356355"/>
            <a:ext cx="44704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0566400" y="6356355"/>
            <a:ext cx="1016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25356" y="202408"/>
            <a:ext cx="12240731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Transcription%20Translation%20-%20My%20Life%20CD.swf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itsb2SqR-R0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hhmi.org/biointeractive/central-dogma-song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en.wikipedia.org/wiki/File:Gene.png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Transcription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="" xmlns:p14="http://schemas.microsoft.com/office/powerpoint/2010/main" val="1289034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Problem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sz="2400" dirty="0" smtClean="0"/>
              <a:t>DNA is in the nucleus</a:t>
            </a:r>
          </a:p>
          <a:p>
            <a:r>
              <a:rPr lang="en-GB" sz="2400" dirty="0" smtClean="0"/>
              <a:t>Protein synthesis takes place in the cytoplasm</a:t>
            </a:r>
          </a:p>
          <a:p>
            <a:endParaRPr lang="en-GB" sz="2400" dirty="0"/>
          </a:p>
          <a:p>
            <a:r>
              <a:rPr lang="en-GB" sz="2400" dirty="0" smtClean="0"/>
              <a:t>How does the code get transferred to the cytoplasm?</a:t>
            </a:r>
            <a:endParaRPr lang="en-GB" sz="2400" dirty="0"/>
          </a:p>
        </p:txBody>
      </p:sp>
    </p:spTree>
    <p:extLst>
      <p:ext uri="{BB962C8B-B14F-4D97-AF65-F5344CB8AC3E}">
        <p14:creationId xmlns="" xmlns:p14="http://schemas.microsoft.com/office/powerpoint/2010/main" val="34429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b="1" dirty="0"/>
              <a:t>Protein </a:t>
            </a:r>
            <a:r>
              <a:rPr lang="en-GB" sz="3200" b="1" dirty="0" smtClean="0"/>
              <a:t>Synthesis Overview</a:t>
            </a:r>
            <a:endParaRPr lang="en-GB" sz="3200" b="1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1154956" y="2603503"/>
            <a:ext cx="8825659" cy="4074391"/>
          </a:xfrm>
        </p:spPr>
        <p:txBody>
          <a:bodyPr>
            <a:normAutofit/>
          </a:bodyPr>
          <a:lstStyle/>
          <a:p>
            <a:r>
              <a:rPr lang="en-GB" sz="2400" dirty="0"/>
              <a:t>Consists of two stages:</a:t>
            </a:r>
          </a:p>
          <a:p>
            <a:pPr lvl="1"/>
            <a:r>
              <a:rPr lang="en-GB" sz="2400" dirty="0"/>
              <a:t>Transcription: making mRNA from DNA in the nucleus</a:t>
            </a:r>
          </a:p>
          <a:p>
            <a:pPr lvl="1"/>
            <a:r>
              <a:rPr lang="en-GB" sz="2400" dirty="0"/>
              <a:t>Translation</a:t>
            </a:r>
            <a:r>
              <a:rPr lang="en-GB" sz="2400" dirty="0" smtClean="0"/>
              <a:t>: using </a:t>
            </a:r>
            <a:r>
              <a:rPr lang="en-GB" sz="2400" dirty="0"/>
              <a:t>the mRNA template to make a polypeptide chain in the cytoplasm</a:t>
            </a:r>
          </a:p>
          <a:p>
            <a:r>
              <a:rPr lang="en-GB" sz="2400" dirty="0" err="1"/>
              <a:t>tRNA</a:t>
            </a:r>
            <a:r>
              <a:rPr lang="en-GB" sz="2400" dirty="0"/>
              <a:t> and ribosomes are also needed</a:t>
            </a:r>
          </a:p>
          <a:p>
            <a:r>
              <a:rPr lang="en-GB" sz="2400" dirty="0"/>
              <a:t>The polypeptide chain can then be sent to the G</a:t>
            </a:r>
            <a:r>
              <a:rPr lang="en-GB" sz="2400" dirty="0" smtClean="0"/>
              <a:t>olgi </a:t>
            </a:r>
            <a:r>
              <a:rPr lang="en-GB" sz="2400" dirty="0"/>
              <a:t>for </a:t>
            </a:r>
            <a:r>
              <a:rPr lang="en-GB" sz="2400" dirty="0" smtClean="0"/>
              <a:t>modification</a:t>
            </a:r>
          </a:p>
          <a:p>
            <a:r>
              <a:rPr lang="en-GB" sz="2400" dirty="0" smtClean="0">
                <a:hlinkClick r:id="rId2" action="ppaction://hlinkfile"/>
              </a:rPr>
              <a:t>Transcription Translation </a:t>
            </a:r>
            <a:endParaRPr lang="en-GB" sz="2400" dirty="0" smtClean="0"/>
          </a:p>
          <a:p>
            <a:endParaRPr lang="en-GB" sz="24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743824" y="656208"/>
            <a:ext cx="3819525" cy="48679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Describe transcription</a:t>
            </a:r>
          </a:p>
        </p:txBody>
      </p:sp>
    </p:spTree>
    <p:extLst>
      <p:ext uri="{BB962C8B-B14F-4D97-AF65-F5344CB8AC3E}">
        <p14:creationId xmlns="" xmlns:p14="http://schemas.microsoft.com/office/powerpoint/2010/main" val="268216426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45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C:\DNA powerpoint\overview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0" y="0"/>
            <a:ext cx="9144000" cy="6858000"/>
          </a:xfrm>
          <a:prstGeom prst="rect">
            <a:avLst/>
          </a:prstGeom>
          <a:noFill/>
        </p:spPr>
      </p:pic>
      <p:sp>
        <p:nvSpPr>
          <p:cNvPr id="3" name="Content Placeholder 2"/>
          <p:cNvSpPr txBox="1">
            <a:spLocks/>
          </p:cNvSpPr>
          <p:nvPr/>
        </p:nvSpPr>
        <p:spPr>
          <a:xfrm>
            <a:off x="8001000" y="127574"/>
            <a:ext cx="3819525" cy="5296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Describe transcription</a:t>
            </a:r>
          </a:p>
        </p:txBody>
      </p:sp>
    </p:spTree>
    <p:extLst>
      <p:ext uri="{BB962C8B-B14F-4D97-AF65-F5344CB8AC3E}">
        <p14:creationId xmlns="" xmlns:p14="http://schemas.microsoft.com/office/powerpoint/2010/main" val="292859065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5728"/>
            <a:ext cx="10972800" cy="928694"/>
          </a:xfrm>
        </p:spPr>
        <p:txBody>
          <a:bodyPr>
            <a:normAutofit/>
          </a:bodyPr>
          <a:lstStyle/>
          <a:p>
            <a:r>
              <a:rPr lang="en-GB" dirty="0" smtClean="0"/>
              <a:t>RNA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12" y="1285860"/>
            <a:ext cx="11106189" cy="503874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dirty="0" smtClean="0"/>
              <a:t>There are 3 types of RNA all involved in protein synthesis.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Messenger RNA </a:t>
            </a:r>
            <a:r>
              <a:rPr lang="en-GB" sz="2400" dirty="0" smtClean="0"/>
              <a:t>(mRNA) – has a role in transcription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Transfer RNA </a:t>
            </a:r>
            <a:r>
              <a:rPr lang="en-GB" sz="2400" dirty="0" smtClean="0"/>
              <a:t>(tRNA) – has a role in translation</a:t>
            </a:r>
          </a:p>
          <a:p>
            <a:r>
              <a:rPr lang="en-GB" sz="2400" dirty="0" smtClean="0">
                <a:solidFill>
                  <a:srgbClr val="FF0000"/>
                </a:solidFill>
              </a:rPr>
              <a:t>Ribosomal RNA </a:t>
            </a:r>
            <a:r>
              <a:rPr lang="en-GB" sz="2400" dirty="0" smtClean="0"/>
              <a:t>(rRNA) structural and functional role in ribosomes</a:t>
            </a:r>
          </a:p>
          <a:p>
            <a:endParaRPr lang="en-GB" sz="2400" dirty="0" smtClean="0"/>
          </a:p>
        </p:txBody>
      </p:sp>
      <p:pic>
        <p:nvPicPr>
          <p:cNvPr id="17412" name="Picture 4" descr="http://images.encarta.msn.com/xrefmedia/zencmed/targets/illus/ilt/T068340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3968" y="3357565"/>
            <a:ext cx="9048813" cy="342793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5911" name="Rectangle 23"/>
          <p:cNvSpPr>
            <a:spLocks noGrp="1" noChangeArrowheads="1"/>
          </p:cNvSpPr>
          <p:nvPr>
            <p:ph type="title" idx="4294967295"/>
          </p:nvPr>
        </p:nvSpPr>
        <p:spPr>
          <a:xfrm>
            <a:off x="3" y="403229"/>
            <a:ext cx="7826375" cy="1376363"/>
          </a:xfrm>
          <a:noFill/>
        </p:spPr>
        <p:txBody>
          <a:bodyPr/>
          <a:lstStyle/>
          <a:p>
            <a:r>
              <a:rPr lang="en-GB" dirty="0"/>
              <a:t>Gene expression</a:t>
            </a:r>
          </a:p>
        </p:txBody>
      </p:sp>
      <p:sp>
        <p:nvSpPr>
          <p:cNvPr id="805924" name="Text Box 36"/>
          <p:cNvSpPr txBox="1">
            <a:spLocks noChangeArrowheads="1"/>
          </p:cNvSpPr>
          <p:nvPr/>
        </p:nvSpPr>
        <p:spPr bwMode="auto">
          <a:xfrm>
            <a:off x="346558" y="2025434"/>
            <a:ext cx="8785225" cy="707886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000" dirty="0"/>
              <a:t>When a gene is ‘switched on’ or expressed, it is </a:t>
            </a:r>
            <a:r>
              <a:rPr lang="en-GB" sz="2000" b="1" dirty="0"/>
              <a:t>transcribed </a:t>
            </a:r>
            <a:r>
              <a:rPr lang="en-GB" sz="2000" dirty="0"/>
              <a:t>into </a:t>
            </a:r>
          </a:p>
          <a:p>
            <a:r>
              <a:rPr lang="en-GB" sz="2000" dirty="0"/>
              <a:t>an mRNA strand which is then </a:t>
            </a:r>
            <a:r>
              <a:rPr lang="en-GB" sz="2000" b="1" dirty="0"/>
              <a:t>translated</a:t>
            </a:r>
            <a:r>
              <a:rPr lang="en-GB" sz="2000" dirty="0"/>
              <a:t> into a protein.</a:t>
            </a:r>
          </a:p>
        </p:txBody>
      </p:sp>
      <p:sp>
        <p:nvSpPr>
          <p:cNvPr id="805925" name="Rectangle 37"/>
          <p:cNvSpPr>
            <a:spLocks noChangeArrowheads="1"/>
          </p:cNvSpPr>
          <p:nvPr/>
        </p:nvSpPr>
        <p:spPr bwMode="auto">
          <a:xfrm>
            <a:off x="813705" y="2899109"/>
            <a:ext cx="4805363" cy="1323439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000" dirty="0"/>
              <a:t>Proteins, such as enzymes, can control chemical reactions and therefore determine how an organism grows, develops and functions. </a:t>
            </a:r>
            <a:endParaRPr lang="en-US" sz="2000" dirty="0"/>
          </a:p>
        </p:txBody>
      </p:sp>
      <p:sp>
        <p:nvSpPr>
          <p:cNvPr id="805926" name="Text Box 38"/>
          <p:cNvSpPr txBox="1">
            <a:spLocks noChangeArrowheads="1"/>
          </p:cNvSpPr>
          <p:nvPr/>
        </p:nvSpPr>
        <p:spPr bwMode="auto">
          <a:xfrm>
            <a:off x="487547" y="4607682"/>
            <a:ext cx="5195888" cy="1323439"/>
          </a:xfrm>
          <a:prstGeom prst="rect">
            <a:avLst/>
          </a:prstGeom>
          <a:noFill/>
          <a:ln w="25400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000" dirty="0"/>
              <a:t>Only some of the many genes in a cell will be expressed at any one time. This is key to controlling development and cell differentiation.</a:t>
            </a:r>
            <a:endParaRPr lang="en-US" sz="2000" dirty="0"/>
          </a:p>
        </p:txBody>
      </p:sp>
      <p:pic>
        <p:nvPicPr>
          <p:cNvPr id="805929" name="Picture 41" descr="dna helix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13072" y="2062979"/>
            <a:ext cx="3648075" cy="1116013"/>
          </a:xfrm>
          <a:prstGeom prst="rect">
            <a:avLst/>
          </a:prstGeom>
          <a:noFill/>
        </p:spPr>
      </p:pic>
      <p:pic>
        <p:nvPicPr>
          <p:cNvPr id="805930" name="Picture 42" descr="light arro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715856" y="3201605"/>
            <a:ext cx="415925" cy="965200"/>
          </a:xfrm>
          <a:prstGeom prst="rect">
            <a:avLst/>
          </a:prstGeom>
          <a:noFill/>
        </p:spPr>
      </p:pic>
      <p:pic>
        <p:nvPicPr>
          <p:cNvPr id="805933" name="Picture 45" descr="protein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437292" y="4060830"/>
            <a:ext cx="2105025" cy="192087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33425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05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5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05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05925" grpId="0"/>
      <p:bldP spid="80592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Template Strand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244436"/>
            <a:ext cx="10972800" cy="4080164"/>
          </a:xfrm>
        </p:spPr>
        <p:txBody>
          <a:bodyPr>
            <a:normAutofit/>
          </a:bodyPr>
          <a:lstStyle/>
          <a:p>
            <a:r>
              <a:rPr lang="en-GB" sz="2400" dirty="0" smtClean="0"/>
              <a:t>2 Strands of DNA</a:t>
            </a:r>
          </a:p>
          <a:p>
            <a:pPr lvl="1"/>
            <a:r>
              <a:rPr lang="en-GB" sz="2400" dirty="0" smtClean="0"/>
              <a:t>Sense strand (5’-3’)</a:t>
            </a:r>
          </a:p>
          <a:p>
            <a:pPr lvl="2"/>
            <a:r>
              <a:rPr lang="en-GB" sz="2400" dirty="0"/>
              <a:t>C</a:t>
            </a:r>
            <a:r>
              <a:rPr lang="en-GB" sz="2400" dirty="0" smtClean="0"/>
              <a:t>ode for the protein</a:t>
            </a:r>
          </a:p>
          <a:p>
            <a:pPr lvl="1"/>
            <a:r>
              <a:rPr lang="en-GB" sz="2400" dirty="0" smtClean="0"/>
              <a:t>Antisense strand (3’-5’)</a:t>
            </a:r>
          </a:p>
          <a:p>
            <a:pPr lvl="2"/>
            <a:r>
              <a:rPr lang="en-GB" sz="2400" dirty="0" smtClean="0"/>
              <a:t>Template strand</a:t>
            </a:r>
          </a:p>
          <a:p>
            <a:pPr lvl="3"/>
            <a:r>
              <a:rPr lang="en-GB" sz="2400" dirty="0" smtClean="0"/>
              <a:t>Complementary RNA strand will then be the same as the sense strand</a:t>
            </a:r>
            <a:endParaRPr lang="en-GB" sz="2400" dirty="0"/>
          </a:p>
        </p:txBody>
      </p:sp>
      <p:sp>
        <p:nvSpPr>
          <p:cNvPr id="4" name="AutoShape 2" descr="Image result for antiparallel DNA"/>
          <p:cNvSpPr>
            <a:spLocks noChangeAspect="1" noChangeArrowheads="1"/>
          </p:cNvSpPr>
          <p:nvPr/>
        </p:nvSpPr>
        <p:spPr bwMode="auto">
          <a:xfrm>
            <a:off x="-31751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7893" y="1601271"/>
            <a:ext cx="3157536" cy="2790715"/>
          </a:xfrm>
          <a:prstGeom prst="rect">
            <a:avLst/>
          </a:prstGeo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7743824" y="656208"/>
            <a:ext cx="3819525" cy="5439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Describe transcription</a:t>
            </a:r>
          </a:p>
        </p:txBody>
      </p:sp>
    </p:spTree>
    <p:extLst>
      <p:ext uri="{BB962C8B-B14F-4D97-AF65-F5344CB8AC3E}">
        <p14:creationId xmlns="" xmlns:p14="http://schemas.microsoft.com/office/powerpoint/2010/main" val="1654911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3151" y="842177"/>
            <a:ext cx="8761413" cy="706964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Transcription: making messenger RNA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7033" y="1898073"/>
            <a:ext cx="8825659" cy="4099424"/>
          </a:xfrm>
        </p:spPr>
        <p:txBody>
          <a:bodyPr>
            <a:noAutofit/>
          </a:bodyPr>
          <a:lstStyle/>
          <a:p>
            <a:r>
              <a:rPr lang="en-GB" sz="2400" dirty="0" smtClean="0"/>
              <a:t>DNA unwinds and unzips at the required gene</a:t>
            </a:r>
          </a:p>
          <a:p>
            <a:pPr lvl="1"/>
            <a:r>
              <a:rPr lang="en-GB" dirty="0" smtClean="0">
                <a:solidFill>
                  <a:srgbClr val="FF0000"/>
                </a:solidFill>
              </a:rPr>
              <a:t>DNA Helicase </a:t>
            </a:r>
            <a:r>
              <a:rPr lang="en-GB" dirty="0" smtClean="0"/>
              <a:t>breaks the hydrogen bonds</a:t>
            </a:r>
          </a:p>
          <a:p>
            <a:r>
              <a:rPr lang="en-GB" sz="2400" dirty="0" smtClean="0"/>
              <a:t>Free RNA nucleotides pair up with the complementary bases on the antisense strand</a:t>
            </a:r>
          </a:p>
          <a:p>
            <a:pPr lvl="1"/>
            <a:r>
              <a:rPr lang="en-GB" dirty="0" smtClean="0"/>
              <a:t>Remember RNA has no thymine, so uracil pairs up with adenine</a:t>
            </a:r>
          </a:p>
          <a:p>
            <a:r>
              <a:rPr lang="en-GB" sz="2400" dirty="0" err="1" smtClean="0"/>
              <a:t>Phosphodiester</a:t>
            </a:r>
            <a:r>
              <a:rPr lang="en-GB" sz="2400" dirty="0" smtClean="0"/>
              <a:t> bonds form between the RNA nucleotides</a:t>
            </a:r>
          </a:p>
          <a:p>
            <a:pPr lvl="1"/>
            <a:r>
              <a:rPr lang="en-GB" dirty="0" smtClean="0"/>
              <a:t>By </a:t>
            </a:r>
            <a:r>
              <a:rPr lang="en-GB" dirty="0" smtClean="0">
                <a:solidFill>
                  <a:srgbClr val="FF0000"/>
                </a:solidFill>
              </a:rPr>
              <a:t>RNA Polymerase</a:t>
            </a:r>
          </a:p>
          <a:p>
            <a:r>
              <a:rPr lang="en-GB" sz="2400" dirty="0" smtClean="0"/>
              <a:t>mRNA leaves the nucleus via the nuclear pore</a:t>
            </a:r>
          </a:p>
          <a:p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030232" y="2516510"/>
            <a:ext cx="5181813" cy="2596891"/>
          </a:xfrm>
          <a:prstGeom prst="rect">
            <a:avLst/>
          </a:prstGeom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8100056" y="367218"/>
            <a:ext cx="3819525" cy="44393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Describe transcription</a:t>
            </a:r>
          </a:p>
        </p:txBody>
      </p:sp>
    </p:spTree>
    <p:extLst>
      <p:ext uri="{BB962C8B-B14F-4D97-AF65-F5344CB8AC3E}">
        <p14:creationId xmlns="" xmlns:p14="http://schemas.microsoft.com/office/powerpoint/2010/main" val="1602879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Task: Model Transcription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</a:t>
            </a:r>
            <a:r>
              <a:rPr lang="en-GB" dirty="0" err="1" smtClean="0"/>
              <a:t>plasticene</a:t>
            </a:r>
            <a:r>
              <a:rPr lang="en-GB" dirty="0" smtClean="0"/>
              <a:t> to model transcription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743824" y="656208"/>
            <a:ext cx="3819525" cy="501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Describe transcription</a:t>
            </a:r>
          </a:p>
        </p:txBody>
      </p:sp>
    </p:spTree>
    <p:extLst>
      <p:ext uri="{BB962C8B-B14F-4D97-AF65-F5344CB8AC3E}">
        <p14:creationId xmlns="" xmlns:p14="http://schemas.microsoft.com/office/powerpoint/2010/main" val="334418008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11" y="0"/>
            <a:ext cx="10972800" cy="1143000"/>
          </a:xfrm>
        </p:spPr>
        <p:txBody>
          <a:bodyPr/>
          <a:lstStyle/>
          <a:p>
            <a:r>
              <a:rPr lang="en-GB" dirty="0" smtClean="0"/>
              <a:t>Codons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09" y="1214422"/>
            <a:ext cx="8096307" cy="5110178"/>
          </a:xfrm>
        </p:spPr>
        <p:txBody>
          <a:bodyPr/>
          <a:lstStyle/>
          <a:p>
            <a:r>
              <a:rPr lang="en-GB" dirty="0" smtClean="0"/>
              <a:t>mRNA moves out of the nucleus through the pores in the nuclear membrane and into the cytoplasm.</a:t>
            </a:r>
          </a:p>
          <a:p>
            <a:r>
              <a:rPr lang="en-GB" dirty="0" smtClean="0"/>
              <a:t>The base sequence in the mRNA is used as a guide for assembling the sequence of amino acids that will be a polypeptide.</a:t>
            </a:r>
          </a:p>
          <a:p>
            <a:r>
              <a:rPr lang="en-GB" dirty="0" smtClean="0"/>
              <a:t>The sequence of 3 bases on the mRNA is called a </a:t>
            </a:r>
            <a:r>
              <a:rPr lang="en-GB" dirty="0" smtClean="0">
                <a:solidFill>
                  <a:srgbClr val="FF0000"/>
                </a:solidFill>
              </a:rPr>
              <a:t>codon</a:t>
            </a:r>
            <a:r>
              <a:rPr lang="en-GB" dirty="0" smtClean="0"/>
              <a:t>.</a:t>
            </a:r>
          </a:p>
          <a:p>
            <a:r>
              <a:rPr lang="en-GB" dirty="0" smtClean="0"/>
              <a:t>Each codon codes for a specific amino                               acid to be added to a polypeptide.</a:t>
            </a:r>
            <a:endParaRPr lang="en-GB" dirty="0"/>
          </a:p>
        </p:txBody>
      </p:sp>
      <p:pic>
        <p:nvPicPr>
          <p:cNvPr id="20482" name="Picture 2" descr="http://www.brooklyn.cuny.edu/bc/ahp/BioInfo/graphics/GP.GeneticCode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0" y="0"/>
            <a:ext cx="3810000" cy="2857500"/>
          </a:xfrm>
          <a:prstGeom prst="rect">
            <a:avLst/>
          </a:prstGeom>
          <a:noFill/>
        </p:spPr>
      </p:pic>
      <p:pic>
        <p:nvPicPr>
          <p:cNvPr id="20484" name="Picture 4" descr="http://images2.clinicaltools.com/images/gene/codon.jpg"/>
          <p:cNvPicPr>
            <a:picLocks noChangeAspect="1" noChangeArrowheads="1"/>
          </p:cNvPicPr>
          <p:nvPr/>
        </p:nvPicPr>
        <p:blipFill>
          <a:blip r:embed="rId3"/>
          <a:srcRect b="10781"/>
          <a:stretch>
            <a:fillRect/>
          </a:stretch>
        </p:blipFill>
        <p:spPr bwMode="auto">
          <a:xfrm>
            <a:off x="8343901" y="2786058"/>
            <a:ext cx="3848100" cy="37985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1962" y="285728"/>
            <a:ext cx="10953827" cy="200026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dirty="0" smtClean="0"/>
              <a:t>Using the table we can find the correct amino acid from looking at the mRNA codon.</a:t>
            </a:r>
          </a:p>
          <a:p>
            <a:pPr>
              <a:buNone/>
            </a:pPr>
            <a:r>
              <a:rPr lang="en-GB" sz="2400" dirty="0" smtClean="0"/>
              <a:t>Different codons can code for the same amino acid. The code is said to be </a:t>
            </a:r>
            <a:r>
              <a:rPr lang="en-GB" sz="2400" dirty="0" smtClean="0">
                <a:solidFill>
                  <a:srgbClr val="FF0000"/>
                </a:solidFill>
              </a:rPr>
              <a:t>degenerate.</a:t>
            </a:r>
            <a:endParaRPr lang="en-GB" sz="2400" dirty="0">
              <a:solidFill>
                <a:srgbClr val="FF0000"/>
              </a:solidFill>
            </a:endParaRPr>
          </a:p>
        </p:txBody>
      </p:sp>
      <p:pic>
        <p:nvPicPr>
          <p:cNvPr id="24580" name="Picture 4" descr="http://croptechnology.unl.edu/printImage.cgi?ID=96032491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6713" y="2000241"/>
            <a:ext cx="10598855" cy="46538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Need to book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 smtClean="0"/>
          </a:p>
          <a:p>
            <a:r>
              <a:rPr lang="en-GB" dirty="0" err="1" smtClean="0"/>
              <a:t>Plasticene</a:t>
            </a:r>
            <a:endParaRPr lang="en-GB" dirty="0" smtClean="0"/>
          </a:p>
          <a:p>
            <a:r>
              <a:rPr lang="en-GB" dirty="0" smtClean="0"/>
              <a:t>Repro</a:t>
            </a:r>
          </a:p>
          <a:p>
            <a:pPr lvl="1"/>
            <a:r>
              <a:rPr lang="en-GB" dirty="0" smtClean="0"/>
              <a:t>Transcription Translation video questions for flip learning task</a:t>
            </a:r>
          </a:p>
          <a:p>
            <a:pPr lvl="1"/>
            <a:r>
              <a:rPr lang="en-GB" dirty="0" smtClean="0"/>
              <a:t>Standard Homework &amp; Feedback sheet</a:t>
            </a:r>
          </a:p>
          <a:p>
            <a:pPr lvl="1"/>
            <a:r>
              <a:rPr lang="en-GB" dirty="0" smtClean="0"/>
              <a:t>Past paper questions</a:t>
            </a:r>
          </a:p>
          <a:p>
            <a:pPr lvl="1"/>
            <a:r>
              <a:rPr lang="en-GB" dirty="0" smtClean="0"/>
              <a:t>Could also use </a:t>
            </a:r>
            <a:r>
              <a:rPr lang="en-GB" dirty="0" err="1" smtClean="0"/>
              <a:t>hwk</a:t>
            </a:r>
            <a:r>
              <a:rPr lang="en-GB" dirty="0" smtClean="0"/>
              <a:t> sheet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550671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Nature of Genetic Code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Triplet Code</a:t>
            </a:r>
          </a:p>
          <a:p>
            <a:pPr lvl="1"/>
            <a:r>
              <a:rPr lang="en-GB" sz="3200" dirty="0" smtClean="0"/>
              <a:t>Non-overlapping</a:t>
            </a:r>
          </a:p>
          <a:p>
            <a:pPr lvl="1"/>
            <a:r>
              <a:rPr lang="en-GB" sz="3200" dirty="0" smtClean="0"/>
              <a:t>Degenerate</a:t>
            </a:r>
          </a:p>
          <a:p>
            <a:pPr lvl="1"/>
            <a:r>
              <a:rPr lang="en-GB" sz="3200" dirty="0" smtClean="0"/>
              <a:t>Universal</a:t>
            </a:r>
            <a:endParaRPr lang="en-GB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6512312" y="3691054"/>
            <a:ext cx="4047893" cy="1754326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600" dirty="0" smtClean="0"/>
              <a:t>Think, Pair, Share: </a:t>
            </a:r>
          </a:p>
          <a:p>
            <a:pPr algn="ctr"/>
            <a:r>
              <a:rPr lang="en-GB" sz="3600" dirty="0" smtClean="0"/>
              <a:t>What does this mean?</a:t>
            </a:r>
            <a:endParaRPr lang="en-GB" sz="3600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7743824" y="656212"/>
            <a:ext cx="3819525" cy="8725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Describe the nature of the genetic code</a:t>
            </a:r>
          </a:p>
        </p:txBody>
      </p:sp>
    </p:spTree>
    <p:extLst>
      <p:ext uri="{BB962C8B-B14F-4D97-AF65-F5344CB8AC3E}">
        <p14:creationId xmlns="" xmlns:p14="http://schemas.microsoft.com/office/powerpoint/2010/main" val="2227275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Nature of Genetic Code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5092" y="1899138"/>
            <a:ext cx="8825659" cy="4031452"/>
          </a:xfrm>
        </p:spPr>
        <p:txBody>
          <a:bodyPr>
            <a:normAutofit/>
          </a:bodyPr>
          <a:lstStyle/>
          <a:p>
            <a:r>
              <a:rPr lang="en-GB" sz="2400" dirty="0" smtClean="0"/>
              <a:t>Triplet Code: Every 3 bases codes for 1 amino acid</a:t>
            </a:r>
          </a:p>
          <a:p>
            <a:pPr lvl="1"/>
            <a:r>
              <a:rPr lang="en-GB" sz="2400" dirty="0" smtClean="0"/>
              <a:t>Non-overlapping</a:t>
            </a:r>
          </a:p>
          <a:p>
            <a:pPr lvl="2"/>
            <a:r>
              <a:rPr lang="en-GB" sz="2200" dirty="0" smtClean="0"/>
              <a:t>Each triplet is a separate code</a:t>
            </a:r>
          </a:p>
          <a:p>
            <a:pPr lvl="1"/>
            <a:r>
              <a:rPr lang="en-GB" sz="2400" dirty="0" smtClean="0"/>
              <a:t>Degenerate</a:t>
            </a:r>
          </a:p>
          <a:p>
            <a:pPr lvl="2"/>
            <a:r>
              <a:rPr lang="en-GB" sz="2200" dirty="0" smtClean="0"/>
              <a:t>3</a:t>
            </a:r>
            <a:r>
              <a:rPr lang="en-GB" sz="2200" baseline="30000" dirty="0" smtClean="0"/>
              <a:t>rd</a:t>
            </a:r>
            <a:r>
              <a:rPr lang="en-GB" sz="2200" dirty="0" smtClean="0"/>
              <a:t> base changes and the amino                                               </a:t>
            </a:r>
          </a:p>
          <a:p>
            <a:pPr marL="914400" lvl="2" indent="0">
              <a:buNone/>
            </a:pPr>
            <a:r>
              <a:rPr lang="en-GB" sz="2200" dirty="0"/>
              <a:t> </a:t>
            </a:r>
            <a:r>
              <a:rPr lang="en-GB" sz="2200" dirty="0" smtClean="0"/>
              <a:t>   acid coded for stays the same</a:t>
            </a:r>
          </a:p>
          <a:p>
            <a:pPr lvl="1"/>
            <a:r>
              <a:rPr lang="en-GB" sz="2400" dirty="0" smtClean="0"/>
              <a:t>Unive</a:t>
            </a:r>
            <a:r>
              <a:rPr lang="en-GB" sz="2200" dirty="0" smtClean="0"/>
              <a:t>rsal</a:t>
            </a:r>
          </a:p>
          <a:p>
            <a:pPr lvl="2"/>
            <a:r>
              <a:rPr lang="en-GB" sz="2000" dirty="0" smtClean="0"/>
              <a:t>Code is the same for all organisms</a:t>
            </a:r>
            <a:endParaRPr lang="en-GB" sz="2000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743824" y="656208"/>
            <a:ext cx="3819525" cy="88684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Describe the nature of the genetic code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9526" y="2437698"/>
            <a:ext cx="5920726" cy="412129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6471708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Task: Translation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283903399"/>
              </p:ext>
            </p:extLst>
          </p:nvPr>
        </p:nvGraphicFramePr>
        <p:xfrm>
          <a:off x="609602" y="1935163"/>
          <a:ext cx="10972801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7543"/>
                <a:gridCol w="1567543"/>
                <a:gridCol w="1567543"/>
                <a:gridCol w="1567543"/>
                <a:gridCol w="1567543"/>
                <a:gridCol w="1567543"/>
                <a:gridCol w="15675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DNA</a:t>
                      </a:r>
                      <a:endParaRPr lang="en-GB" sz="2800" dirty="0"/>
                    </a:p>
                  </a:txBody>
                  <a:tcPr marL="113695" marR="113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TAC</a:t>
                      </a:r>
                      <a:endParaRPr lang="en-GB" sz="2800" dirty="0"/>
                    </a:p>
                  </a:txBody>
                  <a:tcPr marL="113695" marR="113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CGG</a:t>
                      </a:r>
                      <a:endParaRPr lang="en-GB" sz="2800" dirty="0"/>
                    </a:p>
                  </a:txBody>
                  <a:tcPr marL="113695" marR="113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AGT</a:t>
                      </a:r>
                      <a:endParaRPr lang="en-GB" sz="2800" dirty="0"/>
                    </a:p>
                  </a:txBody>
                  <a:tcPr marL="113695" marR="113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GCA</a:t>
                      </a:r>
                      <a:endParaRPr lang="en-GB" sz="2800" dirty="0"/>
                    </a:p>
                  </a:txBody>
                  <a:tcPr marL="113695" marR="113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TTC</a:t>
                      </a:r>
                      <a:endParaRPr lang="en-GB" sz="2800" dirty="0"/>
                    </a:p>
                  </a:txBody>
                  <a:tcPr marL="113695" marR="113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GCT</a:t>
                      </a:r>
                      <a:endParaRPr lang="en-GB" sz="2800" dirty="0"/>
                    </a:p>
                  </a:txBody>
                  <a:tcPr marL="113695" marR="11369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mRNA</a:t>
                      </a:r>
                      <a:endParaRPr lang="en-GB" sz="2800" dirty="0"/>
                    </a:p>
                  </a:txBody>
                  <a:tcPr marL="113695" marR="113695"/>
                </a:tc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 marL="113695" marR="113695"/>
                </a:tc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 marL="113695" marR="113695"/>
                </a:tc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 marL="113695" marR="113695"/>
                </a:tc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 marL="113695" marR="113695"/>
                </a:tc>
                <a:tc>
                  <a:txBody>
                    <a:bodyPr/>
                    <a:lstStyle/>
                    <a:p>
                      <a:pPr algn="ctr"/>
                      <a:endParaRPr lang="en-GB" sz="2800"/>
                    </a:p>
                  </a:txBody>
                  <a:tcPr marL="113695" marR="113695"/>
                </a:tc>
                <a:tc>
                  <a:txBody>
                    <a:bodyPr/>
                    <a:lstStyle/>
                    <a:p>
                      <a:pPr algn="ctr"/>
                      <a:endParaRPr lang="en-GB" sz="2800" dirty="0"/>
                    </a:p>
                  </a:txBody>
                  <a:tcPr marL="113695" marR="113695"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7743824" y="656208"/>
            <a:ext cx="3819525" cy="13418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Describe transcription</a:t>
            </a:r>
          </a:p>
          <a:p>
            <a:r>
              <a:rPr lang="en-GB" sz="2400" dirty="0" smtClean="0"/>
              <a:t>Describe the nature of the genetic code</a:t>
            </a:r>
          </a:p>
        </p:txBody>
      </p:sp>
    </p:spTree>
    <p:extLst>
      <p:ext uri="{BB962C8B-B14F-4D97-AF65-F5344CB8AC3E}">
        <p14:creationId xmlns="" xmlns:p14="http://schemas.microsoft.com/office/powerpoint/2010/main" val="2729036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Task: Translation Answers</a:t>
            </a:r>
            <a:endParaRPr lang="en-GB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149981114"/>
              </p:ext>
            </p:extLst>
          </p:nvPr>
        </p:nvGraphicFramePr>
        <p:xfrm>
          <a:off x="609602" y="1935163"/>
          <a:ext cx="10972801" cy="1036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7543"/>
                <a:gridCol w="1567543"/>
                <a:gridCol w="1567543"/>
                <a:gridCol w="1567543"/>
                <a:gridCol w="1567543"/>
                <a:gridCol w="1567543"/>
                <a:gridCol w="1567543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DNA</a:t>
                      </a:r>
                      <a:endParaRPr lang="en-GB" sz="2800" dirty="0"/>
                    </a:p>
                  </a:txBody>
                  <a:tcPr marL="113695" marR="113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TAC</a:t>
                      </a:r>
                      <a:endParaRPr lang="en-GB" sz="2800" dirty="0"/>
                    </a:p>
                  </a:txBody>
                  <a:tcPr marL="113695" marR="113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CGG</a:t>
                      </a:r>
                      <a:endParaRPr lang="en-GB" sz="2800" dirty="0"/>
                    </a:p>
                  </a:txBody>
                  <a:tcPr marL="113695" marR="113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AGT</a:t>
                      </a:r>
                      <a:endParaRPr lang="en-GB" sz="2800" dirty="0"/>
                    </a:p>
                  </a:txBody>
                  <a:tcPr marL="113695" marR="113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GCA</a:t>
                      </a:r>
                      <a:endParaRPr lang="en-GB" sz="2800" dirty="0"/>
                    </a:p>
                  </a:txBody>
                  <a:tcPr marL="113695" marR="113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TTC</a:t>
                      </a:r>
                      <a:endParaRPr lang="en-GB" sz="2800" dirty="0"/>
                    </a:p>
                  </a:txBody>
                  <a:tcPr marL="113695" marR="113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GCT</a:t>
                      </a:r>
                      <a:endParaRPr lang="en-GB" sz="2800" dirty="0"/>
                    </a:p>
                  </a:txBody>
                  <a:tcPr marL="113695" marR="11369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mRNA</a:t>
                      </a:r>
                      <a:endParaRPr lang="en-GB" sz="2800" dirty="0"/>
                    </a:p>
                  </a:txBody>
                  <a:tcPr marL="113695" marR="113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AUG</a:t>
                      </a:r>
                      <a:endParaRPr lang="en-GB" sz="2800" dirty="0"/>
                    </a:p>
                  </a:txBody>
                  <a:tcPr marL="113695" marR="113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GCC</a:t>
                      </a:r>
                      <a:endParaRPr lang="en-GB" sz="2800" dirty="0"/>
                    </a:p>
                  </a:txBody>
                  <a:tcPr marL="113695" marR="113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UCA</a:t>
                      </a:r>
                      <a:endParaRPr lang="en-GB" sz="2800" dirty="0"/>
                    </a:p>
                  </a:txBody>
                  <a:tcPr marL="113695" marR="113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CGU</a:t>
                      </a:r>
                      <a:endParaRPr lang="en-GB" sz="2800" dirty="0"/>
                    </a:p>
                  </a:txBody>
                  <a:tcPr marL="113695" marR="113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AAG</a:t>
                      </a:r>
                      <a:endParaRPr lang="en-GB" sz="2800" dirty="0"/>
                    </a:p>
                  </a:txBody>
                  <a:tcPr marL="113695" marR="11369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 smtClean="0"/>
                        <a:t>CGA</a:t>
                      </a:r>
                      <a:endParaRPr lang="en-GB" sz="2800" dirty="0"/>
                    </a:p>
                  </a:txBody>
                  <a:tcPr marL="113695" marR="113695"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/>
        </p:nvSpPr>
        <p:spPr>
          <a:xfrm>
            <a:off x="7743824" y="656208"/>
            <a:ext cx="3819525" cy="1341884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Describe transcription</a:t>
            </a:r>
          </a:p>
          <a:p>
            <a:r>
              <a:rPr lang="en-GB" sz="2400" dirty="0" smtClean="0"/>
              <a:t>Describe the nature of the genetic code</a:t>
            </a:r>
          </a:p>
        </p:txBody>
      </p:sp>
    </p:spTree>
    <p:extLst>
      <p:ext uri="{BB962C8B-B14F-4D97-AF65-F5344CB8AC3E}">
        <p14:creationId xmlns="" xmlns:p14="http://schemas.microsoft.com/office/powerpoint/2010/main" val="127184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Flip Learning Task: Video Clip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u="sng" dirty="0" smtClean="0">
                <a:hlinkClick r:id="rId2"/>
              </a:rPr>
              <a:t>http://www.youtube.com/watch?v=itsb2SqR-R0</a:t>
            </a:r>
            <a:endParaRPr lang="en-GB" dirty="0" smtClean="0"/>
          </a:p>
          <a:p>
            <a:r>
              <a:rPr lang="en-GB" dirty="0" smtClean="0"/>
              <a:t>Watch video and answer the questions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1734574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Intro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2"/>
              </a:rPr>
              <a:t>http://</a:t>
            </a:r>
            <a:r>
              <a:rPr lang="en-GB" dirty="0" smtClean="0">
                <a:hlinkClick r:id="rId2"/>
              </a:rPr>
              <a:t>www.hhmi.org/biointeractive/central-dogma-song</a:t>
            </a:r>
            <a:endParaRPr lang="en-GB" dirty="0" smtClean="0"/>
          </a:p>
          <a:p>
            <a:r>
              <a:rPr lang="en-GB" dirty="0" smtClean="0"/>
              <a:t>Play whilst students settle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335870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83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What is the genetic code?</a:t>
            </a:r>
          </a:p>
        </p:txBody>
      </p:sp>
      <p:sp>
        <p:nvSpPr>
          <p:cNvPr id="2148355" name="Text Box 3"/>
          <p:cNvSpPr txBox="1">
            <a:spLocks noChangeArrowheads="1"/>
          </p:cNvSpPr>
          <p:nvPr/>
        </p:nvSpPr>
        <p:spPr bwMode="auto">
          <a:xfrm>
            <a:off x="438944" y="2243424"/>
            <a:ext cx="11325595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10BC45"/>
              </a:buClr>
              <a:buSzPct val="80000"/>
              <a:buFont typeface="Wingdings" pitchFamily="2" charset="2"/>
              <a:buNone/>
            </a:pPr>
            <a:r>
              <a:rPr lang="en-GB" dirty="0">
                <a:cs typeface="Arial" charset="0"/>
              </a:rPr>
              <a:t>The </a:t>
            </a:r>
            <a:r>
              <a:rPr lang="en-GB" b="1" dirty="0">
                <a:solidFill>
                  <a:srgbClr val="10BC45"/>
                </a:solidFill>
                <a:cs typeface="Arial" charset="0"/>
              </a:rPr>
              <a:t>genetic code</a:t>
            </a:r>
            <a:r>
              <a:rPr lang="en-GB" dirty="0">
                <a:cs typeface="Arial" charset="0"/>
              </a:rPr>
              <a:t> of an organism is the sequence of bases along its DNA. It </a:t>
            </a:r>
            <a:r>
              <a:rPr lang="en-GB" dirty="0"/>
              <a:t>contains thousands of sections called </a:t>
            </a:r>
            <a:r>
              <a:rPr lang="en-GB" b="1" dirty="0">
                <a:solidFill>
                  <a:srgbClr val="10BC45"/>
                </a:solidFill>
              </a:rPr>
              <a:t>genes</a:t>
            </a:r>
            <a:r>
              <a:rPr lang="en-GB" dirty="0"/>
              <a:t> or </a:t>
            </a:r>
            <a:r>
              <a:rPr lang="en-GB" b="1" dirty="0" err="1">
                <a:solidFill>
                  <a:srgbClr val="10BC45"/>
                </a:solidFill>
              </a:rPr>
              <a:t>cistrons</a:t>
            </a:r>
            <a:r>
              <a:rPr lang="en-GB" dirty="0"/>
              <a:t>. Each gene codes for a specific polypeptide.</a:t>
            </a:r>
            <a:endParaRPr lang="en-GB" dirty="0">
              <a:cs typeface="Arial" charset="0"/>
            </a:endParaRPr>
          </a:p>
        </p:txBody>
      </p:sp>
      <p:sp>
        <p:nvSpPr>
          <p:cNvPr id="2148357" name="Text Box 5"/>
          <p:cNvSpPr txBox="1">
            <a:spLocks noChangeArrowheads="1"/>
          </p:cNvSpPr>
          <p:nvPr/>
        </p:nvSpPr>
        <p:spPr bwMode="auto">
          <a:xfrm>
            <a:off x="423748" y="4221093"/>
            <a:ext cx="10048795" cy="646331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10BC45"/>
              </a:buClr>
              <a:buSzPct val="80000"/>
              <a:buFont typeface="Wingdings" pitchFamily="2" charset="2"/>
              <a:buNone/>
            </a:pPr>
            <a:r>
              <a:rPr lang="en-GB" dirty="0">
                <a:cs typeface="Arial" charset="0"/>
              </a:rPr>
              <a:t>All polypeptides are made from amino acids, so the sequence of bases in a gene must code for amino acids.</a:t>
            </a:r>
          </a:p>
        </p:txBody>
      </p:sp>
      <p:sp>
        <p:nvSpPr>
          <p:cNvPr id="2148360" name="Text Box 8"/>
          <p:cNvSpPr txBox="1">
            <a:spLocks noChangeArrowheads="1"/>
          </p:cNvSpPr>
          <p:nvPr/>
        </p:nvSpPr>
        <p:spPr bwMode="auto">
          <a:xfrm>
            <a:off x="423750" y="5085189"/>
            <a:ext cx="10029743" cy="97872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>
              <a:spcBef>
                <a:spcPct val="20000"/>
              </a:spcBef>
              <a:buClr>
                <a:srgbClr val="10BC45"/>
              </a:buClr>
              <a:buSzPct val="80000"/>
              <a:buFont typeface="Wingdings" pitchFamily="2" charset="2"/>
              <a:buNone/>
            </a:pPr>
            <a:r>
              <a:rPr lang="en-GB" dirty="0">
                <a:cs typeface="Arial" charset="0"/>
              </a:rPr>
              <a:t>The genetic code is </a:t>
            </a:r>
            <a:r>
              <a:rPr lang="en-GB" u="sng" dirty="0">
                <a:cs typeface="Arial" charset="0"/>
              </a:rPr>
              <a:t>almost</a:t>
            </a:r>
            <a:r>
              <a:rPr lang="en-GB" dirty="0">
                <a:cs typeface="Arial" charset="0"/>
              </a:rPr>
              <a:t> </a:t>
            </a:r>
            <a:r>
              <a:rPr lang="en-GB" b="1" dirty="0">
                <a:solidFill>
                  <a:srgbClr val="10BC45"/>
                </a:solidFill>
                <a:cs typeface="Arial" charset="0"/>
              </a:rPr>
              <a:t>universal</a:t>
            </a:r>
            <a:r>
              <a:rPr lang="en-GB" dirty="0">
                <a:cs typeface="Arial" charset="0"/>
              </a:rPr>
              <a:t> – the same sequence of bases codes for the same amino acids in all organisms.</a:t>
            </a:r>
          </a:p>
          <a:p>
            <a:pPr>
              <a:spcBef>
                <a:spcPct val="20000"/>
              </a:spcBef>
              <a:buClr>
                <a:srgbClr val="10BC45"/>
              </a:buClr>
              <a:buSzPct val="80000"/>
              <a:buFont typeface="Wingdings" pitchFamily="2" charset="2"/>
              <a:buNone/>
            </a:pPr>
            <a:r>
              <a:rPr lang="en-GB" dirty="0" err="1">
                <a:cs typeface="Arial" charset="0"/>
              </a:rPr>
              <a:t>Eg</a:t>
            </a:r>
            <a:r>
              <a:rPr lang="en-GB" dirty="0">
                <a:cs typeface="Arial" charset="0"/>
              </a:rPr>
              <a:t> TCT codes for serine in any organism.  </a:t>
            </a:r>
          </a:p>
        </p:txBody>
      </p:sp>
      <p:pic>
        <p:nvPicPr>
          <p:cNvPr id="2148364" name="Picture 12" descr="base sequence 1"/>
          <p:cNvPicPr>
            <a:picLocks noChangeAspect="1" noChangeArrowheads="1"/>
          </p:cNvPicPr>
          <p:nvPr/>
        </p:nvPicPr>
        <p:blipFill>
          <a:blip r:embed="rId3" cstate="print"/>
          <a:srcRect l="1323" r="1323"/>
          <a:stretch>
            <a:fillRect/>
          </a:stretch>
        </p:blipFill>
        <p:spPr bwMode="auto">
          <a:xfrm>
            <a:off x="1759744" y="3107518"/>
            <a:ext cx="8643939" cy="446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25"/>
          <p:cNvGrpSpPr>
            <a:grpSpLocks/>
          </p:cNvGrpSpPr>
          <p:nvPr/>
        </p:nvGrpSpPr>
        <p:grpSpPr bwMode="auto">
          <a:xfrm>
            <a:off x="2211311" y="2761615"/>
            <a:ext cx="7572375" cy="573088"/>
            <a:chOff x="456" y="1401"/>
            <a:chExt cx="4770" cy="361"/>
          </a:xfrm>
        </p:grpSpPr>
        <p:grpSp>
          <p:nvGrpSpPr>
            <p:cNvPr id="3" name="Group 20"/>
            <p:cNvGrpSpPr>
              <a:grpSpLocks/>
            </p:cNvGrpSpPr>
            <p:nvPr/>
          </p:nvGrpSpPr>
          <p:grpSpPr bwMode="auto">
            <a:xfrm>
              <a:off x="456" y="1608"/>
              <a:ext cx="4770" cy="154"/>
              <a:chOff x="456" y="1608"/>
              <a:chExt cx="4770" cy="154"/>
            </a:xfrm>
          </p:grpSpPr>
          <p:sp>
            <p:nvSpPr>
              <p:cNvPr id="2148365" name="Line 13"/>
              <p:cNvSpPr>
                <a:spLocks noChangeShapeType="1"/>
              </p:cNvSpPr>
              <p:nvPr/>
            </p:nvSpPr>
            <p:spPr bwMode="auto">
              <a:xfrm>
                <a:off x="462" y="1610"/>
                <a:ext cx="0" cy="15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2148366" name="Line 14"/>
              <p:cNvSpPr>
                <a:spLocks noChangeShapeType="1"/>
              </p:cNvSpPr>
              <p:nvPr/>
            </p:nvSpPr>
            <p:spPr bwMode="auto">
              <a:xfrm>
                <a:off x="5220" y="1608"/>
                <a:ext cx="0" cy="15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GB"/>
              </a:p>
            </p:txBody>
          </p:sp>
          <p:sp>
            <p:nvSpPr>
              <p:cNvPr id="2148367" name="Line 15"/>
              <p:cNvSpPr>
                <a:spLocks noChangeShapeType="1"/>
              </p:cNvSpPr>
              <p:nvPr/>
            </p:nvSpPr>
            <p:spPr bwMode="auto">
              <a:xfrm flipV="1">
                <a:off x="456" y="1616"/>
                <a:ext cx="4770" cy="2"/>
              </a:xfrm>
              <a:prstGeom prst="line">
                <a:avLst/>
              </a:prstGeom>
              <a:noFill/>
              <a:ln w="38100">
                <a:solidFill>
                  <a:srgbClr val="000000"/>
                </a:solidFill>
                <a:round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endParaRPr lang="en-GB"/>
              </a:p>
            </p:txBody>
          </p:sp>
        </p:grpSp>
        <p:sp>
          <p:nvSpPr>
            <p:cNvPr id="2148369" name="Text Box 17"/>
            <p:cNvSpPr txBox="1">
              <a:spLocks noChangeArrowheads="1"/>
            </p:cNvSpPr>
            <p:nvPr/>
          </p:nvSpPr>
          <p:spPr bwMode="auto">
            <a:xfrm>
              <a:off x="2042" y="1401"/>
              <a:ext cx="1704" cy="233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GB" b="1" dirty="0">
                  <a:solidFill>
                    <a:srgbClr val="10BC45"/>
                  </a:solidFill>
                </a:rPr>
                <a:t>one </a:t>
              </a:r>
              <a:r>
                <a:rPr lang="en-GB" b="1" dirty="0" smtClean="0">
                  <a:solidFill>
                    <a:srgbClr val="10BC45"/>
                  </a:solidFill>
                </a:rPr>
                <a:t>gene</a:t>
              </a:r>
              <a:endParaRPr lang="en-GB" b="1" dirty="0">
                <a:solidFill>
                  <a:srgbClr val="10BC45"/>
                </a:solidFill>
              </a:endParaRPr>
            </a:p>
          </p:txBody>
        </p:sp>
      </p:grp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6137505" y="3452547"/>
            <a:ext cx="4362451" cy="862013"/>
            <a:chOff x="2832" y="2000"/>
            <a:chExt cx="2748" cy="543"/>
          </a:xfrm>
        </p:grpSpPr>
        <p:sp>
          <p:nvSpPr>
            <p:cNvPr id="2148370" name="Text Box 18"/>
            <p:cNvSpPr txBox="1">
              <a:spLocks noChangeArrowheads="1"/>
            </p:cNvSpPr>
            <p:nvPr/>
          </p:nvSpPr>
          <p:spPr bwMode="auto">
            <a:xfrm>
              <a:off x="3300" y="2136"/>
              <a:ext cx="2280" cy="407"/>
            </a:xfrm>
            <a:prstGeom prst="rect">
              <a:avLst/>
            </a:prstGeom>
            <a:noFill/>
            <a:ln w="38100" algn="ctr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/>
              <a:r>
                <a:rPr lang="en-GB" b="1">
                  <a:solidFill>
                    <a:srgbClr val="10BC45"/>
                  </a:solidFill>
                </a:rPr>
                <a:t>thousands more bases in gene (not shown)</a:t>
              </a:r>
            </a:p>
          </p:txBody>
        </p:sp>
        <p:sp>
          <p:nvSpPr>
            <p:cNvPr id="2148371" name="Line 19"/>
            <p:cNvSpPr>
              <a:spLocks noChangeShapeType="1"/>
            </p:cNvSpPr>
            <p:nvPr/>
          </p:nvSpPr>
          <p:spPr bwMode="auto">
            <a:xfrm flipH="1" flipV="1">
              <a:off x="2832" y="2000"/>
              <a:ext cx="432" cy="392"/>
            </a:xfrm>
            <a:prstGeom prst="line">
              <a:avLst/>
            </a:prstGeom>
            <a:noFill/>
            <a:ln w="38100">
              <a:solidFill>
                <a:srgbClr val="000000"/>
              </a:solidFill>
              <a:round/>
              <a:headEnd type="oval" w="sm" len="sm"/>
              <a:tailEnd type="triangle" w="med" len="med"/>
            </a:ln>
            <a:effectLst/>
          </p:spPr>
          <p:txBody>
            <a:bodyPr>
              <a:spAutoFit/>
            </a:bodyPr>
            <a:lstStyle/>
            <a:p>
              <a:endParaRPr lang="en-GB"/>
            </a:p>
          </p:txBody>
        </p:sp>
      </p:grpSp>
    </p:spTree>
    <p:extLst>
      <p:ext uri="{BB962C8B-B14F-4D97-AF65-F5344CB8AC3E}">
        <p14:creationId xmlns="" xmlns:p14="http://schemas.microsoft.com/office/powerpoint/2010/main" val="3312557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8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48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48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148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1483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8357" grpId="0"/>
      <p:bldP spid="214836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81200" y="3573016"/>
            <a:ext cx="7239000" cy="2882720"/>
          </a:xfrm>
        </p:spPr>
        <p:txBody>
          <a:bodyPr>
            <a:normAutofit/>
          </a:bodyPr>
          <a:lstStyle/>
          <a:p>
            <a:r>
              <a:rPr lang="en-GB" sz="2400" dirty="0" smtClean="0"/>
              <a:t>Describe transcription</a:t>
            </a:r>
          </a:p>
          <a:p>
            <a:r>
              <a:rPr lang="en-GB" sz="2400" dirty="0" smtClean="0"/>
              <a:t>Describe the nature of the genetic code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887964" y="289931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GB" dirty="0"/>
              <a:t>Learning Objective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981200" y="1432931"/>
            <a:ext cx="7239000" cy="54868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dirty="0"/>
              <a:t>Know </a:t>
            </a:r>
            <a:r>
              <a:rPr lang="en-GB" dirty="0" smtClean="0"/>
              <a:t>about protein synthesis</a:t>
            </a:r>
            <a:endParaRPr lang="en-GB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87964" y="2140085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800" b="1" kern="1200" cap="all" baseline="0">
                <a:ln w="500">
                  <a:solidFill>
                    <a:schemeClr val="tx2">
                      <a:shade val="20000"/>
                      <a:satMod val="120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  <a:latin typeface="+mj-lt"/>
                <a:ea typeface="+mj-ea"/>
                <a:cs typeface="+mj-cs"/>
              </a:defRPr>
            </a:lvl1pPr>
            <a:extLst/>
          </a:lstStyle>
          <a:p>
            <a:r>
              <a:rPr lang="en-GB" dirty="0" smtClean="0"/>
              <a:t>Success Criteria</a:t>
            </a:r>
            <a:endParaRPr lang="en-GB" dirty="0"/>
          </a:p>
        </p:txBody>
      </p:sp>
    </p:spTree>
    <p:extLst>
      <p:ext uri="{BB962C8B-B14F-4D97-AF65-F5344CB8AC3E}">
        <p14:creationId xmlns="" xmlns:p14="http://schemas.microsoft.com/office/powerpoint/2010/main" val="2666183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Think, Pair, Share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Definition of a gene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743824" y="656209"/>
            <a:ext cx="3819525" cy="57251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Describe transcription</a:t>
            </a:r>
          </a:p>
        </p:txBody>
      </p:sp>
    </p:spTree>
    <p:extLst>
      <p:ext uri="{BB962C8B-B14F-4D97-AF65-F5344CB8AC3E}">
        <p14:creationId xmlns="" xmlns:p14="http://schemas.microsoft.com/office/powerpoint/2010/main" val="3487347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Key Definition: Gene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sequence of DNA nucleotides that codes for a polypeptide</a:t>
            </a:r>
            <a:endParaRPr lang="en-GB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743824" y="656212"/>
            <a:ext cx="3819525" cy="5296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Describe transcription</a:t>
            </a:r>
          </a:p>
        </p:txBody>
      </p:sp>
    </p:spTree>
    <p:extLst>
      <p:ext uri="{BB962C8B-B14F-4D97-AF65-F5344CB8AC3E}">
        <p14:creationId xmlns="" xmlns:p14="http://schemas.microsoft.com/office/powerpoint/2010/main" val="103532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6011" y="788092"/>
            <a:ext cx="7239000" cy="732696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DNA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49382" y="1371600"/>
            <a:ext cx="10068025" cy="4649688"/>
          </a:xfrm>
        </p:spPr>
        <p:txBody>
          <a:bodyPr/>
          <a:lstStyle/>
          <a:p>
            <a:r>
              <a:rPr lang="en-GB" dirty="0" smtClean="0"/>
              <a:t>DNA molecules consist of 2 polynucleotide strands linked together</a:t>
            </a:r>
          </a:p>
          <a:p>
            <a:r>
              <a:rPr lang="en-GB" dirty="0" smtClean="0"/>
              <a:t>The sequence of bases enables the DNA to store information</a:t>
            </a:r>
          </a:p>
          <a:p>
            <a:r>
              <a:rPr lang="en-GB" dirty="0" err="1" smtClean="0"/>
              <a:t>Introns</a:t>
            </a:r>
            <a:r>
              <a:rPr lang="en-GB" dirty="0" smtClean="0"/>
              <a:t> (junk DNA) are regions of DNA that enable several different proteins that share some sections in common to be produced from a single gene  </a:t>
            </a:r>
            <a:endParaRPr lang="en-GB" dirty="0"/>
          </a:p>
        </p:txBody>
      </p:sp>
      <p:pic>
        <p:nvPicPr>
          <p:cNvPr id="10242" name="Picture 2" descr="http://upload.wikimedia.org/wikipedia/commons/thumb/0/07/Gene.png/270px-Gene.pn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91944" y="3983217"/>
            <a:ext cx="3593483" cy="2874787"/>
          </a:xfrm>
          <a:prstGeom prst="rect">
            <a:avLst/>
          </a:prstGeom>
          <a:noFill/>
        </p:spPr>
      </p:pic>
      <p:sp>
        <p:nvSpPr>
          <p:cNvPr id="5" name="Content Placeholder 2"/>
          <p:cNvSpPr txBox="1">
            <a:spLocks/>
          </p:cNvSpPr>
          <p:nvPr/>
        </p:nvSpPr>
        <p:spPr>
          <a:xfrm>
            <a:off x="1847528" y="4221088"/>
            <a:ext cx="3744416" cy="216024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274320" indent="-274320" defTabSz="91440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/>
            </a:pPr>
            <a:r>
              <a:rPr lang="en-GB" sz="2600" dirty="0"/>
              <a:t>At some loci there are multiple repeats of certain triple letters </a:t>
            </a:r>
          </a:p>
          <a:p>
            <a:pPr marL="731520" lvl="1" indent="-274320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</a:pPr>
            <a:r>
              <a:rPr lang="en-GB" sz="2600" dirty="0"/>
              <a:t>e.g. CAGCAGCAG</a:t>
            </a:r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7743824" y="656208"/>
            <a:ext cx="3819525" cy="50108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Describe transcription</a:t>
            </a:r>
          </a:p>
        </p:txBody>
      </p:sp>
    </p:spTree>
    <p:extLst>
      <p:ext uri="{BB962C8B-B14F-4D97-AF65-F5344CB8AC3E}">
        <p14:creationId xmlns="" xmlns:p14="http://schemas.microsoft.com/office/powerpoint/2010/main" val="2788798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Protein synthesis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smtClean="0"/>
              <a:t>3 organelles are needed to create a functioning protein:</a:t>
            </a:r>
          </a:p>
          <a:p>
            <a:pPr lvl="1"/>
            <a:r>
              <a:rPr lang="en-GB" sz="3200" dirty="0" smtClean="0"/>
              <a:t>Nucleus</a:t>
            </a:r>
          </a:p>
          <a:p>
            <a:pPr lvl="1"/>
            <a:r>
              <a:rPr lang="en-GB" sz="3200" dirty="0" smtClean="0"/>
              <a:t>Ribosome</a:t>
            </a:r>
          </a:p>
          <a:p>
            <a:pPr lvl="1"/>
            <a:r>
              <a:rPr lang="en-GB" sz="3200" dirty="0" smtClean="0"/>
              <a:t>Golgi Apparatus</a:t>
            </a:r>
            <a:endParaRPr lang="en-GB" sz="3200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7743824" y="656212"/>
            <a:ext cx="3819525" cy="52965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b="0" i="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400" dirty="0" smtClean="0"/>
              <a:t>Describe transcription</a:t>
            </a:r>
          </a:p>
        </p:txBody>
      </p:sp>
    </p:spTree>
    <p:extLst>
      <p:ext uri="{BB962C8B-B14F-4D97-AF65-F5344CB8AC3E}">
        <p14:creationId xmlns="" xmlns:p14="http://schemas.microsoft.com/office/powerpoint/2010/main" val="35808544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355</TotalTime>
  <Words>889</Words>
  <Application>Microsoft Office PowerPoint</Application>
  <PresentationFormat>Custom</PresentationFormat>
  <Paragraphs>154</Paragraphs>
  <Slides>24</Slides>
  <Notes>2</Notes>
  <HiddenSlides>1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Flow</vt:lpstr>
      <vt:lpstr>Transcription</vt:lpstr>
      <vt:lpstr>Need to book</vt:lpstr>
      <vt:lpstr>Intro</vt:lpstr>
      <vt:lpstr>What is the genetic code?</vt:lpstr>
      <vt:lpstr>Slide 5</vt:lpstr>
      <vt:lpstr>Think, Pair, Share</vt:lpstr>
      <vt:lpstr>Key Definition: Gene</vt:lpstr>
      <vt:lpstr>DNA</vt:lpstr>
      <vt:lpstr>Protein synthesis</vt:lpstr>
      <vt:lpstr>A Problem</vt:lpstr>
      <vt:lpstr>Protein Synthesis Overview</vt:lpstr>
      <vt:lpstr>Slide 12</vt:lpstr>
      <vt:lpstr>RNA</vt:lpstr>
      <vt:lpstr>Gene expression</vt:lpstr>
      <vt:lpstr>Template Strand</vt:lpstr>
      <vt:lpstr>Transcription: making messenger RNA</vt:lpstr>
      <vt:lpstr>Task: Model Transcription</vt:lpstr>
      <vt:lpstr>Codons</vt:lpstr>
      <vt:lpstr>Slide 19</vt:lpstr>
      <vt:lpstr>Nature of Genetic Code</vt:lpstr>
      <vt:lpstr>Nature of Genetic Code</vt:lpstr>
      <vt:lpstr>Task: Translation</vt:lpstr>
      <vt:lpstr>Task: Translation Answers</vt:lpstr>
      <vt:lpstr>Flip Learning Task: Video Clip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Louise Wilson</dc:creator>
  <cp:lastModifiedBy>helenh</cp:lastModifiedBy>
  <cp:revision>32</cp:revision>
  <dcterms:created xsi:type="dcterms:W3CDTF">2015-06-23T09:51:45Z</dcterms:created>
  <dcterms:modified xsi:type="dcterms:W3CDTF">2015-11-07T16:33:48Z</dcterms:modified>
</cp:coreProperties>
</file>